
<file path=[Content_Types].xml><?xml version="1.0" encoding="utf-8"?>
<Types xmlns="http://schemas.openxmlformats.org/package/2006/content-types">
  <Default Extension="png" ContentType="image/png"/>
  <Default Extension="tmp"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2.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3.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notesSlides/notesSlide4.xml" ContentType="application/vnd.openxmlformats-officedocument.presentationml.notesSlide+xml"/>
  <Override PartName="/ppt/charts/chart31.xml" ContentType="application/vnd.openxmlformats-officedocument.drawingml.chart+xml"/>
  <Override PartName="/ppt/notesSlides/notesSlide5.xml" ContentType="application/vnd.openxmlformats-officedocument.presentationml.notesSlide+xml"/>
  <Override PartName="/ppt/charts/chart32.xml" ContentType="application/vnd.openxmlformats-officedocument.drawingml.chart+xml"/>
  <Override PartName="/ppt/charts/style31.xml" ContentType="application/vnd.ms-office.chartstyle+xml"/>
  <Override PartName="/ppt/charts/colors31.xml" ContentType="application/vnd.ms-office.chartcolorstyle+xml"/>
  <Override PartName="/ppt/notesSlides/notesSlide6.xml" ContentType="application/vnd.openxmlformats-officedocument.presentationml.notesSlide+xml"/>
  <Override PartName="/ppt/charts/chart33.xml" ContentType="application/vnd.openxmlformats-officedocument.drawingml.chart+xml"/>
  <Override PartName="/ppt/charts/style32.xml" ContentType="application/vnd.ms-office.chartstyle+xml"/>
  <Override PartName="/ppt/charts/colors32.xml" ContentType="application/vnd.ms-office.chartcolorstyle+xml"/>
  <Override PartName="/ppt/theme/themeOverride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34.xml" ContentType="application/vnd.openxmlformats-officedocument.drawingml.chart+xml"/>
  <Override PartName="/ppt/charts/style33.xml" ContentType="application/vnd.ms-office.chartstyle+xml"/>
  <Override PartName="/ppt/charts/colors33.xml" ContentType="application/vnd.ms-office.chartcolorstyle+xml"/>
  <Override PartName="/ppt/charts/chart35.xml" ContentType="application/vnd.openxmlformats-officedocument.drawingml.chart+xml"/>
  <Override PartName="/ppt/charts/style34.xml" ContentType="application/vnd.ms-office.chartstyle+xml"/>
  <Override PartName="/ppt/charts/colors34.xml" ContentType="application/vnd.ms-office.chartcolorstyle+xml"/>
  <Override PartName="/ppt/charts/chart36.xml" ContentType="application/vnd.openxmlformats-officedocument.drawingml.chart+xml"/>
  <Override PartName="/ppt/charts/style35.xml" ContentType="application/vnd.ms-office.chartstyle+xml"/>
  <Override PartName="/ppt/charts/colors35.xml" ContentType="application/vnd.ms-office.chartcolorstyl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charts/chart37.xml" ContentType="application/vnd.openxmlformats-officedocument.drawingml.chart+xml"/>
  <Override PartName="/ppt/charts/style36.xml" ContentType="application/vnd.ms-office.chartstyle+xml"/>
  <Override PartName="/ppt/charts/colors36.xml" ContentType="application/vnd.ms-office.chartcolorstyl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charts/chart38.xml" ContentType="application/vnd.openxmlformats-officedocument.drawingml.chart+xml"/>
  <Override PartName="/ppt/charts/style37.xml" ContentType="application/vnd.ms-office.chartstyle+xml"/>
  <Override PartName="/ppt/charts/colors37.xml" ContentType="application/vnd.ms-office.chartcolorstyle+xml"/>
  <Override PartName="/ppt/charts/chart39.xml" ContentType="application/vnd.openxmlformats-officedocument.drawingml.chart+xml"/>
  <Override PartName="/ppt/charts/style38.xml" ContentType="application/vnd.ms-office.chartstyle+xml"/>
  <Override PartName="/ppt/charts/colors38.xml" ContentType="application/vnd.ms-office.chartcolorstyle+xml"/>
  <Override PartName="/ppt/charts/chart40.xml" ContentType="application/vnd.openxmlformats-officedocument.drawingml.chart+xml"/>
  <Override PartName="/ppt/charts/style39.xml" ContentType="application/vnd.ms-office.chartstyle+xml"/>
  <Override PartName="/ppt/charts/colors39.xml" ContentType="application/vnd.ms-office.chartcolorstyle+xml"/>
  <Override PartName="/ppt/charts/chart41.xml" ContentType="application/vnd.openxmlformats-officedocument.drawingml.chart+xml"/>
  <Override PartName="/ppt/charts/style40.xml" ContentType="application/vnd.ms-office.chartstyle+xml"/>
  <Override PartName="/ppt/charts/colors40.xml" ContentType="application/vnd.ms-office.chartcolorstyle+xml"/>
  <Override PartName="/ppt/charts/chart42.xml" ContentType="application/vnd.openxmlformats-officedocument.drawingml.chart+xml"/>
  <Override PartName="/ppt/charts/style41.xml" ContentType="application/vnd.ms-office.chartstyle+xml"/>
  <Override PartName="/ppt/charts/colors41.xml" ContentType="application/vnd.ms-office.chartcolorstyle+xml"/>
  <Override PartName="/ppt/charts/chart43.xml" ContentType="application/vnd.openxmlformats-officedocument.drawingml.chart+xml"/>
  <Override PartName="/ppt/charts/style42.xml" ContentType="application/vnd.ms-office.chartstyle+xml"/>
  <Override PartName="/ppt/charts/colors42.xml" ContentType="application/vnd.ms-office.chartcolorstyl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charts/chart44.xml" ContentType="application/vnd.openxmlformats-officedocument.drawingml.chart+xml"/>
  <Override PartName="/ppt/charts/style43.xml" ContentType="application/vnd.ms-office.chartstyle+xml"/>
  <Override PartName="/ppt/charts/colors43.xml" ContentType="application/vnd.ms-office.chartcolorstyl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charts/chart45.xml" ContentType="application/vnd.openxmlformats-officedocument.drawingml.chart+xml"/>
  <Override PartName="/ppt/charts/style44.xml" ContentType="application/vnd.ms-office.chartstyle+xml"/>
  <Override PartName="/ppt/charts/colors44.xml" ContentType="application/vnd.ms-office.chartcolorstyl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charts/chart46.xml" ContentType="application/vnd.openxmlformats-officedocument.drawingml.chart+xml"/>
  <Override PartName="/ppt/charts/style45.xml" ContentType="application/vnd.ms-office.chartstyle+xml"/>
  <Override PartName="/ppt/charts/colors45.xml" ContentType="application/vnd.ms-office.chartcolorstyl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9.xml" ContentType="application/vnd.openxmlformats-officedocument.presentationml.notesSlid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10.xml" ContentType="application/vnd.openxmlformats-officedocument.presentationml.notesSlide+xml"/>
  <Override PartName="/ppt/charts/chart47.xml" ContentType="application/vnd.openxmlformats-officedocument.drawingml.chart+xml"/>
  <Override PartName="/ppt/charts/style46.xml" ContentType="application/vnd.ms-office.chartstyle+xml"/>
  <Override PartName="/ppt/charts/colors46.xml" ContentType="application/vnd.ms-office.chartcolorstyle+xml"/>
  <Override PartName="/ppt/drawings/drawing1.xml" ContentType="application/vnd.openxmlformats-officedocument.drawingml.chartshape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notesSlides/notesSlide11.xml" ContentType="application/vnd.openxmlformats-officedocument.presentationml.notesSlide+xml"/>
  <Override PartName="/ppt/charts/chart48.xml" ContentType="application/vnd.openxmlformats-officedocument.drawingml.chart+xml"/>
  <Override PartName="/ppt/charts/style47.xml" ContentType="application/vnd.ms-office.chartstyle+xml"/>
  <Override PartName="/ppt/charts/colors47.xml" ContentType="application/vnd.ms-office.chartcolorstyle+xml"/>
  <Override PartName="/ppt/charts/chart49.xml" ContentType="application/vnd.openxmlformats-officedocument.drawingml.chart+xml"/>
  <Override PartName="/ppt/charts/style48.xml" ContentType="application/vnd.ms-office.chartstyle+xml"/>
  <Override PartName="/ppt/charts/colors48.xml" ContentType="application/vnd.ms-office.chartcolorstyle+xml"/>
  <Override PartName="/ppt/charts/chart50.xml" ContentType="application/vnd.openxmlformats-officedocument.drawingml.chart+xml"/>
  <Override PartName="/ppt/charts/style49.xml" ContentType="application/vnd.ms-office.chartstyle+xml"/>
  <Override PartName="/ppt/charts/colors49.xml" ContentType="application/vnd.ms-office.chartcolorstyle+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notesSlides/notesSlide12.xml" ContentType="application/vnd.openxmlformats-officedocument.presentationml.notesSlide+xml"/>
  <Override PartName="/ppt/charts/chart51.xml" ContentType="application/vnd.openxmlformats-officedocument.drawingml.chart+xml"/>
  <Override PartName="/ppt/charts/style50.xml" ContentType="application/vnd.ms-office.chartstyle+xml"/>
  <Override PartName="/ppt/charts/colors50.xml" ContentType="application/vnd.ms-office.chartcolorstyle+xml"/>
  <Override PartName="/ppt/charts/chart52.xml" ContentType="application/vnd.openxmlformats-officedocument.drawingml.chart+xml"/>
  <Override PartName="/ppt/charts/style51.xml" ContentType="application/vnd.ms-office.chartstyle+xml"/>
  <Override PartName="/ppt/charts/colors51.xml" ContentType="application/vnd.ms-office.chartcolorstyle+xml"/>
  <Override PartName="/ppt/charts/chart53.xml" ContentType="application/vnd.openxmlformats-officedocument.drawingml.chart+xml"/>
  <Override PartName="/ppt/charts/style52.xml" ContentType="application/vnd.ms-office.chartstyle+xml"/>
  <Override PartName="/ppt/charts/colors52.xml" ContentType="application/vnd.ms-office.chartcolorstyle+xml"/>
  <Override PartName="/ppt/charts/chart54.xml" ContentType="application/vnd.openxmlformats-officedocument.drawingml.chart+xml"/>
  <Override PartName="/ppt/charts/style53.xml" ContentType="application/vnd.ms-office.chartstyle+xml"/>
  <Override PartName="/ppt/charts/colors53.xml" ContentType="application/vnd.ms-office.chartcolorstyle+xml"/>
  <Override PartName="/ppt/charts/chart55.xml" ContentType="application/vnd.openxmlformats-officedocument.drawingml.chart+xml"/>
  <Override PartName="/ppt/charts/style54.xml" ContentType="application/vnd.ms-office.chartstyle+xml"/>
  <Override PartName="/ppt/charts/colors5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4" r:id="rId2"/>
    <p:sldMasterId id="2147483670" r:id="rId3"/>
    <p:sldMasterId id="2147483679" r:id="rId4"/>
    <p:sldMasterId id="2147483690" r:id="rId5"/>
  </p:sldMasterIdLst>
  <p:notesMasterIdLst>
    <p:notesMasterId r:id="rId81"/>
  </p:notesMasterIdLst>
  <p:sldIdLst>
    <p:sldId id="1251" r:id="rId6"/>
    <p:sldId id="1603" r:id="rId7"/>
    <p:sldId id="1604" r:id="rId8"/>
    <p:sldId id="1252" r:id="rId9"/>
    <p:sldId id="1415" r:id="rId10"/>
    <p:sldId id="1493" r:id="rId11"/>
    <p:sldId id="1543" r:id="rId12"/>
    <p:sldId id="1564" r:id="rId13"/>
    <p:sldId id="1807" r:id="rId14"/>
    <p:sldId id="1574" r:id="rId15"/>
    <p:sldId id="1258" r:id="rId16"/>
    <p:sldId id="1805" r:id="rId17"/>
    <p:sldId id="1806" r:id="rId18"/>
    <p:sldId id="1559" r:id="rId19"/>
    <p:sldId id="1293" r:id="rId20"/>
    <p:sldId id="1560" r:id="rId21"/>
    <p:sldId id="1810" r:id="rId22"/>
    <p:sldId id="1811" r:id="rId23"/>
    <p:sldId id="1812" r:id="rId24"/>
    <p:sldId id="1813" r:id="rId25"/>
    <p:sldId id="1814" r:id="rId26"/>
    <p:sldId id="1820" r:id="rId27"/>
    <p:sldId id="1815" r:id="rId28"/>
    <p:sldId id="1816" r:id="rId29"/>
    <p:sldId id="1817" r:id="rId30"/>
    <p:sldId id="1818" r:id="rId31"/>
    <p:sldId id="1819" r:id="rId32"/>
    <p:sldId id="1821" r:id="rId33"/>
    <p:sldId id="1822" r:id="rId34"/>
    <p:sldId id="1823" r:id="rId35"/>
    <p:sldId id="1839" r:id="rId36"/>
    <p:sldId id="1824" r:id="rId37"/>
    <p:sldId id="1825" r:id="rId38"/>
    <p:sldId id="1826" r:id="rId39"/>
    <p:sldId id="1838" r:id="rId40"/>
    <p:sldId id="1261" r:id="rId41"/>
    <p:sldId id="1423" r:id="rId42"/>
    <p:sldId id="1647" r:id="rId43"/>
    <p:sldId id="1830" r:id="rId44"/>
    <p:sldId id="1831" r:id="rId45"/>
    <p:sldId id="1832" r:id="rId46"/>
    <p:sldId id="1827" r:id="rId47"/>
    <p:sldId id="1262" r:id="rId48"/>
    <p:sldId id="1595" r:id="rId49"/>
    <p:sldId id="1264" r:id="rId50"/>
    <p:sldId id="1828" r:id="rId51"/>
    <p:sldId id="1479" r:id="rId52"/>
    <p:sldId id="1480" r:id="rId53"/>
    <p:sldId id="1829" r:id="rId54"/>
    <p:sldId id="1833" r:id="rId55"/>
    <p:sldId id="1834" r:id="rId56"/>
    <p:sldId id="1836" r:id="rId57"/>
    <p:sldId id="1837" r:id="rId58"/>
    <p:sldId id="258" r:id="rId59"/>
    <p:sldId id="1424" r:id="rId60"/>
    <p:sldId id="1644" r:id="rId61"/>
    <p:sldId id="1622" r:id="rId62"/>
    <p:sldId id="1623" r:id="rId63"/>
    <p:sldId id="1845" r:id="rId64"/>
    <p:sldId id="1846" r:id="rId65"/>
    <p:sldId id="1847" r:id="rId66"/>
    <p:sldId id="1848" r:id="rId67"/>
    <p:sldId id="1849" r:id="rId68"/>
    <p:sldId id="1850" r:id="rId69"/>
    <p:sldId id="1851" r:id="rId70"/>
    <p:sldId id="1852" r:id="rId71"/>
    <p:sldId id="1853" r:id="rId72"/>
    <p:sldId id="1854" r:id="rId73"/>
    <p:sldId id="1840" r:id="rId74"/>
    <p:sldId id="1809" r:id="rId75"/>
    <p:sldId id="1843" r:id="rId76"/>
    <p:sldId id="1841" r:id="rId77"/>
    <p:sldId id="1842" r:id="rId78"/>
    <p:sldId id="1844" r:id="rId79"/>
    <p:sldId id="1855" r:id="rId80"/>
  </p:sldIdLst>
  <p:sldSz cx="12192000" cy="6858000"/>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3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F26289"/>
    <a:srgbClr val="00B0F0"/>
    <a:srgbClr val="BFBFBF"/>
    <a:srgbClr val="A6A6A6"/>
    <a:srgbClr val="7F7F7F"/>
    <a:srgbClr val="8053F0"/>
    <a:srgbClr val="300C89"/>
    <a:srgbClr val="9E0D34"/>
    <a:srgbClr val="48FF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Bez stylu, mřížka tabulky">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Střední sty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Světlý styl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D7B26C5-4107-4FEC-AEDC-1716B250A1EF}" styleName="Světlý styl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BC89EF96-8CEA-46FF-86C4-4CE0E7609802}" styleName="Světlý styl 3 – zvýraznění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Střední styl 1 – zvýraznění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173" autoAdjust="0"/>
    <p:restoredTop sz="96400" autoAdjust="0"/>
  </p:normalViewPr>
  <p:slideViewPr>
    <p:cSldViewPr snapToGrid="0">
      <p:cViewPr varScale="1">
        <p:scale>
          <a:sx n="111" d="100"/>
          <a:sy n="111" d="100"/>
        </p:scale>
        <p:origin x="672" y="114"/>
      </p:cViewPr>
      <p:guideLst>
        <p:guide orient="horz" pos="1230"/>
        <p:guide pos="3840"/>
      </p:guideLst>
    </p:cSldViewPr>
  </p:slideViewPr>
  <p:notesTextViewPr>
    <p:cViewPr>
      <p:scale>
        <a:sx n="3" d="2"/>
        <a:sy n="3" d="2"/>
      </p:scale>
      <p:origin x="0" y="0"/>
    </p:cViewPr>
  </p:notesTextViewPr>
  <p:sorterViewPr>
    <p:cViewPr>
      <p:scale>
        <a:sx n="66" d="100"/>
        <a:sy n="66" d="100"/>
      </p:scale>
      <p:origin x="0" y="-318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presProps" Target="presProps.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List_aplikace_Microsoft_Excel.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List_aplikace_Microsoft_Excel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List_aplikace_Microsoft_Excel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List_aplikace_Microsoft_Excel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List_aplikace_Microsoft_Excel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List_aplikace_Microsoft_Excel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List_aplikace_Microsoft_Excel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List_aplikace_Microsoft_Excel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List_aplikace_Microsoft_Excel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List_aplikace_Microsoft_Excel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List_aplikace_Microsoft_Excel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List_aplikace_Microsoft_Excel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List_aplikace_Microsoft_Excel19.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List_aplikace_Microsoft_Excel20.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List_aplikace_Microsoft_Excel21.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List_aplikace_Microsoft_Excel22.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package" Target="../embeddings/List_aplikace_Microsoft_Excel23.xlsx"/><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package" Target="../embeddings/List_aplikace_Microsoft_Excel24.xlsx"/><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package" Target="../embeddings/List_aplikace_Microsoft_Excel25.xlsx"/><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package" Target="../embeddings/List_aplikace_Microsoft_Excel26.xlsx"/><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package" Target="../embeddings/List_aplikace_Microsoft_Excel27.xlsx"/><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package" Target="../embeddings/List_aplikace_Microsoft_Excel28.xlsx"/><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package" Target="../embeddings/List_aplikace_Microsoft_Excel2.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package" Target="../embeddings/List_aplikace_Microsoft_Excel29.xlsx"/><Relationship Id="rId2" Type="http://schemas.microsoft.com/office/2011/relationships/chartColorStyle" Target="colors30.xml"/><Relationship Id="rId1" Type="http://schemas.microsoft.com/office/2011/relationships/chartStyle" Target="style30.xml"/></Relationships>
</file>

<file path=ppt/charts/_rels/chart31.xml.rels><?xml version="1.0" encoding="UTF-8" standalone="yes"?>
<Relationships xmlns="http://schemas.openxmlformats.org/package/2006/relationships"><Relationship Id="rId1" Type="http://schemas.openxmlformats.org/officeDocument/2006/relationships/package" Target="../embeddings/List_aplikace_Microsoft_Excel30.xlsx"/></Relationships>
</file>

<file path=ppt/charts/_rels/chart32.xml.rels><?xml version="1.0" encoding="UTF-8" standalone="yes"?>
<Relationships xmlns="http://schemas.openxmlformats.org/package/2006/relationships"><Relationship Id="rId3" Type="http://schemas.openxmlformats.org/officeDocument/2006/relationships/package" Target="../embeddings/List_aplikace_Microsoft_Excel31.xlsx"/><Relationship Id="rId2" Type="http://schemas.microsoft.com/office/2011/relationships/chartColorStyle" Target="colors31.xml"/><Relationship Id="rId1" Type="http://schemas.microsoft.com/office/2011/relationships/chartStyle" Target="style31.xml"/></Relationships>
</file>

<file path=ppt/charts/_rels/chart3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package" Target="../embeddings/List_aplikace_Microsoft_Excel32.xlsx"/></Relationships>
</file>

<file path=ppt/charts/_rels/chart34.xml.rels><?xml version="1.0" encoding="UTF-8" standalone="yes"?>
<Relationships xmlns="http://schemas.openxmlformats.org/package/2006/relationships"><Relationship Id="rId3" Type="http://schemas.openxmlformats.org/officeDocument/2006/relationships/package" Target="../embeddings/List_aplikace_Microsoft_Excel33.xlsx"/><Relationship Id="rId2" Type="http://schemas.microsoft.com/office/2011/relationships/chartColorStyle" Target="colors33.xml"/><Relationship Id="rId1" Type="http://schemas.microsoft.com/office/2011/relationships/chartStyle" Target="style33.xml"/></Relationships>
</file>

<file path=ppt/charts/_rels/chart35.xml.rels><?xml version="1.0" encoding="UTF-8" standalone="yes"?>
<Relationships xmlns="http://schemas.openxmlformats.org/package/2006/relationships"><Relationship Id="rId3" Type="http://schemas.openxmlformats.org/officeDocument/2006/relationships/package" Target="../embeddings/List_aplikace_Microsoft_Excel34.xlsx"/><Relationship Id="rId2" Type="http://schemas.microsoft.com/office/2011/relationships/chartColorStyle" Target="colors34.xml"/><Relationship Id="rId1" Type="http://schemas.microsoft.com/office/2011/relationships/chartStyle" Target="style34.xml"/></Relationships>
</file>

<file path=ppt/charts/_rels/chart36.xml.rels><?xml version="1.0" encoding="UTF-8" standalone="yes"?>
<Relationships xmlns="http://schemas.openxmlformats.org/package/2006/relationships"><Relationship Id="rId3" Type="http://schemas.openxmlformats.org/officeDocument/2006/relationships/package" Target="../embeddings/List_aplikace_Microsoft_Excel35.xlsx"/><Relationship Id="rId2" Type="http://schemas.microsoft.com/office/2011/relationships/chartColorStyle" Target="colors35.xml"/><Relationship Id="rId1" Type="http://schemas.microsoft.com/office/2011/relationships/chartStyle" Target="style35.xml"/></Relationships>
</file>

<file path=ppt/charts/_rels/chart37.xml.rels><?xml version="1.0" encoding="UTF-8" standalone="yes"?>
<Relationships xmlns="http://schemas.openxmlformats.org/package/2006/relationships"><Relationship Id="rId3" Type="http://schemas.openxmlformats.org/officeDocument/2006/relationships/package" Target="../embeddings/List_aplikace_Microsoft_Excel36.xlsx"/><Relationship Id="rId2" Type="http://schemas.microsoft.com/office/2011/relationships/chartColorStyle" Target="colors36.xml"/><Relationship Id="rId1" Type="http://schemas.microsoft.com/office/2011/relationships/chartStyle" Target="style36.xml"/></Relationships>
</file>

<file path=ppt/charts/_rels/chart38.xml.rels><?xml version="1.0" encoding="UTF-8" standalone="yes"?>
<Relationships xmlns="http://schemas.openxmlformats.org/package/2006/relationships"><Relationship Id="rId3" Type="http://schemas.openxmlformats.org/officeDocument/2006/relationships/package" Target="../embeddings/List_aplikace_Microsoft_Excel37.xlsx"/><Relationship Id="rId2" Type="http://schemas.microsoft.com/office/2011/relationships/chartColorStyle" Target="colors37.xml"/><Relationship Id="rId1" Type="http://schemas.microsoft.com/office/2011/relationships/chartStyle" Target="style37.xml"/></Relationships>
</file>

<file path=ppt/charts/_rels/chart39.xml.rels><?xml version="1.0" encoding="UTF-8" standalone="yes"?>
<Relationships xmlns="http://schemas.openxmlformats.org/package/2006/relationships"><Relationship Id="rId3" Type="http://schemas.openxmlformats.org/officeDocument/2006/relationships/package" Target="../embeddings/List_aplikace_Microsoft_Excel38.xlsx"/><Relationship Id="rId2" Type="http://schemas.microsoft.com/office/2011/relationships/chartColorStyle" Target="colors38.xml"/><Relationship Id="rId1" Type="http://schemas.microsoft.com/office/2011/relationships/chartStyle" Target="style38.xml"/></Relationships>
</file>

<file path=ppt/charts/_rels/chart4.xml.rels><?xml version="1.0" encoding="UTF-8" standalone="yes"?>
<Relationships xmlns="http://schemas.openxmlformats.org/package/2006/relationships"><Relationship Id="rId3" Type="http://schemas.openxmlformats.org/officeDocument/2006/relationships/package" Target="../embeddings/List_aplikace_Microsoft_Excel3.xlsx"/><Relationship Id="rId2" Type="http://schemas.microsoft.com/office/2011/relationships/chartColorStyle" Target="colors4.xml"/><Relationship Id="rId1" Type="http://schemas.microsoft.com/office/2011/relationships/chartStyle" Target="style4.xml"/></Relationships>
</file>

<file path=ppt/charts/_rels/chart40.xml.rels><?xml version="1.0" encoding="UTF-8" standalone="yes"?>
<Relationships xmlns="http://schemas.openxmlformats.org/package/2006/relationships"><Relationship Id="rId3" Type="http://schemas.openxmlformats.org/officeDocument/2006/relationships/package" Target="../embeddings/List_aplikace_Microsoft_Excel39.xlsx"/><Relationship Id="rId2" Type="http://schemas.microsoft.com/office/2011/relationships/chartColorStyle" Target="colors39.xml"/><Relationship Id="rId1" Type="http://schemas.microsoft.com/office/2011/relationships/chartStyle" Target="style39.xml"/></Relationships>
</file>

<file path=ppt/charts/_rels/chart41.xml.rels><?xml version="1.0" encoding="UTF-8" standalone="yes"?>
<Relationships xmlns="http://schemas.openxmlformats.org/package/2006/relationships"><Relationship Id="rId3" Type="http://schemas.openxmlformats.org/officeDocument/2006/relationships/package" Target="../embeddings/List_aplikace_Microsoft_Excel40.xlsx"/><Relationship Id="rId2" Type="http://schemas.microsoft.com/office/2011/relationships/chartColorStyle" Target="colors40.xml"/><Relationship Id="rId1" Type="http://schemas.microsoft.com/office/2011/relationships/chartStyle" Target="style40.xml"/></Relationships>
</file>

<file path=ppt/charts/_rels/chart42.xml.rels><?xml version="1.0" encoding="UTF-8" standalone="yes"?>
<Relationships xmlns="http://schemas.openxmlformats.org/package/2006/relationships"><Relationship Id="rId3" Type="http://schemas.openxmlformats.org/officeDocument/2006/relationships/package" Target="../embeddings/List_aplikace_Microsoft_Excel41.xlsx"/><Relationship Id="rId2" Type="http://schemas.microsoft.com/office/2011/relationships/chartColorStyle" Target="colors41.xml"/><Relationship Id="rId1" Type="http://schemas.microsoft.com/office/2011/relationships/chartStyle" Target="style41.xml"/></Relationships>
</file>

<file path=ppt/charts/_rels/chart43.xml.rels><?xml version="1.0" encoding="UTF-8" standalone="yes"?>
<Relationships xmlns="http://schemas.openxmlformats.org/package/2006/relationships"><Relationship Id="rId3" Type="http://schemas.openxmlformats.org/officeDocument/2006/relationships/package" Target="../embeddings/List_aplikace_Microsoft_Excel42.xlsx"/><Relationship Id="rId2" Type="http://schemas.microsoft.com/office/2011/relationships/chartColorStyle" Target="colors42.xml"/><Relationship Id="rId1" Type="http://schemas.microsoft.com/office/2011/relationships/chartStyle" Target="style42.xml"/></Relationships>
</file>

<file path=ppt/charts/_rels/chart44.xml.rels><?xml version="1.0" encoding="UTF-8" standalone="yes"?>
<Relationships xmlns="http://schemas.openxmlformats.org/package/2006/relationships"><Relationship Id="rId3" Type="http://schemas.openxmlformats.org/officeDocument/2006/relationships/package" Target="../embeddings/List_aplikace_Microsoft_Excel43.xlsx"/><Relationship Id="rId2" Type="http://schemas.microsoft.com/office/2011/relationships/chartColorStyle" Target="colors43.xml"/><Relationship Id="rId1" Type="http://schemas.microsoft.com/office/2011/relationships/chartStyle" Target="style43.xml"/></Relationships>
</file>

<file path=ppt/charts/_rels/chart45.xml.rels><?xml version="1.0" encoding="UTF-8" standalone="yes"?>
<Relationships xmlns="http://schemas.openxmlformats.org/package/2006/relationships"><Relationship Id="rId3" Type="http://schemas.openxmlformats.org/officeDocument/2006/relationships/package" Target="../embeddings/List_aplikace_Microsoft_Excel44.xlsx"/><Relationship Id="rId2" Type="http://schemas.microsoft.com/office/2011/relationships/chartColorStyle" Target="colors44.xml"/><Relationship Id="rId1" Type="http://schemas.microsoft.com/office/2011/relationships/chartStyle" Target="style44.xml"/></Relationships>
</file>

<file path=ppt/charts/_rels/chart46.xml.rels><?xml version="1.0" encoding="UTF-8" standalone="yes"?>
<Relationships xmlns="http://schemas.openxmlformats.org/package/2006/relationships"><Relationship Id="rId3" Type="http://schemas.openxmlformats.org/officeDocument/2006/relationships/package" Target="../embeddings/List_aplikace_Microsoft_Excel45.xlsx"/><Relationship Id="rId2" Type="http://schemas.microsoft.com/office/2011/relationships/chartColorStyle" Target="colors45.xml"/><Relationship Id="rId1" Type="http://schemas.microsoft.com/office/2011/relationships/chartStyle" Target="style45.xml"/></Relationships>
</file>

<file path=ppt/charts/_rels/chart47.xml.rels><?xml version="1.0" encoding="UTF-8" standalone="yes"?>
<Relationships xmlns="http://schemas.openxmlformats.org/package/2006/relationships"><Relationship Id="rId3" Type="http://schemas.openxmlformats.org/officeDocument/2006/relationships/package" Target="../embeddings/List_aplikace_Microsoft_Excel46.xlsx"/><Relationship Id="rId2" Type="http://schemas.microsoft.com/office/2011/relationships/chartColorStyle" Target="colors46.xml"/><Relationship Id="rId1" Type="http://schemas.microsoft.com/office/2011/relationships/chartStyle" Target="style46.xml"/><Relationship Id="rId4" Type="http://schemas.openxmlformats.org/officeDocument/2006/relationships/chartUserShapes" Target="../drawings/drawing1.xml"/></Relationships>
</file>

<file path=ppt/charts/_rels/chart48.xml.rels><?xml version="1.0" encoding="UTF-8" standalone="yes"?>
<Relationships xmlns="http://schemas.openxmlformats.org/package/2006/relationships"><Relationship Id="rId3" Type="http://schemas.openxmlformats.org/officeDocument/2006/relationships/package" Target="../embeddings/List_aplikace_Microsoft_Excel47.xlsx"/><Relationship Id="rId2" Type="http://schemas.microsoft.com/office/2011/relationships/chartColorStyle" Target="colors47.xml"/><Relationship Id="rId1" Type="http://schemas.microsoft.com/office/2011/relationships/chartStyle" Target="style47.xml"/></Relationships>
</file>

<file path=ppt/charts/_rels/chart49.xml.rels><?xml version="1.0" encoding="UTF-8" standalone="yes"?>
<Relationships xmlns="http://schemas.openxmlformats.org/package/2006/relationships"><Relationship Id="rId3" Type="http://schemas.openxmlformats.org/officeDocument/2006/relationships/package" Target="../embeddings/List_aplikace_Microsoft_Excel48.xlsx"/><Relationship Id="rId2" Type="http://schemas.microsoft.com/office/2011/relationships/chartColorStyle" Target="colors48.xml"/><Relationship Id="rId1" Type="http://schemas.microsoft.com/office/2011/relationships/chartStyle" Target="style48.xml"/></Relationships>
</file>

<file path=ppt/charts/_rels/chart5.xml.rels><?xml version="1.0" encoding="UTF-8" standalone="yes"?>
<Relationships xmlns="http://schemas.openxmlformats.org/package/2006/relationships"><Relationship Id="rId3" Type="http://schemas.openxmlformats.org/officeDocument/2006/relationships/package" Target="../embeddings/List_aplikace_Microsoft_Excel4.xlsx"/><Relationship Id="rId2" Type="http://schemas.microsoft.com/office/2011/relationships/chartColorStyle" Target="colors5.xml"/><Relationship Id="rId1" Type="http://schemas.microsoft.com/office/2011/relationships/chartStyle" Target="style5.xml"/></Relationships>
</file>

<file path=ppt/charts/_rels/chart50.xml.rels><?xml version="1.0" encoding="UTF-8" standalone="yes"?>
<Relationships xmlns="http://schemas.openxmlformats.org/package/2006/relationships"><Relationship Id="rId3" Type="http://schemas.openxmlformats.org/officeDocument/2006/relationships/package" Target="../embeddings/List_aplikace_Microsoft_Excel49.xlsx"/><Relationship Id="rId2" Type="http://schemas.microsoft.com/office/2011/relationships/chartColorStyle" Target="colors49.xml"/><Relationship Id="rId1" Type="http://schemas.microsoft.com/office/2011/relationships/chartStyle" Target="style49.xml"/></Relationships>
</file>

<file path=ppt/charts/_rels/chart51.xml.rels><?xml version="1.0" encoding="UTF-8" standalone="yes"?>
<Relationships xmlns="http://schemas.openxmlformats.org/package/2006/relationships"><Relationship Id="rId3" Type="http://schemas.openxmlformats.org/officeDocument/2006/relationships/package" Target="../embeddings/List_aplikace_Microsoft_Excel50.xlsx"/><Relationship Id="rId2" Type="http://schemas.microsoft.com/office/2011/relationships/chartColorStyle" Target="colors50.xml"/><Relationship Id="rId1" Type="http://schemas.microsoft.com/office/2011/relationships/chartStyle" Target="style50.xml"/></Relationships>
</file>

<file path=ppt/charts/_rels/chart52.xml.rels><?xml version="1.0" encoding="UTF-8" standalone="yes"?>
<Relationships xmlns="http://schemas.openxmlformats.org/package/2006/relationships"><Relationship Id="rId3" Type="http://schemas.openxmlformats.org/officeDocument/2006/relationships/package" Target="../embeddings/List_aplikace_Microsoft_Excel51.xlsx"/><Relationship Id="rId2" Type="http://schemas.microsoft.com/office/2011/relationships/chartColorStyle" Target="colors51.xml"/><Relationship Id="rId1" Type="http://schemas.microsoft.com/office/2011/relationships/chartStyle" Target="style51.xml"/></Relationships>
</file>

<file path=ppt/charts/_rels/chart53.xml.rels><?xml version="1.0" encoding="UTF-8" standalone="yes"?>
<Relationships xmlns="http://schemas.openxmlformats.org/package/2006/relationships"><Relationship Id="rId3" Type="http://schemas.openxmlformats.org/officeDocument/2006/relationships/package" Target="../embeddings/List_aplikace_Microsoft_Excel52.xlsx"/><Relationship Id="rId2" Type="http://schemas.microsoft.com/office/2011/relationships/chartColorStyle" Target="colors52.xml"/><Relationship Id="rId1" Type="http://schemas.microsoft.com/office/2011/relationships/chartStyle" Target="style52.xml"/></Relationships>
</file>

<file path=ppt/charts/_rels/chart54.xml.rels><?xml version="1.0" encoding="UTF-8" standalone="yes"?>
<Relationships xmlns="http://schemas.openxmlformats.org/package/2006/relationships"><Relationship Id="rId3" Type="http://schemas.openxmlformats.org/officeDocument/2006/relationships/package" Target="../embeddings/List_aplikace_Microsoft_Excel53.xlsx"/><Relationship Id="rId2" Type="http://schemas.microsoft.com/office/2011/relationships/chartColorStyle" Target="colors53.xml"/><Relationship Id="rId1" Type="http://schemas.microsoft.com/office/2011/relationships/chartStyle" Target="style53.xml"/></Relationships>
</file>

<file path=ppt/charts/_rels/chart55.xml.rels><?xml version="1.0" encoding="UTF-8" standalone="yes"?>
<Relationships xmlns="http://schemas.openxmlformats.org/package/2006/relationships"><Relationship Id="rId3" Type="http://schemas.openxmlformats.org/officeDocument/2006/relationships/package" Target="../embeddings/List_aplikace_Microsoft_Excel54.xlsx"/><Relationship Id="rId2" Type="http://schemas.microsoft.com/office/2011/relationships/chartColorStyle" Target="colors54.xml"/><Relationship Id="rId1" Type="http://schemas.microsoft.com/office/2011/relationships/chartStyle" Target="style54.xml"/></Relationships>
</file>

<file path=ppt/charts/_rels/chart6.xml.rels><?xml version="1.0" encoding="UTF-8" standalone="yes"?>
<Relationships xmlns="http://schemas.openxmlformats.org/package/2006/relationships"><Relationship Id="rId3" Type="http://schemas.openxmlformats.org/officeDocument/2006/relationships/package" Target="../embeddings/List_aplikace_Microsoft_Excel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List_aplikace_Microsoft_Excel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List_aplikace_Microsoft_Excel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List_aplikace_Microsoft_Excel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742800092040087"/>
          <c:y val="6.3054247171625041E-2"/>
          <c:w val="0.47284632215006139"/>
          <c:h val="0.91717732257132245"/>
        </c:manualLayout>
      </c:layout>
      <c:barChart>
        <c:barDir val="bar"/>
        <c:grouping val="clustered"/>
        <c:varyColors val="0"/>
        <c:ser>
          <c:idx val="0"/>
          <c:order val="0"/>
          <c:tx>
            <c:strRef>
              <c:f>List1!$B$1</c:f>
              <c:strCache>
                <c:ptCount val="1"/>
                <c:pt idx="0">
                  <c:v>osoby</c:v>
                </c:pt>
              </c:strCache>
            </c:strRef>
          </c:tx>
          <c:spPr>
            <a:solidFill>
              <a:schemeClr val="bg1">
                <a:lumMod val="75000"/>
              </a:schemeClr>
            </a:solidFill>
            <a:ln>
              <a:noFill/>
            </a:ln>
            <a:effectLst/>
          </c:spPr>
          <c:invertIfNegative val="0"/>
          <c:dPt>
            <c:idx val="2"/>
            <c:invertIfNegative val="0"/>
            <c:bubble3D val="0"/>
            <c:spPr>
              <a:solidFill>
                <a:srgbClr val="C00000"/>
              </a:solidFill>
              <a:ln>
                <a:noFill/>
              </a:ln>
              <a:effectLst/>
            </c:spPr>
            <c:extLst>
              <c:ext xmlns:c16="http://schemas.microsoft.com/office/drawing/2014/chart" uri="{C3380CC4-5D6E-409C-BE32-E72D297353CC}">
                <c16:uniqueId val="{00000002-C4CF-4B35-8455-7DF88C02A6ED}"/>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List1!$A$2:$A$27</c:f>
              <c:strCache>
                <c:ptCount val="26"/>
                <c:pt idx="0">
                  <c:v>Zařízení sociálních služeb</c:v>
                </c:pt>
                <c:pt idx="1">
                  <c:v>Zdravotnické zařízení</c:v>
                </c:pt>
                <c:pt idx="2">
                  <c:v>Školské zařízení</c:v>
                </c:pt>
                <c:pt idx="3">
                  <c:v>Výrobní závod</c:v>
                </c:pt>
                <c:pt idx="4">
                  <c:v>Věznice</c:v>
                </c:pt>
                <c:pt idx="5">
                  <c:v>Hornictví</c:v>
                </c:pt>
                <c:pt idx="6">
                  <c:v>Pracoviště</c:v>
                </c:pt>
                <c:pt idx="7">
                  <c:v>Sportovní</c:v>
                </c:pt>
                <c:pt idx="8">
                  <c:v>Dětské domovy</c:v>
                </c:pt>
                <c:pt idx="9">
                  <c:v>Ubytovací</c:v>
                </c:pt>
                <c:pt idx="10">
                  <c:v>Společenská akce / klub</c:v>
                </c:pt>
                <c:pt idx="11">
                  <c:v>Kancelář, úřad</c:v>
                </c:pt>
                <c:pt idx="12">
                  <c:v>Divadlo</c:v>
                </c:pt>
                <c:pt idx="13">
                  <c:v>Zájmové aktivity</c:v>
                </c:pt>
                <c:pt idx="14">
                  <c:v>Svatba / pohřeb</c:v>
                </c:pt>
                <c:pt idx="15">
                  <c:v>Setkání známých / příbuzných</c:v>
                </c:pt>
                <c:pt idx="16">
                  <c:v>HZS</c:v>
                </c:pt>
                <c:pt idx="17">
                  <c:v>Prodejna, obchod</c:v>
                </c:pt>
                <c:pt idx="18">
                  <c:v>Policie</c:v>
                </c:pt>
                <c:pt idx="19">
                  <c:v>Církev</c:v>
                </c:pt>
                <c:pt idx="20">
                  <c:v>Rodinný výskyt</c:v>
                </c:pt>
                <c:pt idx="21">
                  <c:v>Dětský tábor</c:v>
                </c:pt>
                <c:pt idx="22">
                  <c:v>Stravovací</c:v>
                </c:pt>
                <c:pt idx="23">
                  <c:v>Školení</c:v>
                </c:pt>
                <c:pt idx="24">
                  <c:v>Ostatní</c:v>
                </c:pt>
                <c:pt idx="25">
                  <c:v>Netýká se žádného zařízení</c:v>
                </c:pt>
              </c:strCache>
            </c:strRef>
          </c:cat>
          <c:val>
            <c:numRef>
              <c:f>List1!$B$2:$B$27</c:f>
              <c:numCache>
                <c:formatCode>General</c:formatCode>
                <c:ptCount val="26"/>
                <c:pt idx="0">
                  <c:v>29681</c:v>
                </c:pt>
                <c:pt idx="1">
                  <c:v>15337</c:v>
                </c:pt>
                <c:pt idx="2">
                  <c:v>10534</c:v>
                </c:pt>
                <c:pt idx="3">
                  <c:v>5458</c:v>
                </c:pt>
                <c:pt idx="4">
                  <c:v>4336</c:v>
                </c:pt>
                <c:pt idx="5">
                  <c:v>2891</c:v>
                </c:pt>
                <c:pt idx="6">
                  <c:v>1794</c:v>
                </c:pt>
                <c:pt idx="7">
                  <c:v>1407</c:v>
                </c:pt>
                <c:pt idx="8">
                  <c:v>995</c:v>
                </c:pt>
                <c:pt idx="9">
                  <c:v>832</c:v>
                </c:pt>
                <c:pt idx="10">
                  <c:v>703</c:v>
                </c:pt>
                <c:pt idx="11">
                  <c:v>490</c:v>
                </c:pt>
                <c:pt idx="12">
                  <c:v>388</c:v>
                </c:pt>
                <c:pt idx="13">
                  <c:v>372</c:v>
                </c:pt>
                <c:pt idx="14">
                  <c:v>325</c:v>
                </c:pt>
                <c:pt idx="15">
                  <c:v>312</c:v>
                </c:pt>
                <c:pt idx="16">
                  <c:v>296</c:v>
                </c:pt>
                <c:pt idx="17">
                  <c:v>212</c:v>
                </c:pt>
                <c:pt idx="18">
                  <c:v>172</c:v>
                </c:pt>
                <c:pt idx="19">
                  <c:v>92</c:v>
                </c:pt>
                <c:pt idx="20">
                  <c:v>88</c:v>
                </c:pt>
                <c:pt idx="21">
                  <c:v>86</c:v>
                </c:pt>
                <c:pt idx="22">
                  <c:v>56</c:v>
                </c:pt>
                <c:pt idx="23">
                  <c:v>47</c:v>
                </c:pt>
                <c:pt idx="24">
                  <c:v>316</c:v>
                </c:pt>
                <c:pt idx="25">
                  <c:v>69</c:v>
                </c:pt>
              </c:numCache>
            </c:numRef>
          </c:val>
          <c:extLst>
            <c:ext xmlns:c16="http://schemas.microsoft.com/office/drawing/2014/chart" uri="{C3380CC4-5D6E-409C-BE32-E72D297353CC}">
              <c16:uniqueId val="{00000000-C4CF-4B35-8455-7DF88C02A6ED}"/>
            </c:ext>
          </c:extLst>
        </c:ser>
        <c:dLbls>
          <c:showLegendKey val="0"/>
          <c:showVal val="0"/>
          <c:showCatName val="0"/>
          <c:showSerName val="0"/>
          <c:showPercent val="0"/>
          <c:showBubbleSize val="0"/>
        </c:dLbls>
        <c:gapWidth val="30"/>
        <c:overlap val="100"/>
        <c:axId val="320460415"/>
        <c:axId val="315793487"/>
      </c:barChart>
      <c:catAx>
        <c:axId val="320460415"/>
        <c:scaling>
          <c:orientation val="maxMin"/>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cs-CZ"/>
          </a:p>
        </c:txPr>
        <c:crossAx val="315793487"/>
        <c:crosses val="autoZero"/>
        <c:auto val="1"/>
        <c:lblAlgn val="ctr"/>
        <c:lblOffset val="100"/>
        <c:tickLblSkip val="1"/>
        <c:noMultiLvlLbl val="0"/>
      </c:catAx>
      <c:valAx>
        <c:axId val="315793487"/>
        <c:scaling>
          <c:orientation val="minMax"/>
        </c:scaling>
        <c:delete val="0"/>
        <c:axPos val="t"/>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cs-CZ"/>
          </a:p>
        </c:txPr>
        <c:crossAx val="320460415"/>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cs-CZ"/>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6184940084746107E-2"/>
          <c:y val="0.10284706697032198"/>
          <c:w val="0.94002918815425529"/>
          <c:h val="0.56701397490963479"/>
        </c:manualLayout>
      </c:layout>
      <c:barChart>
        <c:barDir val="col"/>
        <c:grouping val="clustered"/>
        <c:varyColors val="0"/>
        <c:ser>
          <c:idx val="0"/>
          <c:order val="0"/>
          <c:tx>
            <c:strRef>
              <c:f>List1!$A$2</c:f>
              <c:strCache>
                <c:ptCount val="1"/>
                <c:pt idx="0">
                  <c:v>osoby</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List1!$B$2:$AE$2</c:f>
              <c:numCache>
                <c:formatCode>General</c:formatCode>
                <c:ptCount val="30"/>
                <c:pt idx="0">
                  <c:v>46</c:v>
                </c:pt>
                <c:pt idx="1">
                  <c:v>363</c:v>
                </c:pt>
                <c:pt idx="2">
                  <c:v>335</c:v>
                </c:pt>
                <c:pt idx="3">
                  <c:v>203</c:v>
                </c:pt>
                <c:pt idx="4">
                  <c:v>134</c:v>
                </c:pt>
                <c:pt idx="5">
                  <c:v>208</c:v>
                </c:pt>
                <c:pt idx="6">
                  <c:v>24</c:v>
                </c:pt>
                <c:pt idx="7">
                  <c:v>181</c:v>
                </c:pt>
                <c:pt idx="8">
                  <c:v>67</c:v>
                </c:pt>
                <c:pt idx="9">
                  <c:v>0</c:v>
                </c:pt>
                <c:pt idx="10">
                  <c:v>0</c:v>
                </c:pt>
                <c:pt idx="11">
                  <c:v>17</c:v>
                </c:pt>
                <c:pt idx="12">
                  <c:v>18</c:v>
                </c:pt>
                <c:pt idx="13">
                  <c:v>33</c:v>
                </c:pt>
                <c:pt idx="14">
                  <c:v>223</c:v>
                </c:pt>
                <c:pt idx="15">
                  <c:v>134</c:v>
                </c:pt>
                <c:pt idx="16">
                  <c:v>12</c:v>
                </c:pt>
                <c:pt idx="17">
                  <c:v>68</c:v>
                </c:pt>
                <c:pt idx="18">
                  <c:v>3</c:v>
                </c:pt>
                <c:pt idx="19">
                  <c:v>67</c:v>
                </c:pt>
                <c:pt idx="20">
                  <c:v>82</c:v>
                </c:pt>
                <c:pt idx="21">
                  <c:v>96</c:v>
                </c:pt>
                <c:pt idx="22">
                  <c:v>81</c:v>
                </c:pt>
                <c:pt idx="23">
                  <c:v>216</c:v>
                </c:pt>
                <c:pt idx="24">
                  <c:v>425</c:v>
                </c:pt>
                <c:pt idx="25">
                  <c:v>93</c:v>
                </c:pt>
                <c:pt idx="26">
                  <c:v>115</c:v>
                </c:pt>
                <c:pt idx="27">
                  <c:v>36</c:v>
                </c:pt>
                <c:pt idx="28">
                  <c:v>20</c:v>
                </c:pt>
                <c:pt idx="29">
                  <c:v>9</c:v>
                </c:pt>
              </c:numCache>
            </c:numRef>
          </c:val>
          <c:extLst>
            <c:ext xmlns:c16="http://schemas.microsoft.com/office/drawing/2014/chart" uri="{C3380CC4-5D6E-409C-BE32-E72D297353CC}">
              <c16:uniqueId val="{00000000-8145-4348-BB1C-5DD451156E9D}"/>
            </c:ext>
          </c:extLst>
        </c:ser>
        <c:dLbls>
          <c:showLegendKey val="0"/>
          <c:showVal val="0"/>
          <c:showCatName val="0"/>
          <c:showSerName val="0"/>
          <c:showPercent val="0"/>
          <c:showBubbleSize val="0"/>
        </c:dLbls>
        <c:gapWidth val="50"/>
        <c:axId val="488445264"/>
        <c:axId val="494149648"/>
      </c:barChart>
      <c:catAx>
        <c:axId val="4884452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1" i="0" u="none" strike="noStrike" kern="1200" baseline="0">
                <a:solidFill>
                  <a:schemeClr val="tx1"/>
                </a:solidFill>
                <a:latin typeface="+mn-lt"/>
                <a:ea typeface="+mn-ea"/>
                <a:cs typeface="+mn-cs"/>
              </a:defRPr>
            </a:pPr>
            <a:endParaRPr lang="cs-CZ"/>
          </a:p>
        </c:txPr>
        <c:crossAx val="494149648"/>
        <c:crosses val="autoZero"/>
        <c:auto val="1"/>
        <c:lblAlgn val="ctr"/>
        <c:lblOffset val="100"/>
        <c:noMultiLvlLbl val="0"/>
      </c:catAx>
      <c:valAx>
        <c:axId val="4941496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cs-CZ"/>
          </a:p>
        </c:txPr>
        <c:crossAx val="4884452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b="1">
          <a:solidFill>
            <a:schemeClr val="tx1"/>
          </a:solidFill>
        </a:defRPr>
      </a:pPr>
      <a:endParaRPr lang="cs-CZ"/>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251231934911546E-2"/>
          <c:y val="0.13807894736842105"/>
          <c:w val="0.91692139603581668"/>
          <c:h val="0.6577448830409357"/>
        </c:manualLayout>
      </c:layout>
      <c:barChart>
        <c:barDir val="col"/>
        <c:grouping val="clustered"/>
        <c:varyColors val="0"/>
        <c:ser>
          <c:idx val="0"/>
          <c:order val="0"/>
          <c:tx>
            <c:v>incidence</c:v>
          </c:tx>
          <c:spPr>
            <a:solidFill>
              <a:srgbClr val="C00000"/>
            </a:solidFill>
            <a:ln w="19050">
              <a:solidFill>
                <a:srgbClr val="C00000"/>
              </a:solidFill>
            </a:ln>
            <a:effectLst/>
          </c:spPr>
          <c:invertIfNegative val="0"/>
          <c:dLbls>
            <c:numFmt formatCode="#,##0" sourceLinked="0"/>
            <c:spPr>
              <a:noFill/>
              <a:ln>
                <a:noFill/>
              </a:ln>
              <a:effectLst/>
            </c:spPr>
            <c:txPr>
              <a:bodyPr rot="-5400000" spcFirstLastPara="1" vertOverflow="ellipsis" wrap="square" anchor="ctr" anchorCtr="1"/>
              <a:lstStyle/>
              <a:p>
                <a:pPr>
                  <a:defRPr sz="900" b="0" i="0" u="none" strike="noStrike" kern="1200" baseline="0">
                    <a:solidFill>
                      <a:schemeClr val="tx1"/>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Sheet1!$A$2:$A$120</c:f>
              <c:numCache>
                <c:formatCode>m/d/yyyy</c:formatCode>
                <c:ptCount val="119"/>
                <c:pt idx="0">
                  <c:v>44166</c:v>
                </c:pt>
                <c:pt idx="1">
                  <c:v>44167</c:v>
                </c:pt>
                <c:pt idx="2">
                  <c:v>44168</c:v>
                </c:pt>
                <c:pt idx="3">
                  <c:v>44169</c:v>
                </c:pt>
                <c:pt idx="4">
                  <c:v>44170</c:v>
                </c:pt>
                <c:pt idx="5">
                  <c:v>44171</c:v>
                </c:pt>
                <c:pt idx="6">
                  <c:v>44172</c:v>
                </c:pt>
                <c:pt idx="7">
                  <c:v>44173</c:v>
                </c:pt>
                <c:pt idx="8">
                  <c:v>44174</c:v>
                </c:pt>
                <c:pt idx="9">
                  <c:v>44175</c:v>
                </c:pt>
                <c:pt idx="10">
                  <c:v>44176</c:v>
                </c:pt>
                <c:pt idx="11">
                  <c:v>44177</c:v>
                </c:pt>
                <c:pt idx="12">
                  <c:v>44178</c:v>
                </c:pt>
                <c:pt idx="13">
                  <c:v>44179</c:v>
                </c:pt>
                <c:pt idx="14">
                  <c:v>44180</c:v>
                </c:pt>
                <c:pt idx="15">
                  <c:v>44181</c:v>
                </c:pt>
                <c:pt idx="16">
                  <c:v>44182</c:v>
                </c:pt>
                <c:pt idx="17">
                  <c:v>44183</c:v>
                </c:pt>
                <c:pt idx="18">
                  <c:v>44184</c:v>
                </c:pt>
                <c:pt idx="19">
                  <c:v>44185</c:v>
                </c:pt>
                <c:pt idx="20">
                  <c:v>44186</c:v>
                </c:pt>
                <c:pt idx="21">
                  <c:v>44187</c:v>
                </c:pt>
                <c:pt idx="22">
                  <c:v>44188</c:v>
                </c:pt>
                <c:pt idx="23">
                  <c:v>44189</c:v>
                </c:pt>
                <c:pt idx="24">
                  <c:v>44190</c:v>
                </c:pt>
                <c:pt idx="25">
                  <c:v>44191</c:v>
                </c:pt>
                <c:pt idx="26">
                  <c:v>44192</c:v>
                </c:pt>
                <c:pt idx="27">
                  <c:v>44193</c:v>
                </c:pt>
                <c:pt idx="28">
                  <c:v>44194</c:v>
                </c:pt>
                <c:pt idx="29">
                  <c:v>44195</c:v>
                </c:pt>
                <c:pt idx="30">
                  <c:v>44196</c:v>
                </c:pt>
                <c:pt idx="31">
                  <c:v>44197</c:v>
                </c:pt>
                <c:pt idx="32">
                  <c:v>44198</c:v>
                </c:pt>
                <c:pt idx="33">
                  <c:v>44199</c:v>
                </c:pt>
                <c:pt idx="34">
                  <c:v>44200</c:v>
                </c:pt>
                <c:pt idx="35">
                  <c:v>44201</c:v>
                </c:pt>
                <c:pt idx="36">
                  <c:v>44202</c:v>
                </c:pt>
                <c:pt idx="37">
                  <c:v>44203</c:v>
                </c:pt>
                <c:pt idx="38">
                  <c:v>44204</c:v>
                </c:pt>
                <c:pt idx="39">
                  <c:v>44205</c:v>
                </c:pt>
                <c:pt idx="40">
                  <c:v>44206</c:v>
                </c:pt>
                <c:pt idx="41">
                  <c:v>44207</c:v>
                </c:pt>
                <c:pt idx="42">
                  <c:v>44208</c:v>
                </c:pt>
                <c:pt idx="43">
                  <c:v>44209</c:v>
                </c:pt>
                <c:pt idx="44">
                  <c:v>44210</c:v>
                </c:pt>
                <c:pt idx="45">
                  <c:v>44211</c:v>
                </c:pt>
                <c:pt idx="46">
                  <c:v>44212</c:v>
                </c:pt>
                <c:pt idx="47">
                  <c:v>44213</c:v>
                </c:pt>
                <c:pt idx="48">
                  <c:v>44214</c:v>
                </c:pt>
                <c:pt idx="49">
                  <c:v>44215</c:v>
                </c:pt>
                <c:pt idx="50">
                  <c:v>44216</c:v>
                </c:pt>
                <c:pt idx="51">
                  <c:v>44217</c:v>
                </c:pt>
                <c:pt idx="52">
                  <c:v>44218</c:v>
                </c:pt>
                <c:pt idx="53">
                  <c:v>44219</c:v>
                </c:pt>
                <c:pt idx="54">
                  <c:v>44220</c:v>
                </c:pt>
                <c:pt idx="55">
                  <c:v>44221</c:v>
                </c:pt>
                <c:pt idx="56">
                  <c:v>44222</c:v>
                </c:pt>
                <c:pt idx="57">
                  <c:v>44223</c:v>
                </c:pt>
                <c:pt idx="58">
                  <c:v>44224</c:v>
                </c:pt>
                <c:pt idx="59">
                  <c:v>44225</c:v>
                </c:pt>
                <c:pt idx="60">
                  <c:v>44226</c:v>
                </c:pt>
                <c:pt idx="61">
                  <c:v>44227</c:v>
                </c:pt>
                <c:pt idx="62">
                  <c:v>44228</c:v>
                </c:pt>
                <c:pt idx="63">
                  <c:v>44229</c:v>
                </c:pt>
                <c:pt idx="64">
                  <c:v>44230</c:v>
                </c:pt>
                <c:pt idx="65">
                  <c:v>44231</c:v>
                </c:pt>
                <c:pt idx="66">
                  <c:v>44232</c:v>
                </c:pt>
                <c:pt idx="67">
                  <c:v>44233</c:v>
                </c:pt>
                <c:pt idx="68">
                  <c:v>44234</c:v>
                </c:pt>
                <c:pt idx="69">
                  <c:v>44235</c:v>
                </c:pt>
                <c:pt idx="70">
                  <c:v>44236</c:v>
                </c:pt>
                <c:pt idx="71">
                  <c:v>44237</c:v>
                </c:pt>
                <c:pt idx="72">
                  <c:v>44238</c:v>
                </c:pt>
                <c:pt idx="73">
                  <c:v>44239</c:v>
                </c:pt>
                <c:pt idx="74">
                  <c:v>44240</c:v>
                </c:pt>
                <c:pt idx="75">
                  <c:v>44241</c:v>
                </c:pt>
                <c:pt idx="76">
                  <c:v>44242</c:v>
                </c:pt>
                <c:pt idx="77">
                  <c:v>44243</c:v>
                </c:pt>
                <c:pt idx="78">
                  <c:v>44244</c:v>
                </c:pt>
                <c:pt idx="79">
                  <c:v>44245</c:v>
                </c:pt>
                <c:pt idx="80">
                  <c:v>44246</c:v>
                </c:pt>
                <c:pt idx="81">
                  <c:v>44247</c:v>
                </c:pt>
                <c:pt idx="82">
                  <c:v>44248</c:v>
                </c:pt>
                <c:pt idx="83">
                  <c:v>44249</c:v>
                </c:pt>
                <c:pt idx="84">
                  <c:v>44250</c:v>
                </c:pt>
                <c:pt idx="85">
                  <c:v>44251</c:v>
                </c:pt>
                <c:pt idx="86">
                  <c:v>44252</c:v>
                </c:pt>
                <c:pt idx="87">
                  <c:v>44253</c:v>
                </c:pt>
                <c:pt idx="88">
                  <c:v>44254</c:v>
                </c:pt>
                <c:pt idx="89">
                  <c:v>44255</c:v>
                </c:pt>
                <c:pt idx="90">
                  <c:v>44256</c:v>
                </c:pt>
                <c:pt idx="91">
                  <c:v>44257</c:v>
                </c:pt>
                <c:pt idx="92">
                  <c:v>44258</c:v>
                </c:pt>
                <c:pt idx="93">
                  <c:v>44259</c:v>
                </c:pt>
                <c:pt idx="94">
                  <c:v>44260</c:v>
                </c:pt>
                <c:pt idx="95">
                  <c:v>44261</c:v>
                </c:pt>
                <c:pt idx="96">
                  <c:v>44262</c:v>
                </c:pt>
                <c:pt idx="97">
                  <c:v>44263</c:v>
                </c:pt>
                <c:pt idx="98">
                  <c:v>44264</c:v>
                </c:pt>
                <c:pt idx="99">
                  <c:v>44265</c:v>
                </c:pt>
                <c:pt idx="100">
                  <c:v>44266</c:v>
                </c:pt>
                <c:pt idx="101">
                  <c:v>44267</c:v>
                </c:pt>
                <c:pt idx="102">
                  <c:v>44268</c:v>
                </c:pt>
                <c:pt idx="103">
                  <c:v>44269</c:v>
                </c:pt>
                <c:pt idx="104">
                  <c:v>44270</c:v>
                </c:pt>
                <c:pt idx="105">
                  <c:v>44271</c:v>
                </c:pt>
                <c:pt idx="106">
                  <c:v>44272</c:v>
                </c:pt>
                <c:pt idx="107">
                  <c:v>44273</c:v>
                </c:pt>
                <c:pt idx="108">
                  <c:v>44274</c:v>
                </c:pt>
                <c:pt idx="109">
                  <c:v>44275</c:v>
                </c:pt>
                <c:pt idx="110">
                  <c:v>44276</c:v>
                </c:pt>
                <c:pt idx="111">
                  <c:v>44277</c:v>
                </c:pt>
                <c:pt idx="112">
                  <c:v>44278</c:v>
                </c:pt>
                <c:pt idx="113">
                  <c:v>44279</c:v>
                </c:pt>
                <c:pt idx="114">
                  <c:v>44280</c:v>
                </c:pt>
                <c:pt idx="115">
                  <c:v>44281</c:v>
                </c:pt>
                <c:pt idx="116">
                  <c:v>44282</c:v>
                </c:pt>
                <c:pt idx="117">
                  <c:v>44283</c:v>
                </c:pt>
                <c:pt idx="118">
                  <c:v>44284</c:v>
                </c:pt>
              </c:numCache>
            </c:numRef>
          </c:cat>
          <c:val>
            <c:numRef>
              <c:f>Sheet1!$B$2:$B$120</c:f>
              <c:numCache>
                <c:formatCode>General</c:formatCode>
                <c:ptCount val="119"/>
                <c:pt idx="0">
                  <c:v>5180</c:v>
                </c:pt>
                <c:pt idx="1">
                  <c:v>4561</c:v>
                </c:pt>
                <c:pt idx="2">
                  <c:v>4624</c:v>
                </c:pt>
                <c:pt idx="3">
                  <c:v>4747</c:v>
                </c:pt>
                <c:pt idx="4">
                  <c:v>3312</c:v>
                </c:pt>
                <c:pt idx="5">
                  <c:v>1112</c:v>
                </c:pt>
                <c:pt idx="6">
                  <c:v>4251</c:v>
                </c:pt>
                <c:pt idx="7">
                  <c:v>5855</c:v>
                </c:pt>
                <c:pt idx="8">
                  <c:v>6414</c:v>
                </c:pt>
                <c:pt idx="9">
                  <c:v>5872</c:v>
                </c:pt>
                <c:pt idx="10">
                  <c:v>6209</c:v>
                </c:pt>
                <c:pt idx="11">
                  <c:v>3655</c:v>
                </c:pt>
                <c:pt idx="12">
                  <c:v>1998</c:v>
                </c:pt>
                <c:pt idx="13">
                  <c:v>5176</c:v>
                </c:pt>
                <c:pt idx="14">
                  <c:v>7908</c:v>
                </c:pt>
                <c:pt idx="15">
                  <c:v>8258</c:v>
                </c:pt>
                <c:pt idx="16">
                  <c:v>7614</c:v>
                </c:pt>
                <c:pt idx="17">
                  <c:v>8837</c:v>
                </c:pt>
                <c:pt idx="18">
                  <c:v>5326</c:v>
                </c:pt>
                <c:pt idx="19">
                  <c:v>3403</c:v>
                </c:pt>
                <c:pt idx="20">
                  <c:v>7950</c:v>
                </c:pt>
                <c:pt idx="21">
                  <c:v>10911</c:v>
                </c:pt>
                <c:pt idx="22">
                  <c:v>14138</c:v>
                </c:pt>
                <c:pt idx="23">
                  <c:v>4373</c:v>
                </c:pt>
                <c:pt idx="24">
                  <c:v>2671</c:v>
                </c:pt>
                <c:pt idx="25">
                  <c:v>3031</c:v>
                </c:pt>
                <c:pt idx="26">
                  <c:v>3781</c:v>
                </c:pt>
                <c:pt idx="27">
                  <c:v>10936</c:v>
                </c:pt>
                <c:pt idx="28">
                  <c:v>16473</c:v>
                </c:pt>
                <c:pt idx="29">
                  <c:v>17059</c:v>
                </c:pt>
                <c:pt idx="30">
                  <c:v>13307</c:v>
                </c:pt>
                <c:pt idx="31">
                  <c:v>3446</c:v>
                </c:pt>
                <c:pt idx="32">
                  <c:v>4985</c:v>
                </c:pt>
                <c:pt idx="33">
                  <c:v>6267</c:v>
                </c:pt>
                <c:pt idx="34">
                  <c:v>12955</c:v>
                </c:pt>
                <c:pt idx="35">
                  <c:v>17399</c:v>
                </c:pt>
                <c:pt idx="36">
                  <c:v>17769</c:v>
                </c:pt>
                <c:pt idx="37">
                  <c:v>14882</c:v>
                </c:pt>
                <c:pt idx="38">
                  <c:v>13099</c:v>
                </c:pt>
                <c:pt idx="39">
                  <c:v>8437</c:v>
                </c:pt>
                <c:pt idx="40">
                  <c:v>4311</c:v>
                </c:pt>
                <c:pt idx="41">
                  <c:v>9384</c:v>
                </c:pt>
                <c:pt idx="42">
                  <c:v>10808</c:v>
                </c:pt>
                <c:pt idx="43">
                  <c:v>10917</c:v>
                </c:pt>
                <c:pt idx="44">
                  <c:v>8087</c:v>
                </c:pt>
                <c:pt idx="45">
                  <c:v>9300</c:v>
                </c:pt>
                <c:pt idx="46">
                  <c:v>5241</c:v>
                </c:pt>
                <c:pt idx="47">
                  <c:v>2641</c:v>
                </c:pt>
                <c:pt idx="48">
                  <c:v>7667</c:v>
                </c:pt>
                <c:pt idx="49">
                  <c:v>9609</c:v>
                </c:pt>
                <c:pt idx="50">
                  <c:v>8215</c:v>
                </c:pt>
                <c:pt idx="51">
                  <c:v>7532</c:v>
                </c:pt>
                <c:pt idx="52">
                  <c:v>8466</c:v>
                </c:pt>
                <c:pt idx="53">
                  <c:v>4239</c:v>
                </c:pt>
                <c:pt idx="54">
                  <c:v>2394</c:v>
                </c:pt>
                <c:pt idx="55">
                  <c:v>6974</c:v>
                </c:pt>
                <c:pt idx="56">
                  <c:v>9194</c:v>
                </c:pt>
                <c:pt idx="57">
                  <c:v>8503</c:v>
                </c:pt>
                <c:pt idx="58">
                  <c:v>8010</c:v>
                </c:pt>
                <c:pt idx="59">
                  <c:v>8052</c:v>
                </c:pt>
                <c:pt idx="60">
                  <c:v>4055</c:v>
                </c:pt>
                <c:pt idx="61">
                  <c:v>2573</c:v>
                </c:pt>
                <c:pt idx="62">
                  <c:v>7217</c:v>
                </c:pt>
                <c:pt idx="63">
                  <c:v>9148</c:v>
                </c:pt>
                <c:pt idx="64">
                  <c:v>9666</c:v>
                </c:pt>
                <c:pt idx="65">
                  <c:v>8106</c:v>
                </c:pt>
                <c:pt idx="66">
                  <c:v>8621</c:v>
                </c:pt>
                <c:pt idx="67">
                  <c:v>4820</c:v>
                </c:pt>
                <c:pt idx="68">
                  <c:v>2451</c:v>
                </c:pt>
                <c:pt idx="69">
                  <c:v>7779</c:v>
                </c:pt>
                <c:pt idx="70">
                  <c:v>10283</c:v>
                </c:pt>
                <c:pt idx="71">
                  <c:v>9538</c:v>
                </c:pt>
                <c:pt idx="72">
                  <c:v>9017</c:v>
                </c:pt>
                <c:pt idx="73">
                  <c:v>8827</c:v>
                </c:pt>
                <c:pt idx="74">
                  <c:v>5141</c:v>
                </c:pt>
                <c:pt idx="75">
                  <c:v>2881</c:v>
                </c:pt>
                <c:pt idx="76">
                  <c:v>8905</c:v>
                </c:pt>
                <c:pt idx="77">
                  <c:v>12609</c:v>
                </c:pt>
                <c:pt idx="78">
                  <c:v>10938</c:v>
                </c:pt>
                <c:pt idx="79">
                  <c:v>11702</c:v>
                </c:pt>
                <c:pt idx="80">
                  <c:v>11287</c:v>
                </c:pt>
                <c:pt idx="81">
                  <c:v>6775</c:v>
                </c:pt>
                <c:pt idx="82">
                  <c:v>4068</c:v>
                </c:pt>
                <c:pt idx="83">
                  <c:v>11408</c:v>
                </c:pt>
                <c:pt idx="84">
                  <c:v>15841</c:v>
                </c:pt>
                <c:pt idx="85">
                  <c:v>13795</c:v>
                </c:pt>
                <c:pt idx="86">
                  <c:v>14588</c:v>
                </c:pt>
                <c:pt idx="87">
                  <c:v>14776</c:v>
                </c:pt>
                <c:pt idx="88">
                  <c:v>7823</c:v>
                </c:pt>
                <c:pt idx="89">
                  <c:v>4587</c:v>
                </c:pt>
                <c:pt idx="90">
                  <c:v>12322</c:v>
                </c:pt>
                <c:pt idx="91">
                  <c:v>16776</c:v>
                </c:pt>
                <c:pt idx="92">
                  <c:v>15239</c:v>
                </c:pt>
                <c:pt idx="93">
                  <c:v>14645</c:v>
                </c:pt>
                <c:pt idx="94">
                  <c:v>13168</c:v>
                </c:pt>
                <c:pt idx="95">
                  <c:v>9123</c:v>
                </c:pt>
                <c:pt idx="96">
                  <c:v>3981</c:v>
                </c:pt>
                <c:pt idx="97">
                  <c:v>10653</c:v>
                </c:pt>
                <c:pt idx="98">
                  <c:v>15355</c:v>
                </c:pt>
                <c:pt idx="99">
                  <c:v>14533</c:v>
                </c:pt>
                <c:pt idx="100">
                  <c:v>11241</c:v>
                </c:pt>
                <c:pt idx="101">
                  <c:v>14956</c:v>
                </c:pt>
                <c:pt idx="102">
                  <c:v>6955</c:v>
                </c:pt>
                <c:pt idx="103">
                  <c:v>3330</c:v>
                </c:pt>
                <c:pt idx="104">
                  <c:v>10622</c:v>
                </c:pt>
                <c:pt idx="105">
                  <c:v>14026</c:v>
                </c:pt>
                <c:pt idx="106">
                  <c:v>12019</c:v>
                </c:pt>
                <c:pt idx="107">
                  <c:v>10652</c:v>
                </c:pt>
                <c:pt idx="108">
                  <c:v>9706</c:v>
                </c:pt>
                <c:pt idx="109">
                  <c:v>5463</c:v>
                </c:pt>
                <c:pt idx="110">
                  <c:v>2388</c:v>
                </c:pt>
                <c:pt idx="111">
                  <c:v>8240</c:v>
                </c:pt>
                <c:pt idx="112">
                  <c:v>10966</c:v>
                </c:pt>
                <c:pt idx="113">
                  <c:v>8844</c:v>
                </c:pt>
                <c:pt idx="114">
                  <c:v>7919</c:v>
                </c:pt>
                <c:pt idx="115">
                  <c:v>7704</c:v>
                </c:pt>
                <c:pt idx="116">
                  <c:v>3967</c:v>
                </c:pt>
                <c:pt idx="117">
                  <c:v>1735</c:v>
                </c:pt>
                <c:pt idx="118">
                  <c:v>6865</c:v>
                </c:pt>
              </c:numCache>
            </c:numRef>
          </c:val>
          <c:extLst>
            <c:ext xmlns:c16="http://schemas.microsoft.com/office/drawing/2014/chart" uri="{C3380CC4-5D6E-409C-BE32-E72D297353CC}">
              <c16:uniqueId val="{00000000-C2E7-474A-BACE-F8EBD071DA29}"/>
            </c:ext>
          </c:extLst>
        </c:ser>
        <c:dLbls>
          <c:showLegendKey val="0"/>
          <c:showVal val="0"/>
          <c:showCatName val="0"/>
          <c:showSerName val="0"/>
          <c:showPercent val="0"/>
          <c:showBubbleSize val="0"/>
        </c:dLbls>
        <c:gapWidth val="50"/>
        <c:axId val="524901576"/>
        <c:axId val="524901968"/>
      </c:barChart>
      <c:dateAx>
        <c:axId val="524901576"/>
        <c:scaling>
          <c:orientation val="minMax"/>
        </c:scaling>
        <c:delete val="0"/>
        <c:axPos val="b"/>
        <c:numFmt formatCode="m/d/yyyy" sourceLinked="1"/>
        <c:majorTickMark val="out"/>
        <c:minorTickMark val="none"/>
        <c:tickLblPos val="low"/>
        <c:spPr>
          <a:noFill/>
          <a:ln w="9525" cap="flat" cmpd="sng" algn="ctr">
            <a:solidFill>
              <a:schemeClr val="tx1"/>
            </a:solidFill>
            <a:round/>
          </a:ln>
          <a:effectLst/>
        </c:spPr>
        <c:txPr>
          <a:bodyPr rot="-2700000" spcFirstLastPara="1" vertOverflow="ellipsis" wrap="square" anchor="ctr" anchorCtr="1"/>
          <a:lstStyle/>
          <a:p>
            <a:pPr>
              <a:defRPr sz="900" b="0" i="0" u="none" strike="noStrike" kern="1200" baseline="0">
                <a:solidFill>
                  <a:schemeClr val="tx1"/>
                </a:solidFill>
                <a:latin typeface="+mn-lt"/>
                <a:ea typeface="+mn-ea"/>
                <a:cs typeface="+mn-cs"/>
              </a:defRPr>
            </a:pPr>
            <a:endParaRPr lang="cs-CZ"/>
          </a:p>
        </c:txPr>
        <c:crossAx val="524901968"/>
        <c:crosses val="autoZero"/>
        <c:auto val="1"/>
        <c:lblOffset val="100"/>
        <c:baseTimeUnit val="days"/>
        <c:majorUnit val="2"/>
        <c:majorTimeUnit val="days"/>
      </c:dateAx>
      <c:valAx>
        <c:axId val="524901968"/>
        <c:scaling>
          <c:orientation val="minMax"/>
          <c:max val="28000"/>
        </c:scaling>
        <c:delete val="0"/>
        <c:axPos val="l"/>
        <c:numFmt formatCode="#,##0" sourceLinked="0"/>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cs-CZ"/>
          </a:p>
        </c:txPr>
        <c:crossAx val="524901576"/>
        <c:crosses val="autoZero"/>
        <c:crossBetween val="between"/>
        <c:majorUnit val="2000"/>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1"/>
          </a:solidFill>
        </a:defRPr>
      </a:pPr>
      <a:endParaRPr lang="cs-CZ"/>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List1!$A$1</c:f>
              <c:strCache>
                <c:ptCount val="1"/>
                <c:pt idx="0">
                  <c:v>Řada 1</c:v>
                </c:pt>
              </c:strCache>
            </c:strRef>
          </c:tx>
          <c:spPr>
            <a:solidFill>
              <a:schemeClr val="tx2"/>
            </a:solidFill>
            <a:ln>
              <a:noFill/>
            </a:ln>
            <a:effectLst/>
          </c:spPr>
          <c:invertIfNegative val="0"/>
          <c:dPt>
            <c:idx val="0"/>
            <c:invertIfNegative val="0"/>
            <c:bubble3D val="0"/>
            <c:spPr>
              <a:solidFill>
                <a:schemeClr val="tx2"/>
              </a:solidFill>
              <a:ln>
                <a:noFill/>
              </a:ln>
              <a:effectLst/>
            </c:spPr>
            <c:extLst>
              <c:ext xmlns:c16="http://schemas.microsoft.com/office/drawing/2014/chart" uri="{C3380CC4-5D6E-409C-BE32-E72D297353CC}">
                <c16:uniqueId val="{00000001-0CF6-4FDB-992C-C3301253469F}"/>
              </c:ext>
            </c:extLst>
          </c:dPt>
          <c:dPt>
            <c:idx val="1"/>
            <c:invertIfNegative val="0"/>
            <c:bubble3D val="0"/>
            <c:spPr>
              <a:solidFill>
                <a:schemeClr val="tx2"/>
              </a:solidFill>
              <a:ln>
                <a:noFill/>
              </a:ln>
              <a:effectLst/>
            </c:spPr>
            <c:extLst>
              <c:ext xmlns:c16="http://schemas.microsoft.com/office/drawing/2014/chart" uri="{C3380CC4-5D6E-409C-BE32-E72D297353CC}">
                <c16:uniqueId val="{00000003-0CF6-4FDB-992C-C3301253469F}"/>
              </c:ext>
            </c:extLst>
          </c:dPt>
          <c:dPt>
            <c:idx val="2"/>
            <c:invertIfNegative val="0"/>
            <c:bubble3D val="0"/>
            <c:spPr>
              <a:solidFill>
                <a:schemeClr val="tx2"/>
              </a:solidFill>
              <a:ln>
                <a:noFill/>
              </a:ln>
              <a:effectLst/>
            </c:spPr>
            <c:extLst>
              <c:ext xmlns:c16="http://schemas.microsoft.com/office/drawing/2014/chart" uri="{C3380CC4-5D6E-409C-BE32-E72D297353CC}">
                <c16:uniqueId val="{00000004-0CF6-4FDB-992C-C3301253469F}"/>
              </c:ext>
            </c:extLst>
          </c:dPt>
          <c:dPt>
            <c:idx val="3"/>
            <c:invertIfNegative val="0"/>
            <c:bubble3D val="0"/>
            <c:spPr>
              <a:solidFill>
                <a:schemeClr val="tx2"/>
              </a:solidFill>
              <a:ln>
                <a:noFill/>
              </a:ln>
              <a:effectLst/>
            </c:spPr>
            <c:extLst>
              <c:ext xmlns:c16="http://schemas.microsoft.com/office/drawing/2014/chart" uri="{C3380CC4-5D6E-409C-BE32-E72D297353CC}">
                <c16:uniqueId val="{0000000F-79D9-47D6-8A8A-FE81D4B3A35D}"/>
              </c:ext>
            </c:extLst>
          </c:dPt>
          <c:dPt>
            <c:idx val="4"/>
            <c:invertIfNegative val="0"/>
            <c:bubble3D val="0"/>
            <c:spPr>
              <a:solidFill>
                <a:schemeClr val="tx2"/>
              </a:solidFill>
              <a:ln>
                <a:noFill/>
              </a:ln>
              <a:effectLst/>
            </c:spPr>
            <c:extLst>
              <c:ext xmlns:c16="http://schemas.microsoft.com/office/drawing/2014/chart" uri="{C3380CC4-5D6E-409C-BE32-E72D297353CC}">
                <c16:uniqueId val="{00000010-79D9-47D6-8A8A-FE81D4B3A35D}"/>
              </c:ext>
            </c:extLst>
          </c:dPt>
          <c:dPt>
            <c:idx val="5"/>
            <c:invertIfNegative val="0"/>
            <c:bubble3D val="0"/>
            <c:spPr>
              <a:solidFill>
                <a:schemeClr val="tx2"/>
              </a:solidFill>
              <a:ln>
                <a:noFill/>
              </a:ln>
              <a:effectLst/>
            </c:spPr>
            <c:extLst>
              <c:ext xmlns:c16="http://schemas.microsoft.com/office/drawing/2014/chart" uri="{C3380CC4-5D6E-409C-BE32-E72D297353CC}">
                <c16:uniqueId val="{00000011-79D9-47D6-8A8A-FE81D4B3A35D}"/>
              </c:ext>
            </c:extLst>
          </c:dPt>
          <c:dPt>
            <c:idx val="6"/>
            <c:invertIfNegative val="0"/>
            <c:bubble3D val="0"/>
            <c:spPr>
              <a:solidFill>
                <a:schemeClr val="tx2"/>
              </a:solidFill>
              <a:ln>
                <a:noFill/>
              </a:ln>
              <a:effectLst/>
            </c:spPr>
            <c:extLst>
              <c:ext xmlns:c16="http://schemas.microsoft.com/office/drawing/2014/chart" uri="{C3380CC4-5D6E-409C-BE32-E72D297353CC}">
                <c16:uniqueId val="{00000015-1350-49EF-BDD6-68ACED723728}"/>
              </c:ext>
            </c:extLst>
          </c:dPt>
          <c:dPt>
            <c:idx val="7"/>
            <c:invertIfNegative val="0"/>
            <c:bubble3D val="0"/>
            <c:spPr>
              <a:solidFill>
                <a:schemeClr val="tx2"/>
              </a:solidFill>
              <a:ln>
                <a:noFill/>
              </a:ln>
              <a:effectLst/>
            </c:spPr>
            <c:extLst>
              <c:ext xmlns:c16="http://schemas.microsoft.com/office/drawing/2014/chart" uri="{C3380CC4-5D6E-409C-BE32-E72D297353CC}">
                <c16:uniqueId val="{00000016-1350-49EF-BDD6-68ACED723728}"/>
              </c:ext>
            </c:extLst>
          </c:dPt>
          <c:dPt>
            <c:idx val="8"/>
            <c:invertIfNegative val="0"/>
            <c:bubble3D val="0"/>
            <c:spPr>
              <a:solidFill>
                <a:schemeClr val="tx2"/>
              </a:solidFill>
              <a:ln>
                <a:noFill/>
              </a:ln>
              <a:effectLst/>
            </c:spPr>
            <c:extLst>
              <c:ext xmlns:c16="http://schemas.microsoft.com/office/drawing/2014/chart" uri="{C3380CC4-5D6E-409C-BE32-E72D297353CC}">
                <c16:uniqueId val="{00000017-1350-49EF-BDD6-68ACED723728}"/>
              </c:ext>
            </c:extLst>
          </c:dPt>
          <c:dPt>
            <c:idx val="9"/>
            <c:invertIfNegative val="0"/>
            <c:bubble3D val="0"/>
            <c:spPr>
              <a:solidFill>
                <a:schemeClr val="tx2"/>
              </a:solidFill>
              <a:ln>
                <a:noFill/>
              </a:ln>
              <a:effectLst/>
            </c:spPr>
            <c:extLst>
              <c:ext xmlns:c16="http://schemas.microsoft.com/office/drawing/2014/chart" uri="{C3380CC4-5D6E-409C-BE32-E72D297353CC}">
                <c16:uniqueId val="{0000001B-82B3-487A-A200-D8FF409C8DBD}"/>
              </c:ext>
            </c:extLst>
          </c:dPt>
          <c:dPt>
            <c:idx val="10"/>
            <c:invertIfNegative val="0"/>
            <c:bubble3D val="0"/>
            <c:spPr>
              <a:solidFill>
                <a:schemeClr val="tx2"/>
              </a:solidFill>
              <a:ln>
                <a:noFill/>
              </a:ln>
              <a:effectLst/>
            </c:spPr>
            <c:extLst>
              <c:ext xmlns:c16="http://schemas.microsoft.com/office/drawing/2014/chart" uri="{C3380CC4-5D6E-409C-BE32-E72D297353CC}">
                <c16:uniqueId val="{00000006-5F5E-4AF0-8255-A4C2A217585D}"/>
              </c:ext>
            </c:extLst>
          </c:dPt>
          <c:dPt>
            <c:idx val="11"/>
            <c:invertIfNegative val="0"/>
            <c:bubble3D val="0"/>
            <c:spPr>
              <a:solidFill>
                <a:schemeClr val="tx2"/>
              </a:solidFill>
              <a:ln>
                <a:noFill/>
              </a:ln>
              <a:effectLst/>
            </c:spPr>
            <c:extLst>
              <c:ext xmlns:c16="http://schemas.microsoft.com/office/drawing/2014/chart" uri="{C3380CC4-5D6E-409C-BE32-E72D297353CC}">
                <c16:uniqueId val="{00000009-5F5E-4AF0-8255-A4C2A217585D}"/>
              </c:ext>
            </c:extLst>
          </c:dPt>
          <c:dPt>
            <c:idx val="12"/>
            <c:invertIfNegative val="0"/>
            <c:bubble3D val="0"/>
            <c:spPr>
              <a:solidFill>
                <a:schemeClr val="tx2"/>
              </a:solidFill>
              <a:ln>
                <a:noFill/>
              </a:ln>
              <a:effectLst/>
            </c:spPr>
            <c:extLst>
              <c:ext xmlns:c16="http://schemas.microsoft.com/office/drawing/2014/chart" uri="{C3380CC4-5D6E-409C-BE32-E72D297353CC}">
                <c16:uniqueId val="{00000007-5F5E-4AF0-8255-A4C2A217585D}"/>
              </c:ext>
            </c:extLst>
          </c:dPt>
          <c:dPt>
            <c:idx val="13"/>
            <c:invertIfNegative val="0"/>
            <c:bubble3D val="0"/>
            <c:spPr>
              <a:solidFill>
                <a:schemeClr val="tx2"/>
              </a:solidFill>
              <a:ln>
                <a:noFill/>
              </a:ln>
              <a:effectLst/>
            </c:spPr>
            <c:extLst>
              <c:ext xmlns:c16="http://schemas.microsoft.com/office/drawing/2014/chart" uri="{C3380CC4-5D6E-409C-BE32-E72D297353CC}">
                <c16:uniqueId val="{00000008-5F5E-4AF0-8255-A4C2A217585D}"/>
              </c:ext>
            </c:extLst>
          </c:dPt>
          <c:dLbls>
            <c:numFmt formatCode="#,##0" sourceLinked="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List1!$A$2:$A$15</c:f>
              <c:numCache>
                <c:formatCode>General</c:formatCode>
                <c:ptCount val="14"/>
                <c:pt idx="0">
                  <c:v>579.25170241007368</c:v>
                </c:pt>
                <c:pt idx="1">
                  <c:v>457.30126890396446</c:v>
                </c:pt>
                <c:pt idx="2">
                  <c:v>443.92592523071676</c:v>
                </c:pt>
                <c:pt idx="3">
                  <c:v>388.56711309251909</c:v>
                </c:pt>
                <c:pt idx="4">
                  <c:v>348.21739479816802</c:v>
                </c:pt>
                <c:pt idx="5">
                  <c:v>312.69892930255514</c:v>
                </c:pt>
                <c:pt idx="6">
                  <c:v>289.86947334427384</c:v>
                </c:pt>
                <c:pt idx="7">
                  <c:v>237.83776528139094</c:v>
                </c:pt>
                <c:pt idx="8">
                  <c:v>230.092580023349</c:v>
                </c:pt>
                <c:pt idx="9">
                  <c:v>222.63065084648679</c:v>
                </c:pt>
                <c:pt idx="10">
                  <c:v>213.23755413193567</c:v>
                </c:pt>
                <c:pt idx="11">
                  <c:v>206.16599289573821</c:v>
                </c:pt>
                <c:pt idx="12">
                  <c:v>186.24850872449804</c:v>
                </c:pt>
                <c:pt idx="13">
                  <c:v>94.081903826178404</c:v>
                </c:pt>
              </c:numCache>
            </c:numRef>
          </c:val>
          <c:extLst>
            <c:ext xmlns:c15="http://schemas.microsoft.com/office/drawing/2012/chart" uri="{02D57815-91ED-43cb-92C2-25804820EDAC}">
              <c15:filteredCategoryTitle>
                <c15:cat>
                  <c:multiLvlStrRef>
                    <c:extLst>
                      <c:ext uri="{02D57815-91ED-43cb-92C2-25804820EDAC}">
                        <c15:formulaRef>
                          <c15:sqref>List1!#REF!</c15:sqref>
                        </c15:formulaRef>
                      </c:ext>
                    </c:extLst>
                  </c:multiLvlStrRef>
                </c15:cat>
              </c15:filteredCategoryTitle>
            </c:ext>
            <c:ext xmlns:c16="http://schemas.microsoft.com/office/drawing/2014/chart" uri="{C3380CC4-5D6E-409C-BE32-E72D297353CC}">
              <c16:uniqueId val="{00000002-0CF6-4FDB-992C-C3301253469F}"/>
            </c:ext>
          </c:extLst>
        </c:ser>
        <c:dLbls>
          <c:showLegendKey val="0"/>
          <c:showVal val="0"/>
          <c:showCatName val="0"/>
          <c:showSerName val="0"/>
          <c:showPercent val="0"/>
          <c:showBubbleSize val="0"/>
        </c:dLbls>
        <c:gapWidth val="42"/>
        <c:axId val="915368544"/>
        <c:axId val="915366976"/>
      </c:barChart>
      <c:catAx>
        <c:axId val="915368544"/>
        <c:scaling>
          <c:orientation val="maxMin"/>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915366976"/>
        <c:crosses val="autoZero"/>
        <c:auto val="1"/>
        <c:lblAlgn val="ctr"/>
        <c:lblOffset val="100"/>
        <c:noMultiLvlLbl val="0"/>
      </c:catAx>
      <c:valAx>
        <c:axId val="915366976"/>
        <c:scaling>
          <c:orientation val="minMax"/>
          <c:max val="800"/>
          <c:min val="-800"/>
        </c:scaling>
        <c:delete val="0"/>
        <c:axPos val="t"/>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crossAx val="915368544"/>
        <c:crosses val="autoZero"/>
        <c:crossBetween val="between"/>
        <c:majorUnit val="400"/>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solidFill>
            <a:schemeClr val="tx1"/>
          </a:solidFill>
        </a:defRPr>
      </a:pPr>
      <a:endParaRPr lang="cs-CZ"/>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List1!$A$1</c:f>
              <c:strCache>
                <c:ptCount val="1"/>
                <c:pt idx="0">
                  <c:v>Řada 1</c:v>
                </c:pt>
              </c:strCache>
            </c:strRef>
          </c:tx>
          <c:spPr>
            <a:solidFill>
              <a:schemeClr val="accent2"/>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1-3717-4C2D-B900-AE90B97A7ECF}"/>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3-3717-4C2D-B900-AE90B97A7ECF}"/>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5-3717-4C2D-B900-AE90B97A7ECF}"/>
              </c:ext>
            </c:extLst>
          </c:dPt>
          <c:dPt>
            <c:idx val="9"/>
            <c:invertIfNegative val="0"/>
            <c:bubble3D val="0"/>
            <c:spPr>
              <a:solidFill>
                <a:schemeClr val="accent2"/>
              </a:solidFill>
              <a:ln>
                <a:noFill/>
              </a:ln>
              <a:effectLst/>
            </c:spPr>
            <c:extLst>
              <c:ext xmlns:c16="http://schemas.microsoft.com/office/drawing/2014/chart" uri="{C3380CC4-5D6E-409C-BE32-E72D297353CC}">
                <c16:uniqueId val="{00000000-0367-4125-AC25-40BEF22F85D2}"/>
              </c:ext>
            </c:extLst>
          </c:dPt>
          <c:dLbls>
            <c:numFmt formatCode="#,##0" sourceLinked="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List1!$A$2:$A$15</c:f>
              <c:numCache>
                <c:formatCode>#,##0.00</c:formatCode>
                <c:ptCount val="14"/>
                <c:pt idx="0">
                  <c:v>2364.3879130127875</c:v>
                </c:pt>
                <c:pt idx="1">
                  <c:v>2317.6848918204641</c:v>
                </c:pt>
                <c:pt idx="2">
                  <c:v>2139.0490657975115</c:v>
                </c:pt>
                <c:pt idx="3">
                  <c:v>1882.6207487209538</c:v>
                </c:pt>
                <c:pt idx="4">
                  <c:v>1866.5982987092998</c:v>
                </c:pt>
                <c:pt idx="5">
                  <c:v>1824.2186174548297</c:v>
                </c:pt>
                <c:pt idx="6">
                  <c:v>1440.621707380948</c:v>
                </c:pt>
                <c:pt idx="7">
                  <c:v>1436.3309186824206</c:v>
                </c:pt>
                <c:pt idx="8">
                  <c:v>1167.2408680247731</c:v>
                </c:pt>
                <c:pt idx="9">
                  <c:v>1024.4222052384712</c:v>
                </c:pt>
                <c:pt idx="10">
                  <c:v>997.76112908712605</c:v>
                </c:pt>
                <c:pt idx="11">
                  <c:v>965.84433900273234</c:v>
                </c:pt>
                <c:pt idx="12">
                  <c:v>891.18304361624234</c:v>
                </c:pt>
                <c:pt idx="13">
                  <c:v>695.38498510870215</c:v>
                </c:pt>
              </c:numCache>
            </c:numRef>
          </c:val>
          <c:extLst>
            <c:ext xmlns:c15="http://schemas.microsoft.com/office/drawing/2012/chart" uri="{02D57815-91ED-43cb-92C2-25804820EDAC}">
              <c15:filteredCategoryTitle>
                <c15:cat>
                  <c:multiLvlStrRef>
                    <c:extLst>
                      <c:ext uri="{02D57815-91ED-43cb-92C2-25804820EDAC}">
                        <c15:formulaRef>
                          <c15:sqref>List1!#REF!</c15:sqref>
                        </c15:formulaRef>
                      </c:ext>
                    </c:extLst>
                  </c:multiLvlStrRef>
                </c15:cat>
              </c15:filteredCategoryTitle>
            </c:ext>
            <c:ext xmlns:c16="http://schemas.microsoft.com/office/drawing/2014/chart" uri="{C3380CC4-5D6E-409C-BE32-E72D297353CC}">
              <c16:uniqueId val="{00000006-3717-4C2D-B900-AE90B97A7ECF}"/>
            </c:ext>
          </c:extLst>
        </c:ser>
        <c:dLbls>
          <c:showLegendKey val="0"/>
          <c:showVal val="0"/>
          <c:showCatName val="0"/>
          <c:showSerName val="0"/>
          <c:showPercent val="0"/>
          <c:showBubbleSize val="0"/>
        </c:dLbls>
        <c:gapWidth val="42"/>
        <c:axId val="915368544"/>
        <c:axId val="915366976"/>
      </c:barChart>
      <c:catAx>
        <c:axId val="915368544"/>
        <c:scaling>
          <c:orientation val="maxMin"/>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915366976"/>
        <c:crosses val="autoZero"/>
        <c:auto val="1"/>
        <c:lblAlgn val="ctr"/>
        <c:lblOffset val="100"/>
        <c:noMultiLvlLbl val="0"/>
      </c:catAx>
      <c:valAx>
        <c:axId val="915366976"/>
        <c:scaling>
          <c:orientation val="minMax"/>
          <c:max val="3000"/>
          <c:min val="0"/>
        </c:scaling>
        <c:delete val="0"/>
        <c:axPos val="t"/>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crossAx val="915368544"/>
        <c:crosses val="autoZero"/>
        <c:crossBetween val="between"/>
        <c:majorUnit val="500"/>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solidFill>
            <a:schemeClr val="tx1"/>
          </a:solidFill>
        </a:defRPr>
      </a:pPr>
      <a:endParaRPr lang="cs-CZ"/>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List1!$A$1</c:f>
              <c:strCache>
                <c:ptCount val="1"/>
                <c:pt idx="0">
                  <c:v>Řada 1</c:v>
                </c:pt>
              </c:strCache>
            </c:strRef>
          </c:tx>
          <c:spPr>
            <a:solidFill>
              <a:srgbClr val="92D050"/>
            </a:solidFill>
            <a:ln>
              <a:noFill/>
            </a:ln>
            <a:effectLst/>
          </c:spPr>
          <c:invertIfNegative val="0"/>
          <c:dPt>
            <c:idx val="0"/>
            <c:invertIfNegative val="0"/>
            <c:bubble3D val="0"/>
            <c:spPr>
              <a:solidFill>
                <a:srgbClr val="92D050"/>
              </a:solidFill>
              <a:ln>
                <a:noFill/>
              </a:ln>
              <a:effectLst/>
            </c:spPr>
            <c:extLst>
              <c:ext xmlns:c16="http://schemas.microsoft.com/office/drawing/2014/chart" uri="{C3380CC4-5D6E-409C-BE32-E72D297353CC}">
                <c16:uniqueId val="{00000001-0CF6-4FDB-992C-C3301253469F}"/>
              </c:ext>
            </c:extLst>
          </c:dPt>
          <c:dPt>
            <c:idx val="1"/>
            <c:invertIfNegative val="0"/>
            <c:bubble3D val="0"/>
            <c:spPr>
              <a:solidFill>
                <a:srgbClr val="92D050"/>
              </a:solidFill>
              <a:ln>
                <a:noFill/>
              </a:ln>
              <a:effectLst/>
            </c:spPr>
            <c:extLst>
              <c:ext xmlns:c16="http://schemas.microsoft.com/office/drawing/2014/chart" uri="{C3380CC4-5D6E-409C-BE32-E72D297353CC}">
                <c16:uniqueId val="{00000003-0CF6-4FDB-992C-C3301253469F}"/>
              </c:ext>
            </c:extLst>
          </c:dPt>
          <c:dPt>
            <c:idx val="2"/>
            <c:invertIfNegative val="0"/>
            <c:bubble3D val="0"/>
            <c:spPr>
              <a:solidFill>
                <a:srgbClr val="92D050"/>
              </a:solidFill>
              <a:ln>
                <a:noFill/>
              </a:ln>
              <a:effectLst/>
            </c:spPr>
            <c:extLst>
              <c:ext xmlns:c16="http://schemas.microsoft.com/office/drawing/2014/chart" uri="{C3380CC4-5D6E-409C-BE32-E72D297353CC}">
                <c16:uniqueId val="{00000004-0CF6-4FDB-992C-C3301253469F}"/>
              </c:ext>
            </c:extLst>
          </c:dPt>
          <c:dPt>
            <c:idx val="3"/>
            <c:invertIfNegative val="0"/>
            <c:bubble3D val="0"/>
            <c:spPr>
              <a:solidFill>
                <a:srgbClr val="92D050"/>
              </a:solidFill>
              <a:ln>
                <a:noFill/>
              </a:ln>
              <a:effectLst/>
            </c:spPr>
            <c:extLst>
              <c:ext xmlns:c16="http://schemas.microsoft.com/office/drawing/2014/chart" uri="{C3380CC4-5D6E-409C-BE32-E72D297353CC}">
                <c16:uniqueId val="{0000000F-79D9-47D6-8A8A-FE81D4B3A35D}"/>
              </c:ext>
            </c:extLst>
          </c:dPt>
          <c:dPt>
            <c:idx val="4"/>
            <c:invertIfNegative val="0"/>
            <c:bubble3D val="0"/>
            <c:spPr>
              <a:solidFill>
                <a:srgbClr val="92D050"/>
              </a:solidFill>
              <a:ln>
                <a:noFill/>
              </a:ln>
              <a:effectLst/>
            </c:spPr>
            <c:extLst>
              <c:ext xmlns:c16="http://schemas.microsoft.com/office/drawing/2014/chart" uri="{C3380CC4-5D6E-409C-BE32-E72D297353CC}">
                <c16:uniqueId val="{00000010-79D9-47D6-8A8A-FE81D4B3A35D}"/>
              </c:ext>
            </c:extLst>
          </c:dPt>
          <c:dPt>
            <c:idx val="5"/>
            <c:invertIfNegative val="0"/>
            <c:bubble3D val="0"/>
            <c:spPr>
              <a:solidFill>
                <a:srgbClr val="92D050"/>
              </a:solidFill>
              <a:ln>
                <a:noFill/>
              </a:ln>
              <a:effectLst/>
            </c:spPr>
            <c:extLst>
              <c:ext xmlns:c16="http://schemas.microsoft.com/office/drawing/2014/chart" uri="{C3380CC4-5D6E-409C-BE32-E72D297353CC}">
                <c16:uniqueId val="{00000011-79D9-47D6-8A8A-FE81D4B3A35D}"/>
              </c:ext>
            </c:extLst>
          </c:dPt>
          <c:dPt>
            <c:idx val="6"/>
            <c:invertIfNegative val="0"/>
            <c:bubble3D val="0"/>
            <c:spPr>
              <a:solidFill>
                <a:srgbClr val="92D050"/>
              </a:solidFill>
              <a:ln>
                <a:noFill/>
              </a:ln>
              <a:effectLst/>
            </c:spPr>
            <c:extLst>
              <c:ext xmlns:c16="http://schemas.microsoft.com/office/drawing/2014/chart" uri="{C3380CC4-5D6E-409C-BE32-E72D297353CC}">
                <c16:uniqueId val="{00000015-1350-49EF-BDD6-68ACED723728}"/>
              </c:ext>
            </c:extLst>
          </c:dPt>
          <c:dPt>
            <c:idx val="7"/>
            <c:invertIfNegative val="0"/>
            <c:bubble3D val="0"/>
            <c:spPr>
              <a:solidFill>
                <a:srgbClr val="92D050"/>
              </a:solidFill>
              <a:ln>
                <a:noFill/>
              </a:ln>
              <a:effectLst/>
            </c:spPr>
            <c:extLst>
              <c:ext xmlns:c16="http://schemas.microsoft.com/office/drawing/2014/chart" uri="{C3380CC4-5D6E-409C-BE32-E72D297353CC}">
                <c16:uniqueId val="{00000016-1350-49EF-BDD6-68ACED723728}"/>
              </c:ext>
            </c:extLst>
          </c:dPt>
          <c:dPt>
            <c:idx val="8"/>
            <c:invertIfNegative val="0"/>
            <c:bubble3D val="0"/>
            <c:spPr>
              <a:solidFill>
                <a:srgbClr val="92D050"/>
              </a:solidFill>
              <a:ln>
                <a:noFill/>
              </a:ln>
              <a:effectLst/>
            </c:spPr>
            <c:extLst>
              <c:ext xmlns:c16="http://schemas.microsoft.com/office/drawing/2014/chart" uri="{C3380CC4-5D6E-409C-BE32-E72D297353CC}">
                <c16:uniqueId val="{00000017-1350-49EF-BDD6-68ACED723728}"/>
              </c:ext>
            </c:extLst>
          </c:dPt>
          <c:dPt>
            <c:idx val="9"/>
            <c:invertIfNegative val="0"/>
            <c:bubble3D val="0"/>
            <c:spPr>
              <a:solidFill>
                <a:srgbClr val="92D050"/>
              </a:solidFill>
              <a:ln>
                <a:noFill/>
              </a:ln>
              <a:effectLst/>
            </c:spPr>
            <c:extLst>
              <c:ext xmlns:c16="http://schemas.microsoft.com/office/drawing/2014/chart" uri="{C3380CC4-5D6E-409C-BE32-E72D297353CC}">
                <c16:uniqueId val="{0000001B-82B3-487A-A200-D8FF409C8DBD}"/>
              </c:ext>
            </c:extLst>
          </c:dPt>
          <c:dPt>
            <c:idx val="10"/>
            <c:invertIfNegative val="0"/>
            <c:bubble3D val="0"/>
            <c:spPr>
              <a:solidFill>
                <a:srgbClr val="92D050"/>
              </a:solidFill>
              <a:ln>
                <a:noFill/>
              </a:ln>
              <a:effectLst/>
            </c:spPr>
            <c:extLst>
              <c:ext xmlns:c16="http://schemas.microsoft.com/office/drawing/2014/chart" uri="{C3380CC4-5D6E-409C-BE32-E72D297353CC}">
                <c16:uniqueId val="{00000006-5F5E-4AF0-8255-A4C2A217585D}"/>
              </c:ext>
            </c:extLst>
          </c:dPt>
          <c:dPt>
            <c:idx val="11"/>
            <c:invertIfNegative val="0"/>
            <c:bubble3D val="0"/>
            <c:spPr>
              <a:solidFill>
                <a:srgbClr val="92D050"/>
              </a:solidFill>
              <a:ln>
                <a:noFill/>
              </a:ln>
              <a:effectLst/>
            </c:spPr>
            <c:extLst>
              <c:ext xmlns:c16="http://schemas.microsoft.com/office/drawing/2014/chart" uri="{C3380CC4-5D6E-409C-BE32-E72D297353CC}">
                <c16:uniqueId val="{00000009-5F5E-4AF0-8255-A4C2A217585D}"/>
              </c:ext>
            </c:extLst>
          </c:dPt>
          <c:dPt>
            <c:idx val="12"/>
            <c:invertIfNegative val="0"/>
            <c:bubble3D val="0"/>
            <c:spPr>
              <a:solidFill>
                <a:srgbClr val="92D050"/>
              </a:solidFill>
              <a:ln>
                <a:noFill/>
              </a:ln>
              <a:effectLst/>
            </c:spPr>
            <c:extLst>
              <c:ext xmlns:c16="http://schemas.microsoft.com/office/drawing/2014/chart" uri="{C3380CC4-5D6E-409C-BE32-E72D297353CC}">
                <c16:uniqueId val="{00000007-5F5E-4AF0-8255-A4C2A217585D}"/>
              </c:ext>
            </c:extLst>
          </c:dPt>
          <c:dPt>
            <c:idx val="13"/>
            <c:invertIfNegative val="0"/>
            <c:bubble3D val="0"/>
            <c:spPr>
              <a:solidFill>
                <a:srgbClr val="92D050"/>
              </a:solidFill>
              <a:ln>
                <a:noFill/>
              </a:ln>
              <a:effectLst/>
            </c:spPr>
            <c:extLst>
              <c:ext xmlns:c16="http://schemas.microsoft.com/office/drawing/2014/chart" uri="{C3380CC4-5D6E-409C-BE32-E72D297353CC}">
                <c16:uniqueId val="{00000008-5F5E-4AF0-8255-A4C2A217585D}"/>
              </c:ext>
            </c:extLst>
          </c:dPt>
          <c:dLbls>
            <c:numFmt formatCode="#,##0" sourceLinked="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List1!$A$2:$A$15</c:f>
              <c:numCache>
                <c:formatCode>#,##0</c:formatCode>
                <c:ptCount val="14"/>
                <c:pt idx="0">
                  <c:v>-12.874320879573702</c:v>
                </c:pt>
                <c:pt idx="1">
                  <c:v>-13.577234891994294</c:v>
                </c:pt>
                <c:pt idx="2">
                  <c:v>-19.252177126239985</c:v>
                </c:pt>
                <c:pt idx="3">
                  <c:v>-23.538042380245543</c:v>
                </c:pt>
                <c:pt idx="4">
                  <c:v>-43.353401422434672</c:v>
                </c:pt>
                <c:pt idx="5">
                  <c:v>-109.74889307095918</c:v>
                </c:pt>
                <c:pt idx="6">
                  <c:v>-120.55480377755157</c:v>
                </c:pt>
                <c:pt idx="7">
                  <c:v>-291.77556432264078</c:v>
                </c:pt>
                <c:pt idx="8">
                  <c:v>-295.40647462728703</c:v>
                </c:pt>
                <c:pt idx="9">
                  <c:v>-317.56406500033791</c:v>
                </c:pt>
                <c:pt idx="10">
                  <c:v>-351.58875522419771</c:v>
                </c:pt>
                <c:pt idx="11">
                  <c:v>-439.56677329508943</c:v>
                </c:pt>
                <c:pt idx="12">
                  <c:v>-442.53794151983266</c:v>
                </c:pt>
                <c:pt idx="13">
                  <c:v>-536.57501989496882</c:v>
                </c:pt>
              </c:numCache>
            </c:numRef>
          </c:val>
          <c:extLst>
            <c:ext xmlns:c15="http://schemas.microsoft.com/office/drawing/2012/chart" uri="{02D57815-91ED-43cb-92C2-25804820EDAC}">
              <c15:filteredCategoryTitle>
                <c15:cat>
                  <c:multiLvlStrRef>
                    <c:extLst>
                      <c:ext uri="{02D57815-91ED-43cb-92C2-25804820EDAC}">
                        <c15:formulaRef>
                          <c15:sqref>List1!#REF!</c15:sqref>
                        </c15:formulaRef>
                      </c:ext>
                    </c:extLst>
                  </c:multiLvlStrRef>
                </c15:cat>
              </c15:filteredCategoryTitle>
            </c:ext>
            <c:ext xmlns:c16="http://schemas.microsoft.com/office/drawing/2014/chart" uri="{C3380CC4-5D6E-409C-BE32-E72D297353CC}">
              <c16:uniqueId val="{00000002-0CF6-4FDB-992C-C3301253469F}"/>
            </c:ext>
          </c:extLst>
        </c:ser>
        <c:dLbls>
          <c:showLegendKey val="0"/>
          <c:showVal val="0"/>
          <c:showCatName val="0"/>
          <c:showSerName val="0"/>
          <c:showPercent val="0"/>
          <c:showBubbleSize val="0"/>
        </c:dLbls>
        <c:gapWidth val="42"/>
        <c:axId val="915368544"/>
        <c:axId val="915366976"/>
      </c:barChart>
      <c:catAx>
        <c:axId val="915368544"/>
        <c:scaling>
          <c:orientation val="maxMin"/>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915366976"/>
        <c:crosses val="autoZero"/>
        <c:auto val="1"/>
        <c:lblAlgn val="ctr"/>
        <c:lblOffset val="100"/>
        <c:noMultiLvlLbl val="0"/>
      </c:catAx>
      <c:valAx>
        <c:axId val="915366976"/>
        <c:scaling>
          <c:orientation val="minMax"/>
          <c:max val="1000"/>
          <c:min val="-1000"/>
        </c:scaling>
        <c:delete val="0"/>
        <c:axPos val="t"/>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crossAx val="915368544"/>
        <c:crosses val="autoZero"/>
        <c:crossBetween val="between"/>
        <c:majorUnit val="500"/>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solidFill>
            <a:schemeClr val="tx1"/>
          </a:solidFill>
        </a:defRPr>
      </a:pPr>
      <a:endParaRPr lang="cs-CZ"/>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List1!$A$1</c:f>
              <c:strCache>
                <c:ptCount val="1"/>
                <c:pt idx="0">
                  <c:v>Řada 1</c:v>
                </c:pt>
              </c:strCache>
            </c:strRef>
          </c:tx>
          <c:spPr>
            <a:solidFill>
              <a:schemeClr val="accent2"/>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1-3717-4C2D-B900-AE90B97A7ECF}"/>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3-3717-4C2D-B900-AE90B97A7ECF}"/>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5-3717-4C2D-B900-AE90B97A7ECF}"/>
              </c:ext>
            </c:extLst>
          </c:dPt>
          <c:dPt>
            <c:idx val="10"/>
            <c:invertIfNegative val="0"/>
            <c:bubble3D val="0"/>
            <c:spPr>
              <a:solidFill>
                <a:schemeClr val="accent2"/>
              </a:solidFill>
              <a:ln>
                <a:noFill/>
              </a:ln>
              <a:effectLst/>
            </c:spPr>
            <c:extLst>
              <c:ext xmlns:c16="http://schemas.microsoft.com/office/drawing/2014/chart" uri="{C3380CC4-5D6E-409C-BE32-E72D297353CC}">
                <c16:uniqueId val="{00000000-6C1E-41FF-9E11-C4D4E63B44EE}"/>
              </c:ext>
            </c:extLst>
          </c:dPt>
          <c:dLbls>
            <c:numFmt formatCode="#,##0" sourceLinked="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List1!$A$2:$A$15</c:f>
              <c:numCache>
                <c:formatCode>#,##0</c:formatCode>
                <c:ptCount val="14"/>
                <c:pt idx="0">
                  <c:v>1785.2554711622979</c:v>
                </c:pt>
                <c:pt idx="1">
                  <c:v>1703.0033954965172</c:v>
                </c:pt>
                <c:pt idx="2">
                  <c:v>1661.3030983695007</c:v>
                </c:pt>
                <c:pt idx="3">
                  <c:v>1657.1961045842393</c:v>
                </c:pt>
                <c:pt idx="4">
                  <c:v>1651.1847075609819</c:v>
                </c:pt>
                <c:pt idx="5">
                  <c:v>1621.9287422724472</c:v>
                </c:pt>
                <c:pt idx="6">
                  <c:v>1302.8306457465776</c:v>
                </c:pt>
                <c:pt idx="7">
                  <c:v>1197.2817100859947</c:v>
                </c:pt>
                <c:pt idx="8">
                  <c:v>1173.092940525283</c:v>
                </c:pt>
                <c:pt idx="9">
                  <c:v>1131.1581500488537</c:v>
                </c:pt>
                <c:pt idx="10">
                  <c:v>1107.2249827808814</c:v>
                </c:pt>
                <c:pt idx="11">
                  <c:v>959.90217727204197</c:v>
                </c:pt>
                <c:pt idx="12">
                  <c:v>873.90890130545608</c:v>
                </c:pt>
                <c:pt idx="13">
                  <c:v>861.99875111991969</c:v>
                </c:pt>
              </c:numCache>
            </c:numRef>
          </c:val>
          <c:extLst>
            <c:ext xmlns:c15="http://schemas.microsoft.com/office/drawing/2012/chart" uri="{02D57815-91ED-43cb-92C2-25804820EDAC}">
              <c15:filteredCategoryTitle>
                <c15:cat>
                  <c:multiLvlStrRef>
                    <c:extLst>
                      <c:ext uri="{02D57815-91ED-43cb-92C2-25804820EDAC}">
                        <c15:formulaRef>
                          <c15:sqref>List1!#REF!</c15:sqref>
                        </c15:formulaRef>
                      </c:ext>
                    </c:extLst>
                  </c:multiLvlStrRef>
                </c15:cat>
              </c15:filteredCategoryTitle>
            </c:ext>
            <c:ext xmlns:c16="http://schemas.microsoft.com/office/drawing/2014/chart" uri="{C3380CC4-5D6E-409C-BE32-E72D297353CC}">
              <c16:uniqueId val="{00000006-3717-4C2D-B900-AE90B97A7ECF}"/>
            </c:ext>
          </c:extLst>
        </c:ser>
        <c:dLbls>
          <c:showLegendKey val="0"/>
          <c:showVal val="0"/>
          <c:showCatName val="0"/>
          <c:showSerName val="0"/>
          <c:showPercent val="0"/>
          <c:showBubbleSize val="0"/>
        </c:dLbls>
        <c:gapWidth val="42"/>
        <c:axId val="915368544"/>
        <c:axId val="915366976"/>
      </c:barChart>
      <c:catAx>
        <c:axId val="915368544"/>
        <c:scaling>
          <c:orientation val="maxMin"/>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915366976"/>
        <c:crosses val="autoZero"/>
        <c:auto val="1"/>
        <c:lblAlgn val="ctr"/>
        <c:lblOffset val="100"/>
        <c:noMultiLvlLbl val="0"/>
      </c:catAx>
      <c:valAx>
        <c:axId val="915366976"/>
        <c:scaling>
          <c:orientation val="minMax"/>
          <c:max val="3000"/>
          <c:min val="0"/>
        </c:scaling>
        <c:delete val="0"/>
        <c:axPos val="t"/>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crossAx val="915368544"/>
        <c:crosses val="autoZero"/>
        <c:crossBetween val="between"/>
        <c:majorUnit val="500"/>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solidFill>
            <a:schemeClr val="tx1"/>
          </a:solidFill>
        </a:defRPr>
      </a:pPr>
      <a:endParaRPr lang="cs-CZ"/>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List1!$A$1</c:f>
              <c:strCache>
                <c:ptCount val="1"/>
                <c:pt idx="0">
                  <c:v>Řada 1</c:v>
                </c:pt>
              </c:strCache>
            </c:strRef>
          </c:tx>
          <c:spPr>
            <a:solidFill>
              <a:srgbClr val="92D050"/>
            </a:solidFill>
            <a:ln>
              <a:noFill/>
            </a:ln>
            <a:effectLst/>
          </c:spPr>
          <c:invertIfNegative val="0"/>
          <c:dPt>
            <c:idx val="0"/>
            <c:invertIfNegative val="0"/>
            <c:bubble3D val="0"/>
            <c:spPr>
              <a:solidFill>
                <a:srgbClr val="92D050"/>
              </a:solidFill>
              <a:ln>
                <a:noFill/>
              </a:ln>
              <a:effectLst/>
            </c:spPr>
            <c:extLst>
              <c:ext xmlns:c16="http://schemas.microsoft.com/office/drawing/2014/chart" uri="{C3380CC4-5D6E-409C-BE32-E72D297353CC}">
                <c16:uniqueId val="{00000001-0CF6-4FDB-992C-C3301253469F}"/>
              </c:ext>
            </c:extLst>
          </c:dPt>
          <c:dPt>
            <c:idx val="1"/>
            <c:invertIfNegative val="0"/>
            <c:bubble3D val="0"/>
            <c:spPr>
              <a:solidFill>
                <a:srgbClr val="92D050"/>
              </a:solidFill>
              <a:ln>
                <a:noFill/>
              </a:ln>
              <a:effectLst/>
            </c:spPr>
            <c:extLst>
              <c:ext xmlns:c16="http://schemas.microsoft.com/office/drawing/2014/chart" uri="{C3380CC4-5D6E-409C-BE32-E72D297353CC}">
                <c16:uniqueId val="{00000003-0CF6-4FDB-992C-C3301253469F}"/>
              </c:ext>
            </c:extLst>
          </c:dPt>
          <c:dPt>
            <c:idx val="2"/>
            <c:invertIfNegative val="0"/>
            <c:bubble3D val="0"/>
            <c:spPr>
              <a:solidFill>
                <a:srgbClr val="92D050"/>
              </a:solidFill>
              <a:ln>
                <a:noFill/>
              </a:ln>
              <a:effectLst/>
            </c:spPr>
            <c:extLst>
              <c:ext xmlns:c16="http://schemas.microsoft.com/office/drawing/2014/chart" uri="{C3380CC4-5D6E-409C-BE32-E72D297353CC}">
                <c16:uniqueId val="{00000004-0CF6-4FDB-992C-C3301253469F}"/>
              </c:ext>
            </c:extLst>
          </c:dPt>
          <c:dPt>
            <c:idx val="3"/>
            <c:invertIfNegative val="0"/>
            <c:bubble3D val="0"/>
            <c:spPr>
              <a:solidFill>
                <a:srgbClr val="92D050"/>
              </a:solidFill>
              <a:ln>
                <a:noFill/>
              </a:ln>
              <a:effectLst/>
            </c:spPr>
            <c:extLst>
              <c:ext xmlns:c16="http://schemas.microsoft.com/office/drawing/2014/chart" uri="{C3380CC4-5D6E-409C-BE32-E72D297353CC}">
                <c16:uniqueId val="{0000000F-79D9-47D6-8A8A-FE81D4B3A35D}"/>
              </c:ext>
            </c:extLst>
          </c:dPt>
          <c:dPt>
            <c:idx val="4"/>
            <c:invertIfNegative val="0"/>
            <c:bubble3D val="0"/>
            <c:spPr>
              <a:solidFill>
                <a:srgbClr val="92D050"/>
              </a:solidFill>
              <a:ln>
                <a:noFill/>
              </a:ln>
              <a:effectLst/>
            </c:spPr>
            <c:extLst>
              <c:ext xmlns:c16="http://schemas.microsoft.com/office/drawing/2014/chart" uri="{C3380CC4-5D6E-409C-BE32-E72D297353CC}">
                <c16:uniqueId val="{00000010-79D9-47D6-8A8A-FE81D4B3A35D}"/>
              </c:ext>
            </c:extLst>
          </c:dPt>
          <c:dPt>
            <c:idx val="5"/>
            <c:invertIfNegative val="0"/>
            <c:bubble3D val="0"/>
            <c:spPr>
              <a:solidFill>
                <a:srgbClr val="92D050"/>
              </a:solidFill>
              <a:ln>
                <a:noFill/>
              </a:ln>
              <a:effectLst/>
            </c:spPr>
            <c:extLst>
              <c:ext xmlns:c16="http://schemas.microsoft.com/office/drawing/2014/chart" uri="{C3380CC4-5D6E-409C-BE32-E72D297353CC}">
                <c16:uniqueId val="{00000011-79D9-47D6-8A8A-FE81D4B3A35D}"/>
              </c:ext>
            </c:extLst>
          </c:dPt>
          <c:dPt>
            <c:idx val="6"/>
            <c:invertIfNegative val="0"/>
            <c:bubble3D val="0"/>
            <c:spPr>
              <a:solidFill>
                <a:srgbClr val="92D050"/>
              </a:solidFill>
              <a:ln>
                <a:noFill/>
              </a:ln>
              <a:effectLst/>
            </c:spPr>
            <c:extLst>
              <c:ext xmlns:c16="http://schemas.microsoft.com/office/drawing/2014/chart" uri="{C3380CC4-5D6E-409C-BE32-E72D297353CC}">
                <c16:uniqueId val="{00000015-1350-49EF-BDD6-68ACED723728}"/>
              </c:ext>
            </c:extLst>
          </c:dPt>
          <c:dPt>
            <c:idx val="7"/>
            <c:invertIfNegative val="0"/>
            <c:bubble3D val="0"/>
            <c:spPr>
              <a:solidFill>
                <a:srgbClr val="92D050"/>
              </a:solidFill>
              <a:ln>
                <a:noFill/>
              </a:ln>
              <a:effectLst/>
            </c:spPr>
            <c:extLst>
              <c:ext xmlns:c16="http://schemas.microsoft.com/office/drawing/2014/chart" uri="{C3380CC4-5D6E-409C-BE32-E72D297353CC}">
                <c16:uniqueId val="{00000016-1350-49EF-BDD6-68ACED723728}"/>
              </c:ext>
            </c:extLst>
          </c:dPt>
          <c:dPt>
            <c:idx val="8"/>
            <c:invertIfNegative val="0"/>
            <c:bubble3D val="0"/>
            <c:spPr>
              <a:solidFill>
                <a:srgbClr val="92D050"/>
              </a:solidFill>
              <a:ln>
                <a:noFill/>
              </a:ln>
              <a:effectLst/>
            </c:spPr>
            <c:extLst>
              <c:ext xmlns:c16="http://schemas.microsoft.com/office/drawing/2014/chart" uri="{C3380CC4-5D6E-409C-BE32-E72D297353CC}">
                <c16:uniqueId val="{00000017-1350-49EF-BDD6-68ACED723728}"/>
              </c:ext>
            </c:extLst>
          </c:dPt>
          <c:dPt>
            <c:idx val="9"/>
            <c:invertIfNegative val="0"/>
            <c:bubble3D val="0"/>
            <c:spPr>
              <a:solidFill>
                <a:srgbClr val="92D050"/>
              </a:solidFill>
              <a:ln>
                <a:noFill/>
              </a:ln>
              <a:effectLst/>
            </c:spPr>
            <c:extLst>
              <c:ext xmlns:c16="http://schemas.microsoft.com/office/drawing/2014/chart" uri="{C3380CC4-5D6E-409C-BE32-E72D297353CC}">
                <c16:uniqueId val="{0000001B-82B3-487A-A200-D8FF409C8DBD}"/>
              </c:ext>
            </c:extLst>
          </c:dPt>
          <c:dPt>
            <c:idx val="10"/>
            <c:invertIfNegative val="0"/>
            <c:bubble3D val="0"/>
            <c:spPr>
              <a:solidFill>
                <a:srgbClr val="92D050"/>
              </a:solidFill>
              <a:ln>
                <a:noFill/>
              </a:ln>
              <a:effectLst/>
            </c:spPr>
            <c:extLst>
              <c:ext xmlns:c16="http://schemas.microsoft.com/office/drawing/2014/chart" uri="{C3380CC4-5D6E-409C-BE32-E72D297353CC}">
                <c16:uniqueId val="{00000006-5F5E-4AF0-8255-A4C2A217585D}"/>
              </c:ext>
            </c:extLst>
          </c:dPt>
          <c:dPt>
            <c:idx val="11"/>
            <c:invertIfNegative val="0"/>
            <c:bubble3D val="0"/>
            <c:spPr>
              <a:solidFill>
                <a:srgbClr val="92D050"/>
              </a:solidFill>
              <a:ln>
                <a:noFill/>
              </a:ln>
              <a:effectLst/>
            </c:spPr>
            <c:extLst>
              <c:ext xmlns:c16="http://schemas.microsoft.com/office/drawing/2014/chart" uri="{C3380CC4-5D6E-409C-BE32-E72D297353CC}">
                <c16:uniqueId val="{00000009-5F5E-4AF0-8255-A4C2A217585D}"/>
              </c:ext>
            </c:extLst>
          </c:dPt>
          <c:dPt>
            <c:idx val="12"/>
            <c:invertIfNegative val="0"/>
            <c:bubble3D val="0"/>
            <c:spPr>
              <a:solidFill>
                <a:srgbClr val="92D050"/>
              </a:solidFill>
              <a:ln>
                <a:noFill/>
              </a:ln>
              <a:effectLst/>
            </c:spPr>
            <c:extLst>
              <c:ext xmlns:c16="http://schemas.microsoft.com/office/drawing/2014/chart" uri="{C3380CC4-5D6E-409C-BE32-E72D297353CC}">
                <c16:uniqueId val="{00000007-5F5E-4AF0-8255-A4C2A217585D}"/>
              </c:ext>
            </c:extLst>
          </c:dPt>
          <c:dPt>
            <c:idx val="13"/>
            <c:invertIfNegative val="0"/>
            <c:bubble3D val="0"/>
            <c:spPr>
              <a:solidFill>
                <a:srgbClr val="92D050"/>
              </a:solidFill>
              <a:ln>
                <a:noFill/>
              </a:ln>
              <a:effectLst/>
            </c:spPr>
            <c:extLst>
              <c:ext xmlns:c16="http://schemas.microsoft.com/office/drawing/2014/chart" uri="{C3380CC4-5D6E-409C-BE32-E72D297353CC}">
                <c16:uniqueId val="{00000008-5F5E-4AF0-8255-A4C2A217585D}"/>
              </c:ext>
            </c:extLst>
          </c:dPt>
          <c:dLbls>
            <c:numFmt formatCode="#,##0" sourceLinked="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List1!$A$2:$A$15</c:f>
              <c:numCache>
                <c:formatCode>General</c:formatCode>
                <c:ptCount val="14"/>
                <c:pt idx="0">
                  <c:v>-57.224296753375029</c:v>
                </c:pt>
                <c:pt idx="1">
                  <c:v>-62.826685892319233</c:v>
                </c:pt>
                <c:pt idx="2">
                  <c:v>-152.01652370575107</c:v>
                </c:pt>
                <c:pt idx="3">
                  <c:v>-175.00161494778877</c:v>
                </c:pt>
                <c:pt idx="4">
                  <c:v>-208.85580247304244</c:v>
                </c:pt>
                <c:pt idx="5">
                  <c:v>-228.38671413466909</c:v>
                </c:pt>
                <c:pt idx="6">
                  <c:v>-275.40759959316165</c:v>
                </c:pt>
                <c:pt idx="7">
                  <c:v>-299.93724877801242</c:v>
                </c:pt>
                <c:pt idx="8">
                  <c:v>-367.87663236771368</c:v>
                </c:pt>
                <c:pt idx="9">
                  <c:v>-384.56976018918544</c:v>
                </c:pt>
                <c:pt idx="10">
                  <c:v>-407.90071191308334</c:v>
                </c:pt>
                <c:pt idx="11">
                  <c:v>-409.31972801447296</c:v>
                </c:pt>
                <c:pt idx="12">
                  <c:v>-476.2334062070363</c:v>
                </c:pt>
                <c:pt idx="13">
                  <c:v>-547.21231939704921</c:v>
                </c:pt>
              </c:numCache>
            </c:numRef>
          </c:val>
          <c:extLst>
            <c:ext xmlns:c15="http://schemas.microsoft.com/office/drawing/2012/chart" uri="{02D57815-91ED-43cb-92C2-25804820EDAC}">
              <c15:filteredCategoryTitle>
                <c15:cat>
                  <c:multiLvlStrRef>
                    <c:extLst>
                      <c:ext uri="{02D57815-91ED-43cb-92C2-25804820EDAC}">
                        <c15:formulaRef>
                          <c15:sqref>List1!#REF!</c15:sqref>
                        </c15:formulaRef>
                      </c:ext>
                    </c:extLst>
                  </c:multiLvlStrRef>
                </c15:cat>
              </c15:filteredCategoryTitle>
            </c:ext>
            <c:ext xmlns:c16="http://schemas.microsoft.com/office/drawing/2014/chart" uri="{C3380CC4-5D6E-409C-BE32-E72D297353CC}">
              <c16:uniqueId val="{00000002-0CF6-4FDB-992C-C3301253469F}"/>
            </c:ext>
          </c:extLst>
        </c:ser>
        <c:dLbls>
          <c:showLegendKey val="0"/>
          <c:showVal val="0"/>
          <c:showCatName val="0"/>
          <c:showSerName val="0"/>
          <c:showPercent val="0"/>
          <c:showBubbleSize val="0"/>
        </c:dLbls>
        <c:gapWidth val="42"/>
        <c:axId val="915368544"/>
        <c:axId val="915366976"/>
      </c:barChart>
      <c:catAx>
        <c:axId val="915368544"/>
        <c:scaling>
          <c:orientation val="maxMin"/>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915366976"/>
        <c:crosses val="autoZero"/>
        <c:auto val="1"/>
        <c:lblAlgn val="ctr"/>
        <c:lblOffset val="100"/>
        <c:noMultiLvlLbl val="0"/>
      </c:catAx>
      <c:valAx>
        <c:axId val="915366976"/>
        <c:scaling>
          <c:orientation val="minMax"/>
          <c:max val="1200"/>
          <c:min val="-1200"/>
        </c:scaling>
        <c:delete val="0"/>
        <c:axPos val="t"/>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crossAx val="915368544"/>
        <c:crosses val="autoZero"/>
        <c:crossBetween val="between"/>
        <c:majorUnit val="400"/>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solidFill>
            <a:schemeClr val="tx1"/>
          </a:solidFill>
        </a:defRPr>
      </a:pPr>
      <a:endParaRPr lang="cs-CZ"/>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List1!$A$1</c:f>
              <c:strCache>
                <c:ptCount val="1"/>
                <c:pt idx="0">
                  <c:v>Řada 1</c:v>
                </c:pt>
              </c:strCache>
            </c:strRef>
          </c:tx>
          <c:spPr>
            <a:solidFill>
              <a:schemeClr val="accent2"/>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1-3717-4C2D-B900-AE90B97A7ECF}"/>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3-3717-4C2D-B900-AE90B97A7ECF}"/>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5-3717-4C2D-B900-AE90B97A7ECF}"/>
              </c:ext>
            </c:extLst>
          </c:dPt>
          <c:dLbls>
            <c:numFmt formatCode="#,##0" sourceLinked="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List1!$A$2:$A$15</c:f>
              <c:numCache>
                <c:formatCode>#,##0.00</c:formatCode>
                <c:ptCount val="14"/>
                <c:pt idx="0">
                  <c:v>1424.6611073417555</c:v>
                </c:pt>
                <c:pt idx="1">
                  <c:v>1396.7708733015415</c:v>
                </c:pt>
                <c:pt idx="2">
                  <c:v>1338.7725664315176</c:v>
                </c:pt>
                <c:pt idx="3">
                  <c:v>1285.3431089308194</c:v>
                </c:pt>
                <c:pt idx="4">
                  <c:v>1239.8015797669696</c:v>
                </c:pt>
                <c:pt idx="5">
                  <c:v>1177.8828707781088</c:v>
                </c:pt>
                <c:pt idx="6">
                  <c:v>1159.8595691804869</c:v>
                </c:pt>
                <c:pt idx="7">
                  <c:v>991.11571719025653</c:v>
                </c:pt>
                <c:pt idx="8">
                  <c:v>942.45836161239754</c:v>
                </c:pt>
                <c:pt idx="9">
                  <c:v>905.26005402573344</c:v>
                </c:pt>
                <c:pt idx="10">
                  <c:v>896.11161411094508</c:v>
                </c:pt>
                <c:pt idx="11">
                  <c:v>818.46349271742588</c:v>
                </c:pt>
                <c:pt idx="12">
                  <c:v>764.98195403944919</c:v>
                </c:pt>
                <c:pt idx="13">
                  <c:v>496.8370754486466</c:v>
                </c:pt>
              </c:numCache>
            </c:numRef>
          </c:val>
          <c:extLst>
            <c:ext xmlns:c15="http://schemas.microsoft.com/office/drawing/2012/chart" uri="{02D57815-91ED-43cb-92C2-25804820EDAC}">
              <c15:filteredCategoryTitle>
                <c15:cat>
                  <c:multiLvlStrRef>
                    <c:extLst>
                      <c:ext uri="{02D57815-91ED-43cb-92C2-25804820EDAC}">
                        <c15:formulaRef>
                          <c15:sqref>List1!#REF!</c15:sqref>
                        </c15:formulaRef>
                      </c:ext>
                    </c:extLst>
                  </c:multiLvlStrRef>
                </c15:cat>
              </c15:filteredCategoryTitle>
            </c:ext>
            <c:ext xmlns:c16="http://schemas.microsoft.com/office/drawing/2014/chart" uri="{C3380CC4-5D6E-409C-BE32-E72D297353CC}">
              <c16:uniqueId val="{00000006-3717-4C2D-B900-AE90B97A7ECF}"/>
            </c:ext>
          </c:extLst>
        </c:ser>
        <c:dLbls>
          <c:showLegendKey val="0"/>
          <c:showVal val="0"/>
          <c:showCatName val="0"/>
          <c:showSerName val="0"/>
          <c:showPercent val="0"/>
          <c:showBubbleSize val="0"/>
        </c:dLbls>
        <c:gapWidth val="42"/>
        <c:axId val="915368544"/>
        <c:axId val="915366976"/>
      </c:barChart>
      <c:catAx>
        <c:axId val="915368544"/>
        <c:scaling>
          <c:orientation val="maxMin"/>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915366976"/>
        <c:crosses val="autoZero"/>
        <c:auto val="1"/>
        <c:lblAlgn val="ctr"/>
        <c:lblOffset val="100"/>
        <c:noMultiLvlLbl val="0"/>
      </c:catAx>
      <c:valAx>
        <c:axId val="915366976"/>
        <c:scaling>
          <c:orientation val="minMax"/>
          <c:max val="3000"/>
          <c:min val="0"/>
        </c:scaling>
        <c:delete val="0"/>
        <c:axPos val="t"/>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crossAx val="915368544"/>
        <c:crosses val="autoZero"/>
        <c:crossBetween val="between"/>
        <c:majorUnit val="500"/>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solidFill>
            <a:schemeClr val="tx1"/>
          </a:solidFill>
        </a:defRPr>
      </a:pPr>
      <a:endParaRPr lang="cs-CZ"/>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194269833917821E-2"/>
          <c:y val="3.5150502573499692E-2"/>
          <c:w val="0.67813761819966722"/>
          <c:h val="0.7587762916834988"/>
        </c:manualLayout>
      </c:layout>
      <c:lineChart>
        <c:grouping val="standard"/>
        <c:varyColors val="0"/>
        <c:ser>
          <c:idx val="0"/>
          <c:order val="0"/>
          <c:tx>
            <c:strRef>
              <c:f>List1!$A$2</c:f>
              <c:strCache>
                <c:ptCount val="1"/>
                <c:pt idx="0">
                  <c:v>Jihočeský kraj</c:v>
                </c:pt>
              </c:strCache>
            </c:strRef>
          </c:tx>
          <c:spPr>
            <a:ln w="28575" cap="rnd">
              <a:solidFill>
                <a:srgbClr val="00B0F0"/>
              </a:solidFill>
              <a:round/>
            </a:ln>
            <a:effectLst/>
          </c:spPr>
          <c:marker>
            <c:symbol val="none"/>
          </c:marker>
          <c:cat>
            <c:strRef>
              <c:f>List1!$B$1:$P$1</c:f>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f>List1!$B$2:$P$2</c:f>
              <c:numCache>
                <c:formatCode>0.0</c:formatCode>
                <c:ptCount val="15"/>
                <c:pt idx="0">
                  <c:v>360</c:v>
                </c:pt>
                <c:pt idx="1">
                  <c:v>290</c:v>
                </c:pt>
                <c:pt idx="2">
                  <c:v>210</c:v>
                </c:pt>
                <c:pt idx="3">
                  <c:v>300</c:v>
                </c:pt>
                <c:pt idx="4">
                  <c:v>255</c:v>
                </c:pt>
                <c:pt idx="5">
                  <c:v>255</c:v>
                </c:pt>
                <c:pt idx="6">
                  <c:v>300</c:v>
                </c:pt>
                <c:pt idx="7">
                  <c:v>240</c:v>
                </c:pt>
                <c:pt idx="8">
                  <c:v>340</c:v>
                </c:pt>
                <c:pt idx="9">
                  <c:v>310</c:v>
                </c:pt>
                <c:pt idx="10">
                  <c:v>600</c:v>
                </c:pt>
                <c:pt idx="11">
                  <c:v>610</c:v>
                </c:pt>
                <c:pt idx="12">
                  <c:v>625</c:v>
                </c:pt>
                <c:pt idx="13">
                  <c:v>660</c:v>
                </c:pt>
                <c:pt idx="14">
                  <c:v>500</c:v>
                </c:pt>
              </c:numCache>
            </c:numRef>
          </c:val>
          <c:smooth val="0"/>
          <c:extLst xmlns:c15="http://schemas.microsoft.com/office/drawing/2012/chart">
            <c:ext xmlns:c16="http://schemas.microsoft.com/office/drawing/2014/chart" uri="{C3380CC4-5D6E-409C-BE32-E72D297353CC}">
              <c16:uniqueId val="{00000000-8E26-4FD9-B060-7E72319C3689}"/>
            </c:ext>
          </c:extLst>
        </c:ser>
        <c:ser>
          <c:idx val="1"/>
          <c:order val="1"/>
          <c:tx>
            <c:strRef>
              <c:f>List1!$A$3</c:f>
              <c:strCache>
                <c:ptCount val="1"/>
                <c:pt idx="0">
                  <c:v>Ústecký kraj</c:v>
                </c:pt>
              </c:strCache>
            </c:strRef>
          </c:tx>
          <c:spPr>
            <a:ln w="28575" cap="rnd">
              <a:solidFill>
                <a:srgbClr val="00B050"/>
              </a:solidFill>
              <a:round/>
            </a:ln>
            <a:effectLst/>
          </c:spPr>
          <c:marker>
            <c:symbol val="none"/>
          </c:marker>
          <c:cat>
            <c:strRef>
              <c:f>List1!$B$1:$P$1</c:f>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f>List1!$B$3:$P$3</c:f>
              <c:numCache>
                <c:formatCode>0.0</c:formatCode>
                <c:ptCount val="15"/>
                <c:pt idx="0">
                  <c:v>214.7</c:v>
                </c:pt>
                <c:pt idx="1">
                  <c:v>238.6</c:v>
                </c:pt>
                <c:pt idx="2">
                  <c:v>210.7</c:v>
                </c:pt>
                <c:pt idx="3">
                  <c:v>250.5</c:v>
                </c:pt>
                <c:pt idx="4">
                  <c:v>210.7</c:v>
                </c:pt>
                <c:pt idx="5">
                  <c:v>258.5</c:v>
                </c:pt>
                <c:pt idx="6">
                  <c:v>258.5</c:v>
                </c:pt>
                <c:pt idx="7">
                  <c:v>385.7</c:v>
                </c:pt>
                <c:pt idx="8">
                  <c:v>318.10000000000002</c:v>
                </c:pt>
                <c:pt idx="9">
                  <c:v>636.20000000000005</c:v>
                </c:pt>
                <c:pt idx="10">
                  <c:v>743.6</c:v>
                </c:pt>
                <c:pt idx="11">
                  <c:v>723.7</c:v>
                </c:pt>
                <c:pt idx="12">
                  <c:v>715.7</c:v>
                </c:pt>
                <c:pt idx="13">
                  <c:v>497</c:v>
                </c:pt>
                <c:pt idx="14">
                  <c:v>489.1</c:v>
                </c:pt>
              </c:numCache>
            </c:numRef>
          </c:val>
          <c:smooth val="0"/>
          <c:extLst>
            <c:ext xmlns:c16="http://schemas.microsoft.com/office/drawing/2014/chart" uri="{C3380CC4-5D6E-409C-BE32-E72D297353CC}">
              <c16:uniqueId val="{00000001-8E26-4FD9-B060-7E72319C3689}"/>
            </c:ext>
          </c:extLst>
        </c:ser>
        <c:ser>
          <c:idx val="2"/>
          <c:order val="2"/>
          <c:tx>
            <c:strRef>
              <c:f>List1!$A$4</c:f>
              <c:strCache>
                <c:ptCount val="1"/>
                <c:pt idx="0">
                  <c:v>Liberecký kraj</c:v>
                </c:pt>
              </c:strCache>
            </c:strRef>
          </c:tx>
          <c:spPr>
            <a:ln w="28575" cap="rnd">
              <a:solidFill>
                <a:srgbClr val="C00000"/>
              </a:solidFill>
              <a:round/>
            </a:ln>
            <a:effectLst/>
          </c:spPr>
          <c:marker>
            <c:symbol val="none"/>
          </c:marker>
          <c:cat>
            <c:strRef>
              <c:f>List1!$B$1:$P$1</c:f>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f>List1!$B$4:$P$4</c:f>
              <c:numCache>
                <c:formatCode>0.0</c:formatCode>
                <c:ptCount val="15"/>
                <c:pt idx="0">
                  <c:v>676.1</c:v>
                </c:pt>
                <c:pt idx="1">
                  <c:v>218.3</c:v>
                </c:pt>
                <c:pt idx="2">
                  <c:v>352.1</c:v>
                </c:pt>
                <c:pt idx="3">
                  <c:v>352.1</c:v>
                </c:pt>
                <c:pt idx="4">
                  <c:v>584.5</c:v>
                </c:pt>
                <c:pt idx="5">
                  <c:v>640.9</c:v>
                </c:pt>
                <c:pt idx="6">
                  <c:v>415.5</c:v>
                </c:pt>
                <c:pt idx="7">
                  <c:v>626.79999999999995</c:v>
                </c:pt>
                <c:pt idx="8">
                  <c:v>436.7</c:v>
                </c:pt>
                <c:pt idx="9">
                  <c:v>978.9</c:v>
                </c:pt>
                <c:pt idx="10">
                  <c:v>950.8</c:v>
                </c:pt>
                <c:pt idx="11">
                  <c:v>781.7</c:v>
                </c:pt>
                <c:pt idx="12">
                  <c:v>852.2</c:v>
                </c:pt>
                <c:pt idx="13">
                  <c:v>478.9</c:v>
                </c:pt>
                <c:pt idx="14">
                  <c:v>450.7</c:v>
                </c:pt>
              </c:numCache>
            </c:numRef>
          </c:val>
          <c:smooth val="0"/>
          <c:extLst xmlns:c15="http://schemas.microsoft.com/office/drawing/2012/chart">
            <c:ext xmlns:c16="http://schemas.microsoft.com/office/drawing/2014/chart" uri="{C3380CC4-5D6E-409C-BE32-E72D297353CC}">
              <c16:uniqueId val="{00000002-8E26-4FD9-B060-7E72319C3689}"/>
            </c:ext>
          </c:extLst>
        </c:ser>
        <c:ser>
          <c:idx val="3"/>
          <c:order val="3"/>
          <c:tx>
            <c:strRef>
              <c:f>List1!$A$5</c:f>
              <c:strCache>
                <c:ptCount val="1"/>
                <c:pt idx="0">
                  <c:v>Středočeský kraj</c:v>
                </c:pt>
              </c:strCache>
            </c:strRef>
          </c:tx>
          <c:spPr>
            <a:ln w="28575" cap="rnd">
              <a:solidFill>
                <a:srgbClr val="FFC000"/>
              </a:solidFill>
              <a:round/>
            </a:ln>
            <a:effectLst/>
          </c:spPr>
          <c:marker>
            <c:symbol val="none"/>
          </c:marker>
          <c:cat>
            <c:strRef>
              <c:f>List1!$B$1:$P$1</c:f>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f>List1!$B$5:$P$5</c:f>
              <c:numCache>
                <c:formatCode>0.0</c:formatCode>
                <c:ptCount val="15"/>
                <c:pt idx="0">
                  <c:v>317.60000000000002</c:v>
                </c:pt>
                <c:pt idx="1">
                  <c:v>287.2</c:v>
                </c:pt>
                <c:pt idx="2">
                  <c:v>408.6</c:v>
                </c:pt>
                <c:pt idx="3">
                  <c:v>402.5</c:v>
                </c:pt>
                <c:pt idx="4">
                  <c:v>479.4</c:v>
                </c:pt>
                <c:pt idx="5">
                  <c:v>414.6</c:v>
                </c:pt>
                <c:pt idx="6">
                  <c:v>380.3</c:v>
                </c:pt>
                <c:pt idx="7">
                  <c:v>489.5</c:v>
                </c:pt>
                <c:pt idx="8">
                  <c:v>606.79999999999995</c:v>
                </c:pt>
                <c:pt idx="9">
                  <c:v>873.8</c:v>
                </c:pt>
                <c:pt idx="10">
                  <c:v>958.7</c:v>
                </c:pt>
                <c:pt idx="11">
                  <c:v>938.5</c:v>
                </c:pt>
                <c:pt idx="12">
                  <c:v>618.9</c:v>
                </c:pt>
                <c:pt idx="13">
                  <c:v>523.9</c:v>
                </c:pt>
                <c:pt idx="14">
                  <c:v>420.7</c:v>
                </c:pt>
              </c:numCache>
            </c:numRef>
          </c:val>
          <c:smooth val="0"/>
          <c:extLst>
            <c:ext xmlns:c16="http://schemas.microsoft.com/office/drawing/2014/chart" uri="{C3380CC4-5D6E-409C-BE32-E72D297353CC}">
              <c16:uniqueId val="{00000003-8E26-4FD9-B060-7E72319C3689}"/>
            </c:ext>
          </c:extLst>
        </c:ser>
        <c:ser>
          <c:idx val="4"/>
          <c:order val="4"/>
          <c:tx>
            <c:strRef>
              <c:f>List1!$A$6</c:f>
              <c:strCache>
                <c:ptCount val="1"/>
                <c:pt idx="0">
                  <c:v>Kraj Vysočina</c:v>
                </c:pt>
              </c:strCache>
            </c:strRef>
          </c:tx>
          <c:spPr>
            <a:ln w="28575" cap="rnd">
              <a:solidFill>
                <a:srgbClr val="8053F0"/>
              </a:solidFill>
              <a:round/>
            </a:ln>
            <a:effectLst/>
          </c:spPr>
          <c:marker>
            <c:symbol val="none"/>
          </c:marker>
          <c:cat>
            <c:strRef>
              <c:f>List1!$B$1:$P$1</c:f>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f>List1!$B$6:$P$6</c:f>
              <c:numCache>
                <c:formatCode>0.0</c:formatCode>
                <c:ptCount val="15"/>
                <c:pt idx="0">
                  <c:v>236.8</c:v>
                </c:pt>
                <c:pt idx="1">
                  <c:v>192</c:v>
                </c:pt>
                <c:pt idx="2">
                  <c:v>185.6</c:v>
                </c:pt>
                <c:pt idx="3">
                  <c:v>236.8</c:v>
                </c:pt>
                <c:pt idx="4">
                  <c:v>294.39999999999998</c:v>
                </c:pt>
                <c:pt idx="5">
                  <c:v>243.2</c:v>
                </c:pt>
                <c:pt idx="6">
                  <c:v>224</c:v>
                </c:pt>
                <c:pt idx="7">
                  <c:v>172.8</c:v>
                </c:pt>
                <c:pt idx="8">
                  <c:v>256</c:v>
                </c:pt>
                <c:pt idx="9">
                  <c:v>249.6</c:v>
                </c:pt>
                <c:pt idx="10">
                  <c:v>345.6</c:v>
                </c:pt>
                <c:pt idx="11">
                  <c:v>537.5</c:v>
                </c:pt>
                <c:pt idx="12">
                  <c:v>441.5</c:v>
                </c:pt>
                <c:pt idx="13">
                  <c:v>428.7</c:v>
                </c:pt>
                <c:pt idx="14">
                  <c:v>377.6</c:v>
                </c:pt>
              </c:numCache>
            </c:numRef>
          </c:val>
          <c:smooth val="0"/>
          <c:extLst>
            <c:ext xmlns:c16="http://schemas.microsoft.com/office/drawing/2014/chart" uri="{C3380CC4-5D6E-409C-BE32-E72D297353CC}">
              <c16:uniqueId val="{00000004-8E26-4FD9-B060-7E72319C3689}"/>
            </c:ext>
          </c:extLst>
        </c:ser>
        <c:ser>
          <c:idx val="14"/>
          <c:order val="14"/>
          <c:tx>
            <c:strRef>
              <c:f>List1!$A$16</c:f>
              <c:strCache>
                <c:ptCount val="1"/>
                <c:pt idx="0">
                  <c:v>Průměr ČR (3-5 let)</c:v>
                </c:pt>
              </c:strCache>
            </c:strRef>
          </c:tx>
          <c:spPr>
            <a:ln w="28575" cap="rnd">
              <a:solidFill>
                <a:schemeClr val="tx1"/>
              </a:solidFill>
              <a:prstDash val="sysDash"/>
              <a:round/>
            </a:ln>
            <a:effectLst/>
          </c:spPr>
          <c:marker>
            <c:symbol val="none"/>
          </c:marker>
          <c:cat>
            <c:strRef>
              <c:f>List1!$B$1:$P$1</c:f>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f>List1!$B$16:$P$16</c:f>
              <c:numCache>
                <c:formatCode>0.0</c:formatCode>
                <c:ptCount val="15"/>
                <c:pt idx="0">
                  <c:v>322.10000000000002</c:v>
                </c:pt>
                <c:pt idx="1">
                  <c:v>255.8</c:v>
                </c:pt>
                <c:pt idx="2">
                  <c:v>272</c:v>
                </c:pt>
                <c:pt idx="3">
                  <c:v>358.6</c:v>
                </c:pt>
                <c:pt idx="4">
                  <c:v>393.1</c:v>
                </c:pt>
                <c:pt idx="5">
                  <c:v>397</c:v>
                </c:pt>
                <c:pt idx="6">
                  <c:v>398.7</c:v>
                </c:pt>
                <c:pt idx="7">
                  <c:v>427.9</c:v>
                </c:pt>
                <c:pt idx="8">
                  <c:v>468.6</c:v>
                </c:pt>
                <c:pt idx="9">
                  <c:v>620.9</c:v>
                </c:pt>
                <c:pt idx="10">
                  <c:v>763</c:v>
                </c:pt>
                <c:pt idx="11">
                  <c:v>663.4</c:v>
                </c:pt>
                <c:pt idx="12">
                  <c:v>508.1</c:v>
                </c:pt>
                <c:pt idx="13">
                  <c:v>421.4</c:v>
                </c:pt>
                <c:pt idx="14">
                  <c:v>335.4</c:v>
                </c:pt>
              </c:numCache>
            </c:numRef>
          </c:val>
          <c:smooth val="0"/>
          <c:extLst>
            <c:ext xmlns:c16="http://schemas.microsoft.com/office/drawing/2014/chart" uri="{C3380CC4-5D6E-409C-BE32-E72D297353CC}">
              <c16:uniqueId val="{00000011-A119-4CC1-90C0-7BD3D0B4271E}"/>
            </c:ext>
          </c:extLst>
        </c:ser>
        <c:dLbls>
          <c:showLegendKey val="0"/>
          <c:showVal val="0"/>
          <c:showCatName val="0"/>
          <c:showSerName val="0"/>
          <c:showPercent val="0"/>
          <c:showBubbleSize val="0"/>
        </c:dLbls>
        <c:smooth val="0"/>
        <c:axId val="488445264"/>
        <c:axId val="494149648"/>
        <c:extLst>
          <c:ext xmlns:c15="http://schemas.microsoft.com/office/drawing/2012/chart" uri="{02D57815-91ED-43cb-92C2-25804820EDAC}">
            <c15:filteredLineSeries>
              <c15:ser>
                <c:idx val="5"/>
                <c:order val="5"/>
                <c:tx>
                  <c:strRef>
                    <c:extLst>
                      <c:ext uri="{02D57815-91ED-43cb-92C2-25804820EDAC}">
                        <c15:formulaRef>
                          <c15:sqref>List1!$A$7</c15:sqref>
                        </c15:formulaRef>
                      </c:ext>
                    </c:extLst>
                    <c:strCache>
                      <c:ptCount val="1"/>
                      <c:pt idx="0">
                        <c:v>Pardubický kraj</c:v>
                      </c:pt>
                    </c:strCache>
                  </c:strRef>
                </c:tx>
                <c:spPr>
                  <a:ln w="28575" cap="rnd">
                    <a:solidFill>
                      <a:schemeClr val="accent4"/>
                    </a:solidFill>
                    <a:prstDash val="solid"/>
                    <a:round/>
                  </a:ln>
                  <a:effectLst/>
                </c:spPr>
                <c:marker>
                  <c:symbol val="none"/>
                </c:marker>
                <c:cat>
                  <c:strRef>
                    <c:extLst>
                      <c:ext uri="{02D57815-91ED-43cb-92C2-25804820EDAC}">
                        <c15:formulaRef>
                          <c15:sqref>List1!$B$1:$P$1</c15:sqref>
                        </c15:formulaRef>
                      </c:ext>
                    </c:extLst>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extLst>
                      <c:ext uri="{02D57815-91ED-43cb-92C2-25804820EDAC}">
                        <c15:formulaRef>
                          <c15:sqref>List1!$B$7:$P$7</c15:sqref>
                        </c15:formulaRef>
                      </c:ext>
                    </c:extLst>
                    <c:numCache>
                      <c:formatCode>0.0</c:formatCode>
                      <c:ptCount val="15"/>
                      <c:pt idx="0">
                        <c:v>384.6</c:v>
                      </c:pt>
                      <c:pt idx="1">
                        <c:v>183.2</c:v>
                      </c:pt>
                      <c:pt idx="2">
                        <c:v>244.2</c:v>
                      </c:pt>
                      <c:pt idx="3">
                        <c:v>512.9</c:v>
                      </c:pt>
                      <c:pt idx="4">
                        <c:v>482.3</c:v>
                      </c:pt>
                      <c:pt idx="5">
                        <c:v>366.3</c:v>
                      </c:pt>
                      <c:pt idx="6">
                        <c:v>482.3</c:v>
                      </c:pt>
                      <c:pt idx="7">
                        <c:v>519</c:v>
                      </c:pt>
                      <c:pt idx="8">
                        <c:v>635</c:v>
                      </c:pt>
                      <c:pt idx="9">
                        <c:v>781.5</c:v>
                      </c:pt>
                      <c:pt idx="10">
                        <c:v>946.3</c:v>
                      </c:pt>
                      <c:pt idx="11">
                        <c:v>934.1</c:v>
                      </c:pt>
                      <c:pt idx="12">
                        <c:v>763.2</c:v>
                      </c:pt>
                      <c:pt idx="13">
                        <c:v>744.9</c:v>
                      </c:pt>
                      <c:pt idx="14">
                        <c:v>366.3</c:v>
                      </c:pt>
                    </c:numCache>
                  </c:numRef>
                </c:val>
                <c:smooth val="0"/>
                <c:extLst>
                  <c:ext xmlns:c16="http://schemas.microsoft.com/office/drawing/2014/chart" uri="{C3380CC4-5D6E-409C-BE32-E72D297353CC}">
                    <c16:uniqueId val="{00000000-A119-4CC1-90C0-7BD3D0B4271E}"/>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List1!$A$8</c15:sqref>
                        </c15:formulaRef>
                      </c:ext>
                    </c:extLst>
                    <c:strCache>
                      <c:ptCount val="1"/>
                      <c:pt idx="0">
                        <c:v>Plzeňský kraj</c:v>
                      </c:pt>
                    </c:strCache>
                  </c:strRef>
                </c:tx>
                <c:spPr>
                  <a:ln w="28575" cap="rnd">
                    <a:solidFill>
                      <a:schemeClr val="accent1">
                        <a:lumMod val="60000"/>
                      </a:schemeClr>
                    </a:solidFill>
                    <a:round/>
                  </a:ln>
                  <a:effectLst/>
                </c:spPr>
                <c:marker>
                  <c:symbol val="none"/>
                </c:marker>
                <c:cat>
                  <c:strRef>
                    <c:extLst xmlns:c15="http://schemas.microsoft.com/office/drawing/2012/chart">
                      <c:ext xmlns:c15="http://schemas.microsoft.com/office/drawing/2012/chart" uri="{02D57815-91ED-43cb-92C2-25804820EDAC}">
                        <c15:formulaRef>
                          <c15:sqref>List1!$B$1:$P$1</c15:sqref>
                        </c15:formulaRef>
                      </c:ext>
                    </c:extLst>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extLst xmlns:c15="http://schemas.microsoft.com/office/drawing/2012/chart">
                      <c:ext xmlns:c15="http://schemas.microsoft.com/office/drawing/2012/chart" uri="{02D57815-91ED-43cb-92C2-25804820EDAC}">
                        <c15:formulaRef>
                          <c15:sqref>List1!$B$8:$P$8</c15:sqref>
                        </c15:formulaRef>
                      </c:ext>
                    </c:extLst>
                    <c:numCache>
                      <c:formatCode>0.0</c:formatCode>
                      <c:ptCount val="15"/>
                      <c:pt idx="0">
                        <c:v>351.8</c:v>
                      </c:pt>
                      <c:pt idx="1">
                        <c:v>206.6</c:v>
                      </c:pt>
                      <c:pt idx="2">
                        <c:v>223.4</c:v>
                      </c:pt>
                      <c:pt idx="3">
                        <c:v>240.1</c:v>
                      </c:pt>
                      <c:pt idx="4">
                        <c:v>424.4</c:v>
                      </c:pt>
                      <c:pt idx="5">
                        <c:v>340.6</c:v>
                      </c:pt>
                      <c:pt idx="6">
                        <c:v>519.29999999999995</c:v>
                      </c:pt>
                      <c:pt idx="7">
                        <c:v>614.29999999999995</c:v>
                      </c:pt>
                      <c:pt idx="8">
                        <c:v>748.3</c:v>
                      </c:pt>
                      <c:pt idx="9">
                        <c:v>1038.7</c:v>
                      </c:pt>
                      <c:pt idx="10">
                        <c:v>1183.9000000000001</c:v>
                      </c:pt>
                      <c:pt idx="11">
                        <c:v>927</c:v>
                      </c:pt>
                      <c:pt idx="12">
                        <c:v>653.4</c:v>
                      </c:pt>
                      <c:pt idx="13">
                        <c:v>625.5</c:v>
                      </c:pt>
                      <c:pt idx="14">
                        <c:v>318.3</c:v>
                      </c:pt>
                    </c:numCache>
                  </c:numRef>
                </c:val>
                <c:smooth val="0"/>
                <c:extLst xmlns:c15="http://schemas.microsoft.com/office/drawing/2012/chart">
                  <c:ext xmlns:c16="http://schemas.microsoft.com/office/drawing/2014/chart" uri="{C3380CC4-5D6E-409C-BE32-E72D297353CC}">
                    <c16:uniqueId val="{00000001-A119-4CC1-90C0-7BD3D0B4271E}"/>
                  </c:ext>
                </c:extLst>
              </c15:ser>
            </c15:filteredLineSeries>
            <c15:filteredLineSeries>
              <c15:ser>
                <c:idx val="7"/>
                <c:order val="7"/>
                <c:tx>
                  <c:strRef>
                    <c:extLst xmlns:c15="http://schemas.microsoft.com/office/drawing/2012/chart">
                      <c:ext xmlns:c15="http://schemas.microsoft.com/office/drawing/2012/chart" uri="{02D57815-91ED-43cb-92C2-25804820EDAC}">
                        <c15:formulaRef>
                          <c15:sqref>List1!$A$9</c15:sqref>
                        </c15:formulaRef>
                      </c:ext>
                    </c:extLst>
                    <c:strCache>
                      <c:ptCount val="1"/>
                      <c:pt idx="0">
                        <c:v>Královéhradecký kraj</c:v>
                      </c:pt>
                    </c:strCache>
                  </c:strRef>
                </c:tx>
                <c:spPr>
                  <a:ln w="28575" cap="rnd">
                    <a:solidFill>
                      <a:schemeClr val="accent4">
                        <a:lumMod val="40000"/>
                        <a:lumOff val="60000"/>
                      </a:schemeClr>
                    </a:solidFill>
                    <a:round/>
                  </a:ln>
                  <a:effectLst/>
                </c:spPr>
                <c:marker>
                  <c:symbol val="none"/>
                </c:marker>
                <c:cat>
                  <c:strRef>
                    <c:extLst xmlns:c15="http://schemas.microsoft.com/office/drawing/2012/chart">
                      <c:ext xmlns:c15="http://schemas.microsoft.com/office/drawing/2012/chart" uri="{02D57815-91ED-43cb-92C2-25804820EDAC}">
                        <c15:formulaRef>
                          <c15:sqref>List1!$B$1:$P$1</c15:sqref>
                        </c15:formulaRef>
                      </c:ext>
                    </c:extLst>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extLst xmlns:c15="http://schemas.microsoft.com/office/drawing/2012/chart">
                      <c:ext xmlns:c15="http://schemas.microsoft.com/office/drawing/2012/chart" uri="{02D57815-91ED-43cb-92C2-25804820EDAC}">
                        <c15:formulaRef>
                          <c15:sqref>List1!$B$9:$P$9</c15:sqref>
                        </c15:formulaRef>
                      </c:ext>
                    </c:extLst>
                    <c:numCache>
                      <c:formatCode>0.0</c:formatCode>
                      <c:ptCount val="15"/>
                      <c:pt idx="0">
                        <c:v>301.5</c:v>
                      </c:pt>
                      <c:pt idx="1">
                        <c:v>331.7</c:v>
                      </c:pt>
                      <c:pt idx="2">
                        <c:v>458.4</c:v>
                      </c:pt>
                      <c:pt idx="3">
                        <c:v>621.20000000000005</c:v>
                      </c:pt>
                      <c:pt idx="4">
                        <c:v>856.4</c:v>
                      </c:pt>
                      <c:pt idx="5">
                        <c:v>1091.5999999999999</c:v>
                      </c:pt>
                      <c:pt idx="6">
                        <c:v>1043.4000000000001</c:v>
                      </c:pt>
                      <c:pt idx="7">
                        <c:v>1073.5</c:v>
                      </c:pt>
                      <c:pt idx="8">
                        <c:v>1158</c:v>
                      </c:pt>
                      <c:pt idx="9">
                        <c:v>1248.4000000000001</c:v>
                      </c:pt>
                      <c:pt idx="10">
                        <c:v>1145.9000000000001</c:v>
                      </c:pt>
                      <c:pt idx="11">
                        <c:v>1049.4000000000001</c:v>
                      </c:pt>
                      <c:pt idx="12">
                        <c:v>597.1</c:v>
                      </c:pt>
                      <c:pt idx="13">
                        <c:v>349.8</c:v>
                      </c:pt>
                      <c:pt idx="14">
                        <c:v>295.5</c:v>
                      </c:pt>
                    </c:numCache>
                  </c:numRef>
                </c:val>
                <c:smooth val="0"/>
                <c:extLst xmlns:c15="http://schemas.microsoft.com/office/drawing/2012/chart">
                  <c:ext xmlns:c16="http://schemas.microsoft.com/office/drawing/2014/chart" uri="{C3380CC4-5D6E-409C-BE32-E72D297353CC}">
                    <c16:uniqueId val="{0000000A-A119-4CC1-90C0-7BD3D0B4271E}"/>
                  </c:ext>
                </c:extLst>
              </c15:ser>
            </c15:filteredLineSeries>
            <c15:filteredLineSeries>
              <c15:ser>
                <c:idx val="8"/>
                <c:order val="8"/>
                <c:tx>
                  <c:strRef>
                    <c:extLst xmlns:c15="http://schemas.microsoft.com/office/drawing/2012/chart">
                      <c:ext xmlns:c15="http://schemas.microsoft.com/office/drawing/2012/chart" uri="{02D57815-91ED-43cb-92C2-25804820EDAC}">
                        <c15:formulaRef>
                          <c15:sqref>List1!$A$10</c15:sqref>
                        </c15:formulaRef>
                      </c:ext>
                    </c:extLst>
                    <c:strCache>
                      <c:ptCount val="1"/>
                      <c:pt idx="0">
                        <c:v>Zlínský kraj</c:v>
                      </c:pt>
                    </c:strCache>
                  </c:strRef>
                </c:tx>
                <c:spPr>
                  <a:ln w="28575" cap="rnd">
                    <a:solidFill>
                      <a:schemeClr val="accent3">
                        <a:lumMod val="60000"/>
                      </a:schemeClr>
                    </a:solidFill>
                    <a:round/>
                  </a:ln>
                  <a:effectLst/>
                </c:spPr>
                <c:marker>
                  <c:symbol val="none"/>
                </c:marker>
                <c:cat>
                  <c:strRef>
                    <c:extLst xmlns:c15="http://schemas.microsoft.com/office/drawing/2012/chart">
                      <c:ext xmlns:c15="http://schemas.microsoft.com/office/drawing/2012/chart" uri="{02D57815-91ED-43cb-92C2-25804820EDAC}">
                        <c15:formulaRef>
                          <c15:sqref>List1!$B$1:$P$1</c15:sqref>
                        </c15:formulaRef>
                      </c:ext>
                    </c:extLst>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extLst xmlns:c15="http://schemas.microsoft.com/office/drawing/2012/chart">
                      <c:ext xmlns:c15="http://schemas.microsoft.com/office/drawing/2012/chart" uri="{02D57815-91ED-43cb-92C2-25804820EDAC}">
                        <c15:formulaRef>
                          <c15:sqref>List1!$B$10:$P$10</c15:sqref>
                        </c15:formulaRef>
                      </c:ext>
                    </c:extLst>
                    <c:numCache>
                      <c:formatCode>0.0</c:formatCode>
                      <c:ptCount val="15"/>
                      <c:pt idx="0">
                        <c:v>540.29999999999995</c:v>
                      </c:pt>
                      <c:pt idx="1">
                        <c:v>377.6</c:v>
                      </c:pt>
                      <c:pt idx="2">
                        <c:v>302.10000000000002</c:v>
                      </c:pt>
                      <c:pt idx="3">
                        <c:v>412.5</c:v>
                      </c:pt>
                      <c:pt idx="4">
                        <c:v>598.4</c:v>
                      </c:pt>
                      <c:pt idx="5">
                        <c:v>331.2</c:v>
                      </c:pt>
                      <c:pt idx="6">
                        <c:v>261.39999999999998</c:v>
                      </c:pt>
                      <c:pt idx="7">
                        <c:v>261.39999999999998</c:v>
                      </c:pt>
                      <c:pt idx="8">
                        <c:v>203.3</c:v>
                      </c:pt>
                      <c:pt idx="9">
                        <c:v>238.2</c:v>
                      </c:pt>
                      <c:pt idx="10">
                        <c:v>400.9</c:v>
                      </c:pt>
                      <c:pt idx="11">
                        <c:v>348.6</c:v>
                      </c:pt>
                      <c:pt idx="12">
                        <c:v>249.8</c:v>
                      </c:pt>
                      <c:pt idx="13">
                        <c:v>226.6</c:v>
                      </c:pt>
                      <c:pt idx="14">
                        <c:v>284.7</c:v>
                      </c:pt>
                    </c:numCache>
                  </c:numRef>
                </c:val>
                <c:smooth val="0"/>
                <c:extLst xmlns:c15="http://schemas.microsoft.com/office/drawing/2012/chart">
                  <c:ext xmlns:c16="http://schemas.microsoft.com/office/drawing/2014/chart" uri="{C3380CC4-5D6E-409C-BE32-E72D297353CC}">
                    <c16:uniqueId val="{0000000B-A119-4CC1-90C0-7BD3D0B4271E}"/>
                  </c:ext>
                </c:extLst>
              </c15:ser>
            </c15:filteredLineSeries>
            <c15:filteredLineSeries>
              <c15:ser>
                <c:idx val="9"/>
                <c:order val="9"/>
                <c:tx>
                  <c:strRef>
                    <c:extLst xmlns:c15="http://schemas.microsoft.com/office/drawing/2012/chart">
                      <c:ext xmlns:c15="http://schemas.microsoft.com/office/drawing/2012/chart" uri="{02D57815-91ED-43cb-92C2-25804820EDAC}">
                        <c15:formulaRef>
                          <c15:sqref>List1!$A$11</c15:sqref>
                        </c15:formulaRef>
                      </c:ext>
                    </c:extLst>
                    <c:strCache>
                      <c:ptCount val="1"/>
                      <c:pt idx="0">
                        <c:v>Moravskoslezský kraj</c:v>
                      </c:pt>
                    </c:strCache>
                  </c:strRef>
                </c:tx>
                <c:spPr>
                  <a:ln w="28575" cap="rnd">
                    <a:solidFill>
                      <a:schemeClr val="accent1">
                        <a:lumMod val="40000"/>
                        <a:lumOff val="60000"/>
                      </a:schemeClr>
                    </a:solidFill>
                    <a:round/>
                  </a:ln>
                  <a:effectLst/>
                </c:spPr>
                <c:marker>
                  <c:symbol val="none"/>
                </c:marker>
                <c:cat>
                  <c:strRef>
                    <c:extLst xmlns:c15="http://schemas.microsoft.com/office/drawing/2012/chart">
                      <c:ext xmlns:c15="http://schemas.microsoft.com/office/drawing/2012/chart" uri="{02D57815-91ED-43cb-92C2-25804820EDAC}">
                        <c15:formulaRef>
                          <c15:sqref>List1!$B$1:$P$1</c15:sqref>
                        </c15:formulaRef>
                      </c:ext>
                    </c:extLst>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extLst xmlns:c15="http://schemas.microsoft.com/office/drawing/2012/chart">
                      <c:ext xmlns:c15="http://schemas.microsoft.com/office/drawing/2012/chart" uri="{02D57815-91ED-43cb-92C2-25804820EDAC}">
                        <c15:formulaRef>
                          <c15:sqref>List1!$B$11:$P$11</c15:sqref>
                        </c15:formulaRef>
                      </c:ext>
                    </c:extLst>
                    <c:numCache>
                      <c:formatCode>0.0</c:formatCode>
                      <c:ptCount val="15"/>
                      <c:pt idx="0">
                        <c:v>368</c:v>
                      </c:pt>
                      <c:pt idx="1">
                        <c:v>328.6</c:v>
                      </c:pt>
                      <c:pt idx="2">
                        <c:v>227.5</c:v>
                      </c:pt>
                      <c:pt idx="3">
                        <c:v>379.2</c:v>
                      </c:pt>
                      <c:pt idx="4">
                        <c:v>432.6</c:v>
                      </c:pt>
                      <c:pt idx="5">
                        <c:v>376.4</c:v>
                      </c:pt>
                      <c:pt idx="6">
                        <c:v>286.5</c:v>
                      </c:pt>
                      <c:pt idx="7">
                        <c:v>196.6</c:v>
                      </c:pt>
                      <c:pt idx="8">
                        <c:v>230.3</c:v>
                      </c:pt>
                      <c:pt idx="9">
                        <c:v>311.8</c:v>
                      </c:pt>
                      <c:pt idx="10">
                        <c:v>415.7</c:v>
                      </c:pt>
                      <c:pt idx="11">
                        <c:v>362.3</c:v>
                      </c:pt>
                      <c:pt idx="12">
                        <c:v>289.3</c:v>
                      </c:pt>
                      <c:pt idx="13">
                        <c:v>314.60000000000002</c:v>
                      </c:pt>
                      <c:pt idx="14">
                        <c:v>278.10000000000002</c:v>
                      </c:pt>
                    </c:numCache>
                  </c:numRef>
                </c:val>
                <c:smooth val="0"/>
                <c:extLst xmlns:c15="http://schemas.microsoft.com/office/drawing/2012/chart">
                  <c:ext xmlns:c16="http://schemas.microsoft.com/office/drawing/2014/chart" uri="{C3380CC4-5D6E-409C-BE32-E72D297353CC}">
                    <c16:uniqueId val="{0000000C-A119-4CC1-90C0-7BD3D0B4271E}"/>
                  </c:ext>
                </c:extLst>
              </c15:ser>
            </c15:filteredLineSeries>
            <c15:filteredLineSeries>
              <c15:ser>
                <c:idx val="10"/>
                <c:order val="10"/>
                <c:tx>
                  <c:strRef>
                    <c:extLst xmlns:c15="http://schemas.microsoft.com/office/drawing/2012/chart">
                      <c:ext xmlns:c15="http://schemas.microsoft.com/office/drawing/2012/chart" uri="{02D57815-91ED-43cb-92C2-25804820EDAC}">
                        <c15:formulaRef>
                          <c15:sqref>List1!$A$12</c15:sqref>
                        </c15:formulaRef>
                      </c:ext>
                    </c:extLst>
                    <c:strCache>
                      <c:ptCount val="1"/>
                      <c:pt idx="0">
                        <c:v>Hlavní město Praha</c:v>
                      </c:pt>
                    </c:strCache>
                  </c:strRef>
                </c:tx>
                <c:spPr>
                  <a:ln w="28575" cap="rnd">
                    <a:solidFill>
                      <a:srgbClr val="ED7D31"/>
                    </a:solidFill>
                    <a:prstDash val="solid"/>
                    <a:round/>
                  </a:ln>
                  <a:effectLst/>
                </c:spPr>
                <c:marker>
                  <c:symbol val="none"/>
                </c:marker>
                <c:cat>
                  <c:strRef>
                    <c:extLst xmlns:c15="http://schemas.microsoft.com/office/drawing/2012/chart">
                      <c:ext xmlns:c15="http://schemas.microsoft.com/office/drawing/2012/chart" uri="{02D57815-91ED-43cb-92C2-25804820EDAC}">
                        <c15:formulaRef>
                          <c15:sqref>List1!$B$1:$P$1</c15:sqref>
                        </c15:formulaRef>
                      </c:ext>
                    </c:extLst>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extLst xmlns:c15="http://schemas.microsoft.com/office/drawing/2012/chart">
                      <c:ext xmlns:c15="http://schemas.microsoft.com/office/drawing/2012/chart" uri="{02D57815-91ED-43cb-92C2-25804820EDAC}">
                        <c15:formulaRef>
                          <c15:sqref>List1!$B$12:$P$12</c15:sqref>
                        </c15:formulaRef>
                      </c:ext>
                    </c:extLst>
                    <c:numCache>
                      <c:formatCode>0.0</c:formatCode>
                      <c:ptCount val="15"/>
                      <c:pt idx="0">
                        <c:v>266.3</c:v>
                      </c:pt>
                      <c:pt idx="1">
                        <c:v>234.7</c:v>
                      </c:pt>
                      <c:pt idx="2">
                        <c:v>327.3</c:v>
                      </c:pt>
                      <c:pt idx="3">
                        <c:v>379.2</c:v>
                      </c:pt>
                      <c:pt idx="4">
                        <c:v>304.7</c:v>
                      </c:pt>
                      <c:pt idx="5">
                        <c:v>354.4</c:v>
                      </c:pt>
                      <c:pt idx="6">
                        <c:v>455.9</c:v>
                      </c:pt>
                      <c:pt idx="7">
                        <c:v>397.2</c:v>
                      </c:pt>
                      <c:pt idx="8">
                        <c:v>564.29999999999995</c:v>
                      </c:pt>
                      <c:pt idx="9">
                        <c:v>738.1</c:v>
                      </c:pt>
                      <c:pt idx="10">
                        <c:v>1004.4</c:v>
                      </c:pt>
                      <c:pt idx="11">
                        <c:v>654.6</c:v>
                      </c:pt>
                      <c:pt idx="12">
                        <c:v>401.8</c:v>
                      </c:pt>
                      <c:pt idx="13">
                        <c:v>363.4</c:v>
                      </c:pt>
                      <c:pt idx="14">
                        <c:v>270.8</c:v>
                      </c:pt>
                    </c:numCache>
                  </c:numRef>
                </c:val>
                <c:smooth val="0"/>
                <c:extLst xmlns:c15="http://schemas.microsoft.com/office/drawing/2012/chart">
                  <c:ext xmlns:c16="http://schemas.microsoft.com/office/drawing/2014/chart" uri="{C3380CC4-5D6E-409C-BE32-E72D297353CC}">
                    <c16:uniqueId val="{0000000D-A119-4CC1-90C0-7BD3D0B4271E}"/>
                  </c:ext>
                </c:extLst>
              </c15:ser>
            </c15:filteredLineSeries>
            <c15:filteredLineSeries>
              <c15:ser>
                <c:idx val="11"/>
                <c:order val="11"/>
                <c:tx>
                  <c:strRef>
                    <c:extLst xmlns:c15="http://schemas.microsoft.com/office/drawing/2012/chart">
                      <c:ext xmlns:c15="http://schemas.microsoft.com/office/drawing/2012/chart" uri="{02D57815-91ED-43cb-92C2-25804820EDAC}">
                        <c15:formulaRef>
                          <c15:sqref>List1!$A$13</c15:sqref>
                        </c15:formulaRef>
                      </c:ext>
                    </c:extLst>
                    <c:strCache>
                      <c:ptCount val="1"/>
                      <c:pt idx="0">
                        <c:v>Jihomoravský kraj</c:v>
                      </c:pt>
                    </c:strCache>
                  </c:strRef>
                </c:tx>
                <c:spPr>
                  <a:ln w="28575" cap="rnd">
                    <a:solidFill>
                      <a:schemeClr val="accent6">
                        <a:lumMod val="60000"/>
                      </a:schemeClr>
                    </a:solidFill>
                    <a:round/>
                  </a:ln>
                  <a:effectLst/>
                </c:spPr>
                <c:marker>
                  <c:symbol val="none"/>
                </c:marker>
                <c:cat>
                  <c:strRef>
                    <c:extLst xmlns:c15="http://schemas.microsoft.com/office/drawing/2012/chart">
                      <c:ext xmlns:c15="http://schemas.microsoft.com/office/drawing/2012/chart" uri="{02D57815-91ED-43cb-92C2-25804820EDAC}">
                        <c15:formulaRef>
                          <c15:sqref>List1!$B$1:$P$1</c15:sqref>
                        </c15:formulaRef>
                      </c:ext>
                    </c:extLst>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extLst xmlns:c15="http://schemas.microsoft.com/office/drawing/2012/chart">
                      <c:ext xmlns:c15="http://schemas.microsoft.com/office/drawing/2012/chart" uri="{02D57815-91ED-43cb-92C2-25804820EDAC}">
                        <c15:formulaRef>
                          <c15:sqref>List1!$B$13:$P$13</c15:sqref>
                        </c15:formulaRef>
                      </c:ext>
                    </c:extLst>
                    <c:numCache>
                      <c:formatCode>0.0</c:formatCode>
                      <c:ptCount val="15"/>
                      <c:pt idx="0">
                        <c:v>252.6</c:v>
                      </c:pt>
                      <c:pt idx="1">
                        <c:v>188.8</c:v>
                      </c:pt>
                      <c:pt idx="2">
                        <c:v>171</c:v>
                      </c:pt>
                      <c:pt idx="3">
                        <c:v>303.60000000000002</c:v>
                      </c:pt>
                      <c:pt idx="4">
                        <c:v>250.1</c:v>
                      </c:pt>
                      <c:pt idx="5">
                        <c:v>285.8</c:v>
                      </c:pt>
                      <c:pt idx="6">
                        <c:v>319</c:v>
                      </c:pt>
                      <c:pt idx="7">
                        <c:v>334.3</c:v>
                      </c:pt>
                      <c:pt idx="8">
                        <c:v>311.3</c:v>
                      </c:pt>
                      <c:pt idx="9">
                        <c:v>306.2</c:v>
                      </c:pt>
                      <c:pt idx="10">
                        <c:v>558.79999999999995</c:v>
                      </c:pt>
                      <c:pt idx="11">
                        <c:v>372.5</c:v>
                      </c:pt>
                      <c:pt idx="12">
                        <c:v>344.5</c:v>
                      </c:pt>
                      <c:pt idx="13">
                        <c:v>267.89999999999998</c:v>
                      </c:pt>
                      <c:pt idx="14">
                        <c:v>260.3</c:v>
                      </c:pt>
                    </c:numCache>
                  </c:numRef>
                </c:val>
                <c:smooth val="0"/>
                <c:extLst xmlns:c15="http://schemas.microsoft.com/office/drawing/2012/chart">
                  <c:ext xmlns:c16="http://schemas.microsoft.com/office/drawing/2014/chart" uri="{C3380CC4-5D6E-409C-BE32-E72D297353CC}">
                    <c16:uniqueId val="{0000000E-A119-4CC1-90C0-7BD3D0B4271E}"/>
                  </c:ext>
                </c:extLst>
              </c15:ser>
            </c15:filteredLineSeries>
            <c15:filteredLineSeries>
              <c15:ser>
                <c:idx val="12"/>
                <c:order val="12"/>
                <c:tx>
                  <c:strRef>
                    <c:extLst xmlns:c15="http://schemas.microsoft.com/office/drawing/2012/chart">
                      <c:ext xmlns:c15="http://schemas.microsoft.com/office/drawing/2012/chart" uri="{02D57815-91ED-43cb-92C2-25804820EDAC}">
                        <c15:formulaRef>
                          <c15:sqref>List1!$A$14</c15:sqref>
                        </c15:formulaRef>
                      </c:ext>
                    </c:extLst>
                    <c:strCache>
                      <c:ptCount val="1"/>
                      <c:pt idx="0">
                        <c:v>Olomoucký kraj</c:v>
                      </c:pt>
                    </c:strCache>
                  </c:strRef>
                </c:tx>
                <c:spPr>
                  <a:ln w="28575" cap="rnd">
                    <a:solidFill>
                      <a:schemeClr val="accent1">
                        <a:lumMod val="80000"/>
                        <a:lumOff val="20000"/>
                      </a:schemeClr>
                    </a:solidFill>
                    <a:round/>
                  </a:ln>
                  <a:effectLst/>
                </c:spPr>
                <c:marker>
                  <c:symbol val="none"/>
                </c:marker>
                <c:cat>
                  <c:strRef>
                    <c:extLst xmlns:c15="http://schemas.microsoft.com/office/drawing/2012/chart">
                      <c:ext xmlns:c15="http://schemas.microsoft.com/office/drawing/2012/chart" uri="{02D57815-91ED-43cb-92C2-25804820EDAC}">
                        <c15:formulaRef>
                          <c15:sqref>List1!$B$1:$P$1</c15:sqref>
                        </c15:formulaRef>
                      </c:ext>
                    </c:extLst>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extLst xmlns:c15="http://schemas.microsoft.com/office/drawing/2012/chart">
                      <c:ext xmlns:c15="http://schemas.microsoft.com/office/drawing/2012/chart" uri="{02D57815-91ED-43cb-92C2-25804820EDAC}">
                        <c15:formulaRef>
                          <c15:sqref>List1!$B$14:$P$14</c15:sqref>
                        </c15:formulaRef>
                      </c:ext>
                    </c:extLst>
                    <c:numCache>
                      <c:formatCode>0.0</c:formatCode>
                      <c:ptCount val="15"/>
                      <c:pt idx="0">
                        <c:v>257.60000000000002</c:v>
                      </c:pt>
                      <c:pt idx="1">
                        <c:v>195.8</c:v>
                      </c:pt>
                      <c:pt idx="2">
                        <c:v>190.6</c:v>
                      </c:pt>
                      <c:pt idx="3">
                        <c:v>298.8</c:v>
                      </c:pt>
                      <c:pt idx="4">
                        <c:v>231.9</c:v>
                      </c:pt>
                      <c:pt idx="5">
                        <c:v>355.5</c:v>
                      </c:pt>
                      <c:pt idx="6">
                        <c:v>329.8</c:v>
                      </c:pt>
                      <c:pt idx="7">
                        <c:v>371</c:v>
                      </c:pt>
                      <c:pt idx="8">
                        <c:v>257.60000000000002</c:v>
                      </c:pt>
                      <c:pt idx="9">
                        <c:v>324.60000000000002</c:v>
                      </c:pt>
                      <c:pt idx="10">
                        <c:v>484.3</c:v>
                      </c:pt>
                      <c:pt idx="11">
                        <c:v>587.4</c:v>
                      </c:pt>
                      <c:pt idx="12">
                        <c:v>484.3</c:v>
                      </c:pt>
                      <c:pt idx="13">
                        <c:v>252.5</c:v>
                      </c:pt>
                      <c:pt idx="14">
                        <c:v>206.1</c:v>
                      </c:pt>
                    </c:numCache>
                  </c:numRef>
                </c:val>
                <c:smooth val="0"/>
                <c:extLst xmlns:c15="http://schemas.microsoft.com/office/drawing/2012/chart">
                  <c:ext xmlns:c16="http://schemas.microsoft.com/office/drawing/2014/chart" uri="{C3380CC4-5D6E-409C-BE32-E72D297353CC}">
                    <c16:uniqueId val="{0000000F-A119-4CC1-90C0-7BD3D0B4271E}"/>
                  </c:ext>
                </c:extLst>
              </c15:ser>
            </c15:filteredLineSeries>
            <c15:filteredLineSeries>
              <c15:ser>
                <c:idx val="13"/>
                <c:order val="13"/>
                <c:tx>
                  <c:strRef>
                    <c:extLst xmlns:c15="http://schemas.microsoft.com/office/drawing/2012/chart">
                      <c:ext xmlns:c15="http://schemas.microsoft.com/office/drawing/2012/chart" uri="{02D57815-91ED-43cb-92C2-25804820EDAC}">
                        <c15:formulaRef>
                          <c15:sqref>List1!$A$15</c15:sqref>
                        </c15:formulaRef>
                      </c:ext>
                    </c:extLst>
                    <c:strCache>
                      <c:ptCount val="1"/>
                      <c:pt idx="0">
                        <c:v>Karlovarský kraj</c:v>
                      </c:pt>
                    </c:strCache>
                  </c:strRef>
                </c:tx>
                <c:spPr>
                  <a:ln w="28575" cap="rnd">
                    <a:solidFill>
                      <a:schemeClr val="accent2">
                        <a:lumMod val="80000"/>
                        <a:lumOff val="20000"/>
                      </a:schemeClr>
                    </a:solidFill>
                    <a:round/>
                  </a:ln>
                  <a:effectLst/>
                </c:spPr>
                <c:marker>
                  <c:symbol val="none"/>
                </c:marker>
                <c:cat>
                  <c:strRef>
                    <c:extLst xmlns:c15="http://schemas.microsoft.com/office/drawing/2012/chart">
                      <c:ext xmlns:c15="http://schemas.microsoft.com/office/drawing/2012/chart" uri="{02D57815-91ED-43cb-92C2-25804820EDAC}">
                        <c15:formulaRef>
                          <c15:sqref>List1!$B$1:$P$1</c15:sqref>
                        </c15:formulaRef>
                      </c:ext>
                    </c:extLst>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extLst xmlns:c15="http://schemas.microsoft.com/office/drawing/2012/chart">
                      <c:ext xmlns:c15="http://schemas.microsoft.com/office/drawing/2012/chart" uri="{02D57815-91ED-43cb-92C2-25804820EDAC}">
                        <c15:formulaRef>
                          <c15:sqref>List1!$B$15:$P$15</c15:sqref>
                        </c15:formulaRef>
                      </c:ext>
                    </c:extLst>
                    <c:numCache>
                      <c:formatCode>0.0</c:formatCode>
                      <c:ptCount val="15"/>
                      <c:pt idx="0">
                        <c:v>108</c:v>
                      </c:pt>
                      <c:pt idx="1">
                        <c:v>323.89999999999998</c:v>
                      </c:pt>
                      <c:pt idx="2">
                        <c:v>108</c:v>
                      </c:pt>
                      <c:pt idx="3">
                        <c:v>323.89999999999998</c:v>
                      </c:pt>
                      <c:pt idx="4">
                        <c:v>383.8</c:v>
                      </c:pt>
                      <c:pt idx="5">
                        <c:v>791.7</c:v>
                      </c:pt>
                      <c:pt idx="6">
                        <c:v>755.7</c:v>
                      </c:pt>
                      <c:pt idx="7">
                        <c:v>983.6</c:v>
                      </c:pt>
                      <c:pt idx="8">
                        <c:v>851.6</c:v>
                      </c:pt>
                      <c:pt idx="9">
                        <c:v>1103.5</c:v>
                      </c:pt>
                      <c:pt idx="10">
                        <c:v>1007.6</c:v>
                      </c:pt>
                      <c:pt idx="11">
                        <c:v>671.7</c:v>
                      </c:pt>
                      <c:pt idx="12">
                        <c:v>347.8</c:v>
                      </c:pt>
                      <c:pt idx="13">
                        <c:v>251.9</c:v>
                      </c:pt>
                      <c:pt idx="14">
                        <c:v>96</c:v>
                      </c:pt>
                    </c:numCache>
                  </c:numRef>
                </c:val>
                <c:smooth val="0"/>
                <c:extLst xmlns:c15="http://schemas.microsoft.com/office/drawing/2012/chart">
                  <c:ext xmlns:c16="http://schemas.microsoft.com/office/drawing/2014/chart" uri="{C3380CC4-5D6E-409C-BE32-E72D297353CC}">
                    <c16:uniqueId val="{00000010-A119-4CC1-90C0-7BD3D0B4271E}"/>
                  </c:ext>
                </c:extLst>
              </c15:ser>
            </c15:filteredLineSeries>
          </c:ext>
        </c:extLst>
      </c:lineChart>
      <c:catAx>
        <c:axId val="48844526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2700000" spcFirstLastPara="1" vertOverflow="ellipsis" wrap="square" anchor="ctr" anchorCtr="1"/>
          <a:lstStyle/>
          <a:p>
            <a:pPr>
              <a:defRPr sz="1000" b="1" i="0" u="none" strike="noStrike" kern="1200" baseline="0">
                <a:solidFill>
                  <a:schemeClr val="tx1"/>
                </a:solidFill>
                <a:latin typeface="+mn-lt"/>
                <a:ea typeface="+mn-ea"/>
                <a:cs typeface="+mn-cs"/>
              </a:defRPr>
            </a:pPr>
            <a:endParaRPr lang="cs-CZ"/>
          </a:p>
        </c:txPr>
        <c:crossAx val="494149648"/>
        <c:crosses val="autoZero"/>
        <c:auto val="1"/>
        <c:lblAlgn val="ctr"/>
        <c:lblOffset val="100"/>
        <c:tickLblSkip val="1"/>
        <c:noMultiLvlLbl val="0"/>
      </c:catAx>
      <c:valAx>
        <c:axId val="494149648"/>
        <c:scaling>
          <c:orientation val="minMax"/>
          <c:max val="110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cs-CZ"/>
          </a:p>
        </c:txPr>
        <c:crossAx val="488445264"/>
        <c:crosses val="autoZero"/>
        <c:crossBetween val="between"/>
        <c:majorUnit val="100"/>
      </c:valAx>
      <c:spPr>
        <a:noFill/>
        <a:ln>
          <a:noFill/>
        </a:ln>
        <a:effectLst/>
      </c:spPr>
    </c:plotArea>
    <c:legend>
      <c:legendPos val="r"/>
      <c:layout>
        <c:manualLayout>
          <c:xMode val="edge"/>
          <c:yMode val="edge"/>
          <c:x val="0.78704294744534864"/>
          <c:y val="1.3161003506896477E-2"/>
          <c:w val="0.21295705255465136"/>
          <c:h val="0.95453163881922165"/>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cs-CZ"/>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b="1">
          <a:solidFill>
            <a:schemeClr val="tx1"/>
          </a:solidFill>
        </a:defRPr>
      </a:pPr>
      <a:endParaRPr lang="cs-CZ"/>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194269833917821E-2"/>
          <c:y val="3.5150502573499692E-2"/>
          <c:w val="0.67813761819966722"/>
          <c:h val="0.7587762916834988"/>
        </c:manualLayout>
      </c:layout>
      <c:lineChart>
        <c:grouping val="standard"/>
        <c:varyColors val="0"/>
        <c:ser>
          <c:idx val="0"/>
          <c:order val="0"/>
          <c:tx>
            <c:strRef>
              <c:f>List1!$A$2</c:f>
              <c:strCache>
                <c:ptCount val="1"/>
                <c:pt idx="0">
                  <c:v>Jihočeský kraj</c:v>
                </c:pt>
              </c:strCache>
            </c:strRef>
          </c:tx>
          <c:spPr>
            <a:ln w="28575" cap="rnd">
              <a:solidFill>
                <a:srgbClr val="00B0F0"/>
              </a:solidFill>
              <a:round/>
            </a:ln>
            <a:effectLst/>
          </c:spPr>
          <c:marker>
            <c:symbol val="none"/>
          </c:marker>
          <c:cat>
            <c:strRef>
              <c:f>List1!$B$1:$P$1</c:f>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f>List1!$B$2:$P$2</c:f>
              <c:numCache>
                <c:formatCode>General</c:formatCode>
                <c:ptCount val="15"/>
                <c:pt idx="0">
                  <c:v>158.30000000000001</c:v>
                </c:pt>
                <c:pt idx="1">
                  <c:v>196.4</c:v>
                </c:pt>
                <c:pt idx="2">
                  <c:v>322.5</c:v>
                </c:pt>
                <c:pt idx="3">
                  <c:v>404.6</c:v>
                </c:pt>
                <c:pt idx="4">
                  <c:v>389.9</c:v>
                </c:pt>
                <c:pt idx="5">
                  <c:v>260.89999999999998</c:v>
                </c:pt>
                <c:pt idx="6">
                  <c:v>278.5</c:v>
                </c:pt>
                <c:pt idx="7">
                  <c:v>413.4</c:v>
                </c:pt>
                <c:pt idx="8">
                  <c:v>445.6</c:v>
                </c:pt>
                <c:pt idx="9">
                  <c:v>442.7</c:v>
                </c:pt>
                <c:pt idx="10">
                  <c:v>577.5</c:v>
                </c:pt>
                <c:pt idx="11">
                  <c:v>694.8</c:v>
                </c:pt>
                <c:pt idx="12">
                  <c:v>703.6</c:v>
                </c:pt>
                <c:pt idx="13">
                  <c:v>662.5</c:v>
                </c:pt>
                <c:pt idx="14">
                  <c:v>554.1</c:v>
                </c:pt>
              </c:numCache>
            </c:numRef>
          </c:val>
          <c:smooth val="0"/>
          <c:extLst xmlns:c15="http://schemas.microsoft.com/office/drawing/2012/chart">
            <c:ext xmlns:c16="http://schemas.microsoft.com/office/drawing/2014/chart" uri="{C3380CC4-5D6E-409C-BE32-E72D297353CC}">
              <c16:uniqueId val="{00000006-6EB8-49B4-95EA-0C41A723068F}"/>
            </c:ext>
          </c:extLst>
        </c:ser>
        <c:ser>
          <c:idx val="1"/>
          <c:order val="1"/>
          <c:tx>
            <c:strRef>
              <c:f>List1!$A$3</c:f>
              <c:strCache>
                <c:ptCount val="1"/>
                <c:pt idx="0">
                  <c:v>Liberecký kraj</c:v>
                </c:pt>
              </c:strCache>
            </c:strRef>
          </c:tx>
          <c:spPr>
            <a:ln w="28575" cap="rnd">
              <a:solidFill>
                <a:srgbClr val="00B050"/>
              </a:solidFill>
              <a:round/>
            </a:ln>
            <a:effectLst/>
          </c:spPr>
          <c:marker>
            <c:symbol val="none"/>
          </c:marker>
          <c:cat>
            <c:strRef>
              <c:f>List1!$B$1:$P$1</c:f>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f>List1!$B$3:$P$3</c:f>
              <c:numCache>
                <c:formatCode>General</c:formatCode>
                <c:ptCount val="15"/>
                <c:pt idx="0">
                  <c:v>517.5</c:v>
                </c:pt>
                <c:pt idx="1">
                  <c:v>431.9</c:v>
                </c:pt>
                <c:pt idx="2">
                  <c:v>521.6</c:v>
                </c:pt>
                <c:pt idx="3">
                  <c:v>505.3</c:v>
                </c:pt>
                <c:pt idx="4">
                  <c:v>753.9</c:v>
                </c:pt>
                <c:pt idx="5">
                  <c:v>647.9</c:v>
                </c:pt>
                <c:pt idx="6">
                  <c:v>480.8</c:v>
                </c:pt>
                <c:pt idx="7">
                  <c:v>603.1</c:v>
                </c:pt>
                <c:pt idx="8">
                  <c:v>627.5</c:v>
                </c:pt>
                <c:pt idx="9">
                  <c:v>786.5</c:v>
                </c:pt>
                <c:pt idx="10">
                  <c:v>1059.5</c:v>
                </c:pt>
                <c:pt idx="11">
                  <c:v>1043.2</c:v>
                </c:pt>
                <c:pt idx="12">
                  <c:v>831.3</c:v>
                </c:pt>
                <c:pt idx="13">
                  <c:v>599</c:v>
                </c:pt>
                <c:pt idx="14">
                  <c:v>472.7</c:v>
                </c:pt>
              </c:numCache>
            </c:numRef>
          </c:val>
          <c:smooth val="0"/>
          <c:extLst>
            <c:ext xmlns:c16="http://schemas.microsoft.com/office/drawing/2014/chart" uri="{C3380CC4-5D6E-409C-BE32-E72D297353CC}">
              <c16:uniqueId val="{00000000-6EB8-49B4-95EA-0C41A723068F}"/>
            </c:ext>
          </c:extLst>
        </c:ser>
        <c:ser>
          <c:idx val="2"/>
          <c:order val="2"/>
          <c:tx>
            <c:strRef>
              <c:f>List1!$A$4</c:f>
              <c:strCache>
                <c:ptCount val="1"/>
                <c:pt idx="0">
                  <c:v>Pardubický kraj</c:v>
                </c:pt>
              </c:strCache>
            </c:strRef>
          </c:tx>
          <c:spPr>
            <a:ln w="28575" cap="rnd">
              <a:solidFill>
                <a:srgbClr val="C00000"/>
              </a:solidFill>
              <a:round/>
            </a:ln>
            <a:effectLst/>
          </c:spPr>
          <c:marker>
            <c:symbol val="none"/>
          </c:marker>
          <c:cat>
            <c:strRef>
              <c:f>List1!$B$1:$P$1</c:f>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f>List1!$B$4:$P$4</c:f>
              <c:numCache>
                <c:formatCode>General</c:formatCode>
                <c:ptCount val="15"/>
                <c:pt idx="0">
                  <c:v>450.9</c:v>
                </c:pt>
                <c:pt idx="1">
                  <c:v>367.9</c:v>
                </c:pt>
                <c:pt idx="2">
                  <c:v>411.2</c:v>
                </c:pt>
                <c:pt idx="3">
                  <c:v>642</c:v>
                </c:pt>
                <c:pt idx="4">
                  <c:v>584.29999999999995</c:v>
                </c:pt>
                <c:pt idx="5">
                  <c:v>501.4</c:v>
                </c:pt>
                <c:pt idx="6">
                  <c:v>508.6</c:v>
                </c:pt>
                <c:pt idx="7">
                  <c:v>569.9</c:v>
                </c:pt>
                <c:pt idx="8">
                  <c:v>753.8</c:v>
                </c:pt>
                <c:pt idx="9">
                  <c:v>818.8</c:v>
                </c:pt>
                <c:pt idx="10">
                  <c:v>851.2</c:v>
                </c:pt>
                <c:pt idx="11">
                  <c:v>898.1</c:v>
                </c:pt>
                <c:pt idx="12">
                  <c:v>815.1</c:v>
                </c:pt>
                <c:pt idx="13">
                  <c:v>526.6</c:v>
                </c:pt>
                <c:pt idx="14">
                  <c:v>461.7</c:v>
                </c:pt>
              </c:numCache>
            </c:numRef>
          </c:val>
          <c:smooth val="0"/>
          <c:extLst xmlns:c15="http://schemas.microsoft.com/office/drawing/2012/chart">
            <c:ext xmlns:c16="http://schemas.microsoft.com/office/drawing/2014/chart" uri="{C3380CC4-5D6E-409C-BE32-E72D297353CC}">
              <c16:uniqueId val="{00000007-6EB8-49B4-95EA-0C41A723068F}"/>
            </c:ext>
          </c:extLst>
        </c:ser>
        <c:ser>
          <c:idx val="3"/>
          <c:order val="3"/>
          <c:tx>
            <c:strRef>
              <c:f>List1!$A$5</c:f>
              <c:strCache>
                <c:ptCount val="1"/>
                <c:pt idx="0">
                  <c:v>Kraj Vysočina</c:v>
                </c:pt>
              </c:strCache>
            </c:strRef>
          </c:tx>
          <c:spPr>
            <a:ln w="28575" cap="rnd">
              <a:solidFill>
                <a:srgbClr val="FFC000"/>
              </a:solidFill>
              <a:round/>
            </a:ln>
            <a:effectLst/>
          </c:spPr>
          <c:marker>
            <c:symbol val="none"/>
          </c:marker>
          <c:cat>
            <c:strRef>
              <c:f>List1!$B$1:$P$1</c:f>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f>List1!$B$5:$P$5</c:f>
              <c:numCache>
                <c:formatCode>General</c:formatCode>
                <c:ptCount val="15"/>
                <c:pt idx="0">
                  <c:v>300.60000000000002</c:v>
                </c:pt>
                <c:pt idx="1">
                  <c:v>246.6</c:v>
                </c:pt>
                <c:pt idx="2">
                  <c:v>331.4</c:v>
                </c:pt>
                <c:pt idx="3">
                  <c:v>370</c:v>
                </c:pt>
                <c:pt idx="4">
                  <c:v>358.4</c:v>
                </c:pt>
                <c:pt idx="5">
                  <c:v>269.8</c:v>
                </c:pt>
                <c:pt idx="6">
                  <c:v>246.6</c:v>
                </c:pt>
                <c:pt idx="7">
                  <c:v>188.8</c:v>
                </c:pt>
                <c:pt idx="8">
                  <c:v>242.8</c:v>
                </c:pt>
                <c:pt idx="9">
                  <c:v>316</c:v>
                </c:pt>
                <c:pt idx="10">
                  <c:v>450.9</c:v>
                </c:pt>
                <c:pt idx="11">
                  <c:v>524.1</c:v>
                </c:pt>
                <c:pt idx="12">
                  <c:v>458.6</c:v>
                </c:pt>
                <c:pt idx="13">
                  <c:v>385.4</c:v>
                </c:pt>
                <c:pt idx="14">
                  <c:v>450.9</c:v>
                </c:pt>
              </c:numCache>
            </c:numRef>
          </c:val>
          <c:smooth val="0"/>
          <c:extLst>
            <c:ext xmlns:c16="http://schemas.microsoft.com/office/drawing/2014/chart" uri="{C3380CC4-5D6E-409C-BE32-E72D297353CC}">
              <c16:uniqueId val="{00000001-6EB8-49B4-95EA-0C41A723068F}"/>
            </c:ext>
          </c:extLst>
        </c:ser>
        <c:ser>
          <c:idx val="4"/>
          <c:order val="4"/>
          <c:tx>
            <c:strRef>
              <c:f>List1!$A$6</c:f>
              <c:strCache>
                <c:ptCount val="1"/>
                <c:pt idx="0">
                  <c:v>Ústecký kraj</c:v>
                </c:pt>
              </c:strCache>
            </c:strRef>
          </c:tx>
          <c:spPr>
            <a:ln w="28575" cap="rnd">
              <a:solidFill>
                <a:srgbClr val="8053F0"/>
              </a:solidFill>
              <a:prstDash val="solid"/>
              <a:round/>
            </a:ln>
            <a:effectLst/>
          </c:spPr>
          <c:marker>
            <c:symbol val="none"/>
          </c:marker>
          <c:cat>
            <c:strRef>
              <c:f>List1!$B$1:$P$1</c:f>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f>List1!$B$6:$P$6</c:f>
              <c:numCache>
                <c:formatCode>General</c:formatCode>
                <c:ptCount val="15"/>
                <c:pt idx="0">
                  <c:v>219</c:v>
                </c:pt>
                <c:pt idx="1">
                  <c:v>198.6</c:v>
                </c:pt>
                <c:pt idx="2">
                  <c:v>282.2</c:v>
                </c:pt>
                <c:pt idx="3">
                  <c:v>377</c:v>
                </c:pt>
                <c:pt idx="4">
                  <c:v>298</c:v>
                </c:pt>
                <c:pt idx="5">
                  <c:v>266.39999999999998</c:v>
                </c:pt>
                <c:pt idx="6">
                  <c:v>250.6</c:v>
                </c:pt>
                <c:pt idx="7">
                  <c:v>363.4</c:v>
                </c:pt>
                <c:pt idx="8">
                  <c:v>349.9</c:v>
                </c:pt>
                <c:pt idx="9">
                  <c:v>580.1</c:v>
                </c:pt>
                <c:pt idx="10">
                  <c:v>787.8</c:v>
                </c:pt>
                <c:pt idx="11">
                  <c:v>708.8</c:v>
                </c:pt>
                <c:pt idx="12">
                  <c:v>607.20000000000005</c:v>
                </c:pt>
                <c:pt idx="13">
                  <c:v>600.4</c:v>
                </c:pt>
                <c:pt idx="14">
                  <c:v>446.9</c:v>
                </c:pt>
              </c:numCache>
            </c:numRef>
          </c:val>
          <c:smooth val="0"/>
          <c:extLst>
            <c:ext xmlns:c16="http://schemas.microsoft.com/office/drawing/2014/chart" uri="{C3380CC4-5D6E-409C-BE32-E72D297353CC}">
              <c16:uniqueId val="{00000002-6EB8-49B4-95EA-0C41A723068F}"/>
            </c:ext>
          </c:extLst>
        </c:ser>
        <c:ser>
          <c:idx val="14"/>
          <c:order val="14"/>
          <c:tx>
            <c:strRef>
              <c:f>List1!$A$16</c:f>
              <c:strCache>
                <c:ptCount val="1"/>
                <c:pt idx="0">
                  <c:v>Průměr ČR (6-10 let)</c:v>
                </c:pt>
              </c:strCache>
            </c:strRef>
          </c:tx>
          <c:spPr>
            <a:ln w="28575" cap="rnd">
              <a:solidFill>
                <a:schemeClr val="tx1"/>
              </a:solidFill>
              <a:prstDash val="sysDash"/>
              <a:round/>
            </a:ln>
            <a:effectLst/>
          </c:spPr>
          <c:marker>
            <c:symbol val="none"/>
          </c:marker>
          <c:cat>
            <c:strRef>
              <c:f>List1!$B$1:$P$1</c:f>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f>List1!$B$16:$P$16</c:f>
              <c:numCache>
                <c:formatCode>0.0000</c:formatCode>
                <c:ptCount val="15"/>
                <c:pt idx="0">
                  <c:v>302.7</c:v>
                </c:pt>
                <c:pt idx="1">
                  <c:v>306.5</c:v>
                </c:pt>
                <c:pt idx="2">
                  <c:v>400.2</c:v>
                </c:pt>
                <c:pt idx="3">
                  <c:v>479.4</c:v>
                </c:pt>
                <c:pt idx="4">
                  <c:v>441.6</c:v>
                </c:pt>
                <c:pt idx="5">
                  <c:v>413</c:v>
                </c:pt>
                <c:pt idx="6">
                  <c:v>394</c:v>
                </c:pt>
                <c:pt idx="7">
                  <c:v>441.6</c:v>
                </c:pt>
                <c:pt idx="8">
                  <c:v>501.1</c:v>
                </c:pt>
                <c:pt idx="9">
                  <c:v>661.8</c:v>
                </c:pt>
                <c:pt idx="10">
                  <c:v>782.5</c:v>
                </c:pt>
                <c:pt idx="11">
                  <c:v>699.8</c:v>
                </c:pt>
                <c:pt idx="12">
                  <c:v>536</c:v>
                </c:pt>
                <c:pt idx="13">
                  <c:v>431.6</c:v>
                </c:pt>
                <c:pt idx="14" formatCode="General">
                  <c:v>346.2</c:v>
                </c:pt>
              </c:numCache>
            </c:numRef>
          </c:val>
          <c:smooth val="0"/>
          <c:extLst xmlns:c15="http://schemas.microsoft.com/office/drawing/2012/chart">
            <c:ext xmlns:c16="http://schemas.microsoft.com/office/drawing/2014/chart" uri="{C3380CC4-5D6E-409C-BE32-E72D297353CC}">
              <c16:uniqueId val="{0000000F-6EB8-49B4-95EA-0C41A723068F}"/>
            </c:ext>
          </c:extLst>
        </c:ser>
        <c:dLbls>
          <c:showLegendKey val="0"/>
          <c:showVal val="0"/>
          <c:showCatName val="0"/>
          <c:showSerName val="0"/>
          <c:showPercent val="0"/>
          <c:showBubbleSize val="0"/>
        </c:dLbls>
        <c:smooth val="0"/>
        <c:axId val="488445264"/>
        <c:axId val="494149648"/>
        <c:extLst>
          <c:ext xmlns:c15="http://schemas.microsoft.com/office/drawing/2012/chart" uri="{02D57815-91ED-43cb-92C2-25804820EDAC}">
            <c15:filteredLineSeries>
              <c15:ser>
                <c:idx val="5"/>
                <c:order val="5"/>
                <c:tx>
                  <c:strRef>
                    <c:extLst>
                      <c:ext uri="{02D57815-91ED-43cb-92C2-25804820EDAC}">
                        <c15:formulaRef>
                          <c15:sqref>List1!$A$7</c15:sqref>
                        </c15:formulaRef>
                      </c:ext>
                    </c:extLst>
                    <c:strCache>
                      <c:ptCount val="1"/>
                      <c:pt idx="0">
                        <c:v>Středočeský kraj</c:v>
                      </c:pt>
                    </c:strCache>
                  </c:strRef>
                </c:tx>
                <c:spPr>
                  <a:ln w="28575" cap="rnd">
                    <a:solidFill>
                      <a:schemeClr val="accent4"/>
                    </a:solidFill>
                    <a:prstDash val="solid"/>
                    <a:round/>
                  </a:ln>
                  <a:effectLst/>
                </c:spPr>
                <c:marker>
                  <c:symbol val="none"/>
                </c:marker>
                <c:cat>
                  <c:strRef>
                    <c:extLst>
                      <c:ext uri="{02D57815-91ED-43cb-92C2-25804820EDAC}">
                        <c15:formulaRef>
                          <c15:sqref>List1!$B$1:$P$1</c15:sqref>
                        </c15:formulaRef>
                      </c:ext>
                    </c:extLst>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extLst>
                      <c:ext uri="{02D57815-91ED-43cb-92C2-25804820EDAC}">
                        <c15:formulaRef>
                          <c15:sqref>List1!$B$7:$P$7</c15:sqref>
                        </c15:formulaRef>
                      </c:ext>
                    </c:extLst>
                    <c:numCache>
                      <c:formatCode>General</c:formatCode>
                      <c:ptCount val="15"/>
                      <c:pt idx="0">
                        <c:v>309.89999999999998</c:v>
                      </c:pt>
                      <c:pt idx="1">
                        <c:v>344</c:v>
                      </c:pt>
                      <c:pt idx="2">
                        <c:v>496</c:v>
                      </c:pt>
                      <c:pt idx="3">
                        <c:v>517.20000000000005</c:v>
                      </c:pt>
                      <c:pt idx="4">
                        <c:v>458.3</c:v>
                      </c:pt>
                      <c:pt idx="5">
                        <c:v>458.3</c:v>
                      </c:pt>
                      <c:pt idx="6">
                        <c:v>440.6</c:v>
                      </c:pt>
                      <c:pt idx="7">
                        <c:v>526.70000000000005</c:v>
                      </c:pt>
                      <c:pt idx="8">
                        <c:v>620.9</c:v>
                      </c:pt>
                      <c:pt idx="9">
                        <c:v>873</c:v>
                      </c:pt>
                      <c:pt idx="10">
                        <c:v>1155.8</c:v>
                      </c:pt>
                      <c:pt idx="11">
                        <c:v>1075.7</c:v>
                      </c:pt>
                      <c:pt idx="12">
                        <c:v>705.7</c:v>
                      </c:pt>
                      <c:pt idx="13">
                        <c:v>494.8</c:v>
                      </c:pt>
                      <c:pt idx="14">
                        <c:v>374.7</c:v>
                      </c:pt>
                    </c:numCache>
                  </c:numRef>
                </c:val>
                <c:smooth val="0"/>
                <c:extLst>
                  <c:ext xmlns:c16="http://schemas.microsoft.com/office/drawing/2014/chart" uri="{C3380CC4-5D6E-409C-BE32-E72D297353CC}">
                    <c16:uniqueId val="{00000008-6EB8-49B4-95EA-0C41A723068F}"/>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List1!$A$8</c15:sqref>
                        </c15:formulaRef>
                      </c:ext>
                    </c:extLst>
                    <c:strCache>
                      <c:ptCount val="1"/>
                      <c:pt idx="0">
                        <c:v>Plzeňský kraj</c:v>
                      </c:pt>
                    </c:strCache>
                  </c:strRef>
                </c:tx>
                <c:spPr>
                  <a:ln w="28575" cap="rnd">
                    <a:solidFill>
                      <a:schemeClr val="accent1">
                        <a:lumMod val="60000"/>
                      </a:schemeClr>
                    </a:solidFill>
                    <a:round/>
                  </a:ln>
                  <a:effectLst/>
                </c:spPr>
                <c:marker>
                  <c:symbol val="none"/>
                </c:marker>
                <c:cat>
                  <c:strRef>
                    <c:extLst xmlns:c15="http://schemas.microsoft.com/office/drawing/2012/chart">
                      <c:ext xmlns:c15="http://schemas.microsoft.com/office/drawing/2012/chart" uri="{02D57815-91ED-43cb-92C2-25804820EDAC}">
                        <c15:formulaRef>
                          <c15:sqref>List1!$B$1:$P$1</c15:sqref>
                        </c15:formulaRef>
                      </c:ext>
                    </c:extLst>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extLst xmlns:c15="http://schemas.microsoft.com/office/drawing/2012/chart">
                      <c:ext xmlns:c15="http://schemas.microsoft.com/office/drawing/2012/chart" uri="{02D57815-91ED-43cb-92C2-25804820EDAC}">
                        <c15:formulaRef>
                          <c15:sqref>List1!$B$8:$P$8</c15:sqref>
                        </c15:formulaRef>
                      </c:ext>
                    </c:extLst>
                    <c:numCache>
                      <c:formatCode>General</c:formatCode>
                      <c:ptCount val="15"/>
                      <c:pt idx="0">
                        <c:v>274.10000000000002</c:v>
                      </c:pt>
                      <c:pt idx="1">
                        <c:v>310</c:v>
                      </c:pt>
                      <c:pt idx="2">
                        <c:v>336.1</c:v>
                      </c:pt>
                      <c:pt idx="3">
                        <c:v>375.3</c:v>
                      </c:pt>
                      <c:pt idx="4">
                        <c:v>381.8</c:v>
                      </c:pt>
                      <c:pt idx="5">
                        <c:v>404.7</c:v>
                      </c:pt>
                      <c:pt idx="6">
                        <c:v>430.8</c:v>
                      </c:pt>
                      <c:pt idx="7">
                        <c:v>597.20000000000005</c:v>
                      </c:pt>
                      <c:pt idx="8">
                        <c:v>786.5</c:v>
                      </c:pt>
                      <c:pt idx="9">
                        <c:v>1103.0999999999999</c:v>
                      </c:pt>
                      <c:pt idx="10">
                        <c:v>1387</c:v>
                      </c:pt>
                      <c:pt idx="11">
                        <c:v>969.3</c:v>
                      </c:pt>
                      <c:pt idx="12">
                        <c:v>607</c:v>
                      </c:pt>
                      <c:pt idx="13">
                        <c:v>505.8</c:v>
                      </c:pt>
                      <c:pt idx="14">
                        <c:v>332.9</c:v>
                      </c:pt>
                    </c:numCache>
                  </c:numRef>
                </c:val>
                <c:smooth val="0"/>
                <c:extLst xmlns:c15="http://schemas.microsoft.com/office/drawing/2012/chart">
                  <c:ext xmlns:c16="http://schemas.microsoft.com/office/drawing/2014/chart" uri="{C3380CC4-5D6E-409C-BE32-E72D297353CC}">
                    <c16:uniqueId val="{00000003-6EB8-49B4-95EA-0C41A723068F}"/>
                  </c:ext>
                </c:extLst>
              </c15:ser>
            </c15:filteredLineSeries>
            <c15:filteredLineSeries>
              <c15:ser>
                <c:idx val="7"/>
                <c:order val="7"/>
                <c:tx>
                  <c:strRef>
                    <c:extLst xmlns:c15="http://schemas.microsoft.com/office/drawing/2012/chart">
                      <c:ext xmlns:c15="http://schemas.microsoft.com/office/drawing/2012/chart" uri="{02D57815-91ED-43cb-92C2-25804820EDAC}">
                        <c15:formulaRef>
                          <c15:sqref>List1!$A$9</c15:sqref>
                        </c15:formulaRef>
                      </c:ext>
                    </c:extLst>
                    <c:strCache>
                      <c:ptCount val="1"/>
                      <c:pt idx="0">
                        <c:v>Zlínský kraj</c:v>
                      </c:pt>
                    </c:strCache>
                  </c:strRef>
                </c:tx>
                <c:spPr>
                  <a:ln w="28575" cap="rnd">
                    <a:solidFill>
                      <a:schemeClr val="accent4">
                        <a:lumMod val="40000"/>
                        <a:lumOff val="60000"/>
                      </a:schemeClr>
                    </a:solidFill>
                    <a:round/>
                  </a:ln>
                  <a:effectLst/>
                </c:spPr>
                <c:marker>
                  <c:symbol val="none"/>
                </c:marker>
                <c:cat>
                  <c:strRef>
                    <c:extLst xmlns:c15="http://schemas.microsoft.com/office/drawing/2012/chart">
                      <c:ext xmlns:c15="http://schemas.microsoft.com/office/drawing/2012/chart" uri="{02D57815-91ED-43cb-92C2-25804820EDAC}">
                        <c15:formulaRef>
                          <c15:sqref>List1!$B$1:$P$1</c15:sqref>
                        </c15:formulaRef>
                      </c:ext>
                    </c:extLst>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extLst xmlns:c15="http://schemas.microsoft.com/office/drawing/2012/chart">
                      <c:ext xmlns:c15="http://schemas.microsoft.com/office/drawing/2012/chart" uri="{02D57815-91ED-43cb-92C2-25804820EDAC}">
                        <c15:formulaRef>
                          <c15:sqref>List1!$B$9:$P$9</c15:sqref>
                        </c15:formulaRef>
                      </c:ext>
                    </c:extLst>
                    <c:numCache>
                      <c:formatCode>General</c:formatCode>
                      <c:ptCount val="15"/>
                      <c:pt idx="0">
                        <c:v>416.2</c:v>
                      </c:pt>
                      <c:pt idx="1">
                        <c:v>361.2</c:v>
                      </c:pt>
                      <c:pt idx="2">
                        <c:v>402.4</c:v>
                      </c:pt>
                      <c:pt idx="3">
                        <c:v>581.29999999999995</c:v>
                      </c:pt>
                      <c:pt idx="4">
                        <c:v>471.2</c:v>
                      </c:pt>
                      <c:pt idx="5">
                        <c:v>275.2</c:v>
                      </c:pt>
                      <c:pt idx="6">
                        <c:v>309.60000000000002</c:v>
                      </c:pt>
                      <c:pt idx="7">
                        <c:v>240.8</c:v>
                      </c:pt>
                      <c:pt idx="8">
                        <c:v>165.1</c:v>
                      </c:pt>
                      <c:pt idx="9">
                        <c:v>199.5</c:v>
                      </c:pt>
                      <c:pt idx="10">
                        <c:v>306.10000000000002</c:v>
                      </c:pt>
                      <c:pt idx="11">
                        <c:v>330.2</c:v>
                      </c:pt>
                      <c:pt idx="12">
                        <c:v>299.3</c:v>
                      </c:pt>
                      <c:pt idx="13">
                        <c:v>319.89999999999998</c:v>
                      </c:pt>
                      <c:pt idx="14">
                        <c:v>313</c:v>
                      </c:pt>
                    </c:numCache>
                  </c:numRef>
                </c:val>
                <c:smooth val="0"/>
                <c:extLst xmlns:c15="http://schemas.microsoft.com/office/drawing/2012/chart">
                  <c:ext xmlns:c16="http://schemas.microsoft.com/office/drawing/2014/chart" uri="{C3380CC4-5D6E-409C-BE32-E72D297353CC}">
                    <c16:uniqueId val="{00000004-6EB8-49B4-95EA-0C41A723068F}"/>
                  </c:ext>
                </c:extLst>
              </c15:ser>
            </c15:filteredLineSeries>
            <c15:filteredLineSeries>
              <c15:ser>
                <c:idx val="8"/>
                <c:order val="8"/>
                <c:tx>
                  <c:strRef>
                    <c:extLst xmlns:c15="http://schemas.microsoft.com/office/drawing/2012/chart">
                      <c:ext xmlns:c15="http://schemas.microsoft.com/office/drawing/2012/chart" uri="{02D57815-91ED-43cb-92C2-25804820EDAC}">
                        <c15:formulaRef>
                          <c15:sqref>List1!$A$10</c15:sqref>
                        </c15:formulaRef>
                      </c:ext>
                    </c:extLst>
                    <c:strCache>
                      <c:ptCount val="1"/>
                      <c:pt idx="0">
                        <c:v>Jihomoravský kraj</c:v>
                      </c:pt>
                    </c:strCache>
                  </c:strRef>
                </c:tx>
                <c:spPr>
                  <a:ln w="28575" cap="rnd">
                    <a:solidFill>
                      <a:schemeClr val="accent3">
                        <a:lumMod val="60000"/>
                      </a:schemeClr>
                    </a:solidFill>
                    <a:round/>
                  </a:ln>
                  <a:effectLst/>
                </c:spPr>
                <c:marker>
                  <c:symbol val="none"/>
                </c:marker>
                <c:cat>
                  <c:strRef>
                    <c:extLst xmlns:c15="http://schemas.microsoft.com/office/drawing/2012/chart">
                      <c:ext xmlns:c15="http://schemas.microsoft.com/office/drawing/2012/chart" uri="{02D57815-91ED-43cb-92C2-25804820EDAC}">
                        <c15:formulaRef>
                          <c15:sqref>List1!$B$1:$P$1</c15:sqref>
                        </c15:formulaRef>
                      </c:ext>
                    </c:extLst>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extLst xmlns:c15="http://schemas.microsoft.com/office/drawing/2012/chart">
                      <c:ext xmlns:c15="http://schemas.microsoft.com/office/drawing/2012/chart" uri="{02D57815-91ED-43cb-92C2-25804820EDAC}">
                        <c15:formulaRef>
                          <c15:sqref>List1!$B$10:$P$10</c15:sqref>
                        </c15:formulaRef>
                      </c:ext>
                    </c:extLst>
                    <c:numCache>
                      <c:formatCode>General</c:formatCode>
                      <c:ptCount val="15"/>
                      <c:pt idx="0">
                        <c:v>243.1</c:v>
                      </c:pt>
                      <c:pt idx="1">
                        <c:v>252.5</c:v>
                      </c:pt>
                      <c:pt idx="2">
                        <c:v>260.39999999999998</c:v>
                      </c:pt>
                      <c:pt idx="3">
                        <c:v>405.6</c:v>
                      </c:pt>
                      <c:pt idx="4">
                        <c:v>318.8</c:v>
                      </c:pt>
                      <c:pt idx="5">
                        <c:v>333</c:v>
                      </c:pt>
                      <c:pt idx="6">
                        <c:v>312.5</c:v>
                      </c:pt>
                      <c:pt idx="7">
                        <c:v>265.2</c:v>
                      </c:pt>
                      <c:pt idx="8">
                        <c:v>378.8</c:v>
                      </c:pt>
                      <c:pt idx="9">
                        <c:v>454.6</c:v>
                      </c:pt>
                      <c:pt idx="10">
                        <c:v>478.2</c:v>
                      </c:pt>
                      <c:pt idx="11">
                        <c:v>473.5</c:v>
                      </c:pt>
                      <c:pt idx="12">
                        <c:v>380.4</c:v>
                      </c:pt>
                      <c:pt idx="13">
                        <c:v>333</c:v>
                      </c:pt>
                      <c:pt idx="14">
                        <c:v>295.2</c:v>
                      </c:pt>
                    </c:numCache>
                  </c:numRef>
                </c:val>
                <c:smooth val="0"/>
                <c:extLst xmlns:c15="http://schemas.microsoft.com/office/drawing/2012/chart">
                  <c:ext xmlns:c16="http://schemas.microsoft.com/office/drawing/2014/chart" uri="{C3380CC4-5D6E-409C-BE32-E72D297353CC}">
                    <c16:uniqueId val="{00000009-6EB8-49B4-95EA-0C41A723068F}"/>
                  </c:ext>
                </c:extLst>
              </c15:ser>
            </c15:filteredLineSeries>
            <c15:filteredLineSeries>
              <c15:ser>
                <c:idx val="9"/>
                <c:order val="9"/>
                <c:tx>
                  <c:strRef>
                    <c:extLst xmlns:c15="http://schemas.microsoft.com/office/drawing/2012/chart">
                      <c:ext xmlns:c15="http://schemas.microsoft.com/office/drawing/2012/chart" uri="{02D57815-91ED-43cb-92C2-25804820EDAC}">
                        <c15:formulaRef>
                          <c15:sqref>List1!$A$11</c15:sqref>
                        </c15:formulaRef>
                      </c:ext>
                    </c:extLst>
                    <c:strCache>
                      <c:ptCount val="1"/>
                      <c:pt idx="0">
                        <c:v>Moravskoslezský kraj</c:v>
                      </c:pt>
                    </c:strCache>
                  </c:strRef>
                </c:tx>
                <c:spPr>
                  <a:ln w="28575" cap="rnd">
                    <a:solidFill>
                      <a:schemeClr val="accent1">
                        <a:lumMod val="40000"/>
                        <a:lumOff val="60000"/>
                      </a:schemeClr>
                    </a:solidFill>
                    <a:round/>
                  </a:ln>
                  <a:effectLst/>
                </c:spPr>
                <c:marker>
                  <c:symbol val="none"/>
                </c:marker>
                <c:cat>
                  <c:strRef>
                    <c:extLst xmlns:c15="http://schemas.microsoft.com/office/drawing/2012/chart">
                      <c:ext xmlns:c15="http://schemas.microsoft.com/office/drawing/2012/chart" uri="{02D57815-91ED-43cb-92C2-25804820EDAC}">
                        <c15:formulaRef>
                          <c15:sqref>List1!$B$1:$P$1</c15:sqref>
                        </c15:formulaRef>
                      </c:ext>
                    </c:extLst>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extLst xmlns:c15="http://schemas.microsoft.com/office/drawing/2012/chart">
                      <c:ext xmlns:c15="http://schemas.microsoft.com/office/drawing/2012/chart" uri="{02D57815-91ED-43cb-92C2-25804820EDAC}">
                        <c15:formulaRef>
                          <c15:sqref>List1!$B$11:$P$11</c15:sqref>
                        </c15:formulaRef>
                      </c:ext>
                    </c:extLst>
                    <c:numCache>
                      <c:formatCode>0.0000</c:formatCode>
                      <c:ptCount val="15"/>
                      <c:pt idx="0">
                        <c:v>374.1</c:v>
                      </c:pt>
                      <c:pt idx="1">
                        <c:v>408.6</c:v>
                      </c:pt>
                      <c:pt idx="2">
                        <c:v>459.5</c:v>
                      </c:pt>
                      <c:pt idx="3">
                        <c:v>498.8</c:v>
                      </c:pt>
                      <c:pt idx="4">
                        <c:v>477.5</c:v>
                      </c:pt>
                      <c:pt idx="5">
                        <c:v>321.60000000000002</c:v>
                      </c:pt>
                      <c:pt idx="6">
                        <c:v>301.89999999999998</c:v>
                      </c:pt>
                      <c:pt idx="7">
                        <c:v>242.9</c:v>
                      </c:pt>
                      <c:pt idx="8">
                        <c:v>234.7</c:v>
                      </c:pt>
                      <c:pt idx="9">
                        <c:v>356.1</c:v>
                      </c:pt>
                      <c:pt idx="10">
                        <c:v>426.6</c:v>
                      </c:pt>
                      <c:pt idx="11">
                        <c:v>392.2</c:v>
                      </c:pt>
                      <c:pt idx="12">
                        <c:v>301.89999999999998</c:v>
                      </c:pt>
                      <c:pt idx="13">
                        <c:v>334.8</c:v>
                      </c:pt>
                      <c:pt idx="14" formatCode="General">
                        <c:v>282.2</c:v>
                      </c:pt>
                    </c:numCache>
                  </c:numRef>
                </c:val>
                <c:smooth val="0"/>
                <c:extLst xmlns:c15="http://schemas.microsoft.com/office/drawing/2012/chart">
                  <c:ext xmlns:c16="http://schemas.microsoft.com/office/drawing/2014/chart" uri="{C3380CC4-5D6E-409C-BE32-E72D297353CC}">
                    <c16:uniqueId val="{0000000A-6EB8-49B4-95EA-0C41A723068F}"/>
                  </c:ext>
                </c:extLst>
              </c15:ser>
            </c15:filteredLineSeries>
            <c15:filteredLineSeries>
              <c15:ser>
                <c:idx val="10"/>
                <c:order val="10"/>
                <c:tx>
                  <c:strRef>
                    <c:extLst xmlns:c15="http://schemas.microsoft.com/office/drawing/2012/chart">
                      <c:ext xmlns:c15="http://schemas.microsoft.com/office/drawing/2012/chart" uri="{02D57815-91ED-43cb-92C2-25804820EDAC}">
                        <c15:formulaRef>
                          <c15:sqref>List1!$A$12</c15:sqref>
                        </c15:formulaRef>
                      </c:ext>
                    </c:extLst>
                    <c:strCache>
                      <c:ptCount val="1"/>
                      <c:pt idx="0">
                        <c:v>Hlavní město Praha</c:v>
                      </c:pt>
                    </c:strCache>
                  </c:strRef>
                </c:tx>
                <c:spPr>
                  <a:ln w="28575" cap="rnd">
                    <a:solidFill>
                      <a:srgbClr val="ED7D31"/>
                    </a:solidFill>
                    <a:prstDash val="solid"/>
                    <a:round/>
                  </a:ln>
                  <a:effectLst/>
                </c:spPr>
                <c:marker>
                  <c:symbol val="none"/>
                </c:marker>
                <c:cat>
                  <c:strRef>
                    <c:extLst xmlns:c15="http://schemas.microsoft.com/office/drawing/2012/chart">
                      <c:ext xmlns:c15="http://schemas.microsoft.com/office/drawing/2012/chart" uri="{02D57815-91ED-43cb-92C2-25804820EDAC}">
                        <c15:formulaRef>
                          <c15:sqref>List1!$B$1:$P$1</c15:sqref>
                        </c15:formulaRef>
                      </c:ext>
                    </c:extLst>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extLst xmlns:c15="http://schemas.microsoft.com/office/drawing/2012/chart">
                      <c:ext xmlns:c15="http://schemas.microsoft.com/office/drawing/2012/chart" uri="{02D57815-91ED-43cb-92C2-25804820EDAC}">
                        <c15:formulaRef>
                          <c15:sqref>List1!$B$12:$P$12</c15:sqref>
                        </c15:formulaRef>
                      </c:ext>
                    </c:extLst>
                    <c:numCache>
                      <c:formatCode>0.0000</c:formatCode>
                      <c:ptCount val="15"/>
                      <c:pt idx="0">
                        <c:v>233.2</c:v>
                      </c:pt>
                      <c:pt idx="1">
                        <c:v>302.5</c:v>
                      </c:pt>
                      <c:pt idx="2">
                        <c:v>463.6</c:v>
                      </c:pt>
                      <c:pt idx="3">
                        <c:v>494.7</c:v>
                      </c:pt>
                      <c:pt idx="4">
                        <c:v>404.3</c:v>
                      </c:pt>
                      <c:pt idx="5">
                        <c:v>401.4</c:v>
                      </c:pt>
                      <c:pt idx="6">
                        <c:v>448.1</c:v>
                      </c:pt>
                      <c:pt idx="7">
                        <c:v>469.3</c:v>
                      </c:pt>
                      <c:pt idx="8">
                        <c:v>603.6</c:v>
                      </c:pt>
                      <c:pt idx="9">
                        <c:v>766.1</c:v>
                      </c:pt>
                      <c:pt idx="10">
                        <c:v>867.9</c:v>
                      </c:pt>
                      <c:pt idx="11">
                        <c:v>651.6</c:v>
                      </c:pt>
                      <c:pt idx="12">
                        <c:v>494.7</c:v>
                      </c:pt>
                      <c:pt idx="13">
                        <c:v>384.5</c:v>
                      </c:pt>
                      <c:pt idx="14" formatCode="General">
                        <c:v>281.3</c:v>
                      </c:pt>
                    </c:numCache>
                  </c:numRef>
                </c:val>
                <c:smooth val="0"/>
                <c:extLst xmlns:c15="http://schemas.microsoft.com/office/drawing/2012/chart">
                  <c:ext xmlns:c16="http://schemas.microsoft.com/office/drawing/2014/chart" uri="{C3380CC4-5D6E-409C-BE32-E72D297353CC}">
                    <c16:uniqueId val="{0000000B-6EB8-49B4-95EA-0C41A723068F}"/>
                  </c:ext>
                </c:extLst>
              </c15:ser>
            </c15:filteredLineSeries>
            <c15:filteredLineSeries>
              <c15:ser>
                <c:idx val="11"/>
                <c:order val="11"/>
                <c:tx>
                  <c:strRef>
                    <c:extLst xmlns:c15="http://schemas.microsoft.com/office/drawing/2012/chart">
                      <c:ext xmlns:c15="http://schemas.microsoft.com/office/drawing/2012/chart" uri="{02D57815-91ED-43cb-92C2-25804820EDAC}">
                        <c15:formulaRef>
                          <c15:sqref>List1!$A$13</c15:sqref>
                        </c15:formulaRef>
                      </c:ext>
                    </c:extLst>
                    <c:strCache>
                      <c:ptCount val="1"/>
                      <c:pt idx="0">
                        <c:v>Královéhradecký kraj</c:v>
                      </c:pt>
                    </c:strCache>
                  </c:strRef>
                </c:tx>
                <c:spPr>
                  <a:ln w="28575" cap="rnd">
                    <a:solidFill>
                      <a:schemeClr val="accent6">
                        <a:lumMod val="60000"/>
                      </a:schemeClr>
                    </a:solidFill>
                    <a:round/>
                  </a:ln>
                  <a:effectLst/>
                </c:spPr>
                <c:marker>
                  <c:symbol val="none"/>
                </c:marker>
                <c:cat>
                  <c:strRef>
                    <c:extLst xmlns:c15="http://schemas.microsoft.com/office/drawing/2012/chart">
                      <c:ext xmlns:c15="http://schemas.microsoft.com/office/drawing/2012/chart" uri="{02D57815-91ED-43cb-92C2-25804820EDAC}">
                        <c15:formulaRef>
                          <c15:sqref>List1!$B$1:$P$1</c15:sqref>
                        </c15:formulaRef>
                      </c:ext>
                    </c:extLst>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extLst xmlns:c15="http://schemas.microsoft.com/office/drawing/2012/chart">
                      <c:ext xmlns:c15="http://schemas.microsoft.com/office/drawing/2012/chart" uri="{02D57815-91ED-43cb-92C2-25804820EDAC}">
                        <c15:formulaRef>
                          <c15:sqref>List1!$B$13:$P$13</c15:sqref>
                        </c15:formulaRef>
                      </c:ext>
                    </c:extLst>
                    <c:numCache>
                      <c:formatCode>General</c:formatCode>
                      <c:ptCount val="15"/>
                      <c:pt idx="0">
                        <c:v>371.9</c:v>
                      </c:pt>
                      <c:pt idx="1">
                        <c:v>364.9</c:v>
                      </c:pt>
                      <c:pt idx="2">
                        <c:v>580.4</c:v>
                      </c:pt>
                      <c:pt idx="3">
                        <c:v>722.9</c:v>
                      </c:pt>
                      <c:pt idx="4">
                        <c:v>761.1</c:v>
                      </c:pt>
                      <c:pt idx="5">
                        <c:v>1056.5</c:v>
                      </c:pt>
                      <c:pt idx="6">
                        <c:v>813.3</c:v>
                      </c:pt>
                      <c:pt idx="7">
                        <c:v>934.9</c:v>
                      </c:pt>
                      <c:pt idx="8">
                        <c:v>1025.3</c:v>
                      </c:pt>
                      <c:pt idx="9">
                        <c:v>1233.8</c:v>
                      </c:pt>
                      <c:pt idx="10">
                        <c:v>1167.8</c:v>
                      </c:pt>
                      <c:pt idx="11">
                        <c:v>851.5</c:v>
                      </c:pt>
                      <c:pt idx="12">
                        <c:v>570</c:v>
                      </c:pt>
                      <c:pt idx="13">
                        <c:v>358</c:v>
                      </c:pt>
                      <c:pt idx="14">
                        <c:v>260.7</c:v>
                      </c:pt>
                    </c:numCache>
                  </c:numRef>
                </c:val>
                <c:smooth val="0"/>
                <c:extLst xmlns:c15="http://schemas.microsoft.com/office/drawing/2012/chart">
                  <c:ext xmlns:c16="http://schemas.microsoft.com/office/drawing/2014/chart" uri="{C3380CC4-5D6E-409C-BE32-E72D297353CC}">
                    <c16:uniqueId val="{0000000C-6EB8-49B4-95EA-0C41A723068F}"/>
                  </c:ext>
                </c:extLst>
              </c15:ser>
            </c15:filteredLineSeries>
            <c15:filteredLineSeries>
              <c15:ser>
                <c:idx val="12"/>
                <c:order val="12"/>
                <c:tx>
                  <c:strRef>
                    <c:extLst xmlns:c15="http://schemas.microsoft.com/office/drawing/2012/chart">
                      <c:ext xmlns:c15="http://schemas.microsoft.com/office/drawing/2012/chart" uri="{02D57815-91ED-43cb-92C2-25804820EDAC}">
                        <c15:formulaRef>
                          <c15:sqref>List1!$A$14</c15:sqref>
                        </c15:formulaRef>
                      </c:ext>
                    </c:extLst>
                    <c:strCache>
                      <c:ptCount val="1"/>
                      <c:pt idx="0">
                        <c:v>Olomoucký kraj</c:v>
                      </c:pt>
                    </c:strCache>
                  </c:strRef>
                </c:tx>
                <c:spPr>
                  <a:ln w="28575" cap="rnd">
                    <a:solidFill>
                      <a:schemeClr val="accent1">
                        <a:lumMod val="80000"/>
                        <a:lumOff val="20000"/>
                      </a:schemeClr>
                    </a:solidFill>
                    <a:round/>
                  </a:ln>
                  <a:effectLst/>
                </c:spPr>
                <c:marker>
                  <c:symbol val="none"/>
                </c:marker>
                <c:cat>
                  <c:strRef>
                    <c:extLst xmlns:c15="http://schemas.microsoft.com/office/drawing/2012/chart">
                      <c:ext xmlns:c15="http://schemas.microsoft.com/office/drawing/2012/chart" uri="{02D57815-91ED-43cb-92C2-25804820EDAC}">
                        <c15:formulaRef>
                          <c15:sqref>List1!$B$1:$P$1</c15:sqref>
                        </c15:formulaRef>
                      </c:ext>
                    </c:extLst>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extLst xmlns:c15="http://schemas.microsoft.com/office/drawing/2012/chart">
                      <c:ext xmlns:c15="http://schemas.microsoft.com/office/drawing/2012/chart" uri="{02D57815-91ED-43cb-92C2-25804820EDAC}">
                        <c15:formulaRef>
                          <c15:sqref>List1!$B$14:$P$14</c15:sqref>
                        </c15:formulaRef>
                      </c:ext>
                    </c:extLst>
                    <c:numCache>
                      <c:formatCode>General</c:formatCode>
                      <c:ptCount val="15"/>
                      <c:pt idx="0">
                        <c:v>349.4</c:v>
                      </c:pt>
                      <c:pt idx="1">
                        <c:v>255.2</c:v>
                      </c:pt>
                      <c:pt idx="2">
                        <c:v>313</c:v>
                      </c:pt>
                      <c:pt idx="3">
                        <c:v>395</c:v>
                      </c:pt>
                      <c:pt idx="4">
                        <c:v>325.10000000000002</c:v>
                      </c:pt>
                      <c:pt idx="5">
                        <c:v>294.8</c:v>
                      </c:pt>
                      <c:pt idx="6">
                        <c:v>267.39999999999998</c:v>
                      </c:pt>
                      <c:pt idx="7">
                        <c:v>355.5</c:v>
                      </c:pt>
                      <c:pt idx="8">
                        <c:v>264.39999999999998</c:v>
                      </c:pt>
                      <c:pt idx="9">
                        <c:v>428.5</c:v>
                      </c:pt>
                      <c:pt idx="10">
                        <c:v>495.3</c:v>
                      </c:pt>
                      <c:pt idx="11">
                        <c:v>553</c:v>
                      </c:pt>
                      <c:pt idx="12">
                        <c:v>477.1</c:v>
                      </c:pt>
                      <c:pt idx="13">
                        <c:v>319.10000000000002</c:v>
                      </c:pt>
                      <c:pt idx="14">
                        <c:v>237</c:v>
                      </c:pt>
                    </c:numCache>
                  </c:numRef>
                </c:val>
                <c:smooth val="0"/>
                <c:extLst xmlns:c15="http://schemas.microsoft.com/office/drawing/2012/chart">
                  <c:ext xmlns:c16="http://schemas.microsoft.com/office/drawing/2014/chart" uri="{C3380CC4-5D6E-409C-BE32-E72D297353CC}">
                    <c16:uniqueId val="{0000000D-6EB8-49B4-95EA-0C41A723068F}"/>
                  </c:ext>
                </c:extLst>
              </c15:ser>
            </c15:filteredLineSeries>
            <c15:filteredLineSeries>
              <c15:ser>
                <c:idx val="13"/>
                <c:order val="13"/>
                <c:tx>
                  <c:strRef>
                    <c:extLst xmlns:c15="http://schemas.microsoft.com/office/drawing/2012/chart">
                      <c:ext xmlns:c15="http://schemas.microsoft.com/office/drawing/2012/chart" uri="{02D57815-91ED-43cb-92C2-25804820EDAC}">
                        <c15:formulaRef>
                          <c15:sqref>List1!$A$15</c15:sqref>
                        </c15:formulaRef>
                      </c:ext>
                    </c:extLst>
                    <c:strCache>
                      <c:ptCount val="1"/>
                      <c:pt idx="0">
                        <c:v>Karlovarský kraj</c:v>
                      </c:pt>
                    </c:strCache>
                  </c:strRef>
                </c:tx>
                <c:spPr>
                  <a:ln w="28575" cap="rnd">
                    <a:solidFill>
                      <a:schemeClr val="accent2">
                        <a:lumMod val="80000"/>
                        <a:lumOff val="20000"/>
                      </a:schemeClr>
                    </a:solidFill>
                    <a:round/>
                  </a:ln>
                  <a:effectLst/>
                </c:spPr>
                <c:marker>
                  <c:symbol val="none"/>
                </c:marker>
                <c:cat>
                  <c:strRef>
                    <c:extLst xmlns:c15="http://schemas.microsoft.com/office/drawing/2012/chart">
                      <c:ext xmlns:c15="http://schemas.microsoft.com/office/drawing/2012/chart" uri="{02D57815-91ED-43cb-92C2-25804820EDAC}">
                        <c15:formulaRef>
                          <c15:sqref>List1!$B$1:$P$1</c15:sqref>
                        </c15:formulaRef>
                      </c:ext>
                    </c:extLst>
                    <c:strCache>
                      <c:ptCount val="15"/>
                      <c:pt idx="0">
                        <c:v>14.12.–20.12.</c:v>
                      </c:pt>
                      <c:pt idx="1">
                        <c:v>21.12.–27.12.</c:v>
                      </c:pt>
                      <c:pt idx="2">
                        <c:v>28.12.–3.1.</c:v>
                      </c:pt>
                      <c:pt idx="3">
                        <c:v>4.1.–10.1.</c:v>
                      </c:pt>
                      <c:pt idx="4">
                        <c:v>11.1.–17.1.</c:v>
                      </c:pt>
                      <c:pt idx="5">
                        <c:v>18.1.–24.1.</c:v>
                      </c:pt>
                      <c:pt idx="6">
                        <c:v>25.1.–31.1.</c:v>
                      </c:pt>
                      <c:pt idx="7">
                        <c:v>1.2.–7.2.</c:v>
                      </c:pt>
                      <c:pt idx="8">
                        <c:v>8.2.–14.2.</c:v>
                      </c:pt>
                      <c:pt idx="9">
                        <c:v>15.2.–21.2.</c:v>
                      </c:pt>
                      <c:pt idx="10">
                        <c:v>22.2.–28.2.</c:v>
                      </c:pt>
                      <c:pt idx="11">
                        <c:v>1.3. –7.3.</c:v>
                      </c:pt>
                      <c:pt idx="12">
                        <c:v>8.3. –14.3.</c:v>
                      </c:pt>
                      <c:pt idx="13">
                        <c:v>15.3. –21.3.</c:v>
                      </c:pt>
                      <c:pt idx="14">
                        <c:v>22.3. –28.3.</c:v>
                      </c:pt>
                    </c:strCache>
                  </c:strRef>
                </c:cat>
                <c:val>
                  <c:numRef>
                    <c:extLst xmlns:c15="http://schemas.microsoft.com/office/drawing/2012/chart">
                      <c:ext xmlns:c15="http://schemas.microsoft.com/office/drawing/2012/chart" uri="{02D57815-91ED-43cb-92C2-25804820EDAC}">
                        <c15:formulaRef>
                          <c15:sqref>List1!$B$15:$P$15</c15:sqref>
                        </c15:formulaRef>
                      </c:ext>
                    </c:extLst>
                    <c:numCache>
                      <c:formatCode>General</c:formatCode>
                      <c:ptCount val="15"/>
                      <c:pt idx="0">
                        <c:v>111.7</c:v>
                      </c:pt>
                      <c:pt idx="1">
                        <c:v>164.3</c:v>
                      </c:pt>
                      <c:pt idx="2">
                        <c:v>308.89999999999998</c:v>
                      </c:pt>
                      <c:pt idx="3">
                        <c:v>479.8</c:v>
                      </c:pt>
                      <c:pt idx="4">
                        <c:v>499.5</c:v>
                      </c:pt>
                      <c:pt idx="5">
                        <c:v>703.2</c:v>
                      </c:pt>
                      <c:pt idx="6">
                        <c:v>736.1</c:v>
                      </c:pt>
                      <c:pt idx="7">
                        <c:v>920.1</c:v>
                      </c:pt>
                      <c:pt idx="8">
                        <c:v>854.4</c:v>
                      </c:pt>
                      <c:pt idx="9">
                        <c:v>1334.1</c:v>
                      </c:pt>
                      <c:pt idx="10">
                        <c:v>1012.1</c:v>
                      </c:pt>
                      <c:pt idx="11">
                        <c:v>565.20000000000005</c:v>
                      </c:pt>
                      <c:pt idx="12">
                        <c:v>295.7</c:v>
                      </c:pt>
                      <c:pt idx="13">
                        <c:v>170.9</c:v>
                      </c:pt>
                      <c:pt idx="14">
                        <c:v>92</c:v>
                      </c:pt>
                    </c:numCache>
                  </c:numRef>
                </c:val>
                <c:smooth val="0"/>
                <c:extLst xmlns:c15="http://schemas.microsoft.com/office/drawing/2012/chart">
                  <c:ext xmlns:c16="http://schemas.microsoft.com/office/drawing/2014/chart" uri="{C3380CC4-5D6E-409C-BE32-E72D297353CC}">
                    <c16:uniqueId val="{0000000E-6EB8-49B4-95EA-0C41A723068F}"/>
                  </c:ext>
                </c:extLst>
              </c15:ser>
            </c15:filteredLineSeries>
          </c:ext>
        </c:extLst>
      </c:lineChart>
      <c:catAx>
        <c:axId val="48844526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2700000" spcFirstLastPara="1" vertOverflow="ellipsis" wrap="square" anchor="ctr" anchorCtr="1"/>
          <a:lstStyle/>
          <a:p>
            <a:pPr>
              <a:defRPr sz="1000" b="1" i="0" u="none" strike="noStrike" kern="1200" baseline="0">
                <a:solidFill>
                  <a:schemeClr val="tx1"/>
                </a:solidFill>
                <a:latin typeface="+mn-lt"/>
                <a:ea typeface="+mn-ea"/>
                <a:cs typeface="+mn-cs"/>
              </a:defRPr>
            </a:pPr>
            <a:endParaRPr lang="cs-CZ"/>
          </a:p>
        </c:txPr>
        <c:crossAx val="494149648"/>
        <c:crosses val="autoZero"/>
        <c:auto val="1"/>
        <c:lblAlgn val="ctr"/>
        <c:lblOffset val="100"/>
        <c:tickLblSkip val="1"/>
        <c:noMultiLvlLbl val="0"/>
      </c:catAx>
      <c:valAx>
        <c:axId val="494149648"/>
        <c:scaling>
          <c:orientation val="minMax"/>
          <c:max val="1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cs-CZ"/>
          </a:p>
        </c:txPr>
        <c:crossAx val="488445264"/>
        <c:crosses val="autoZero"/>
        <c:crossBetween val="between"/>
        <c:majorUnit val="100"/>
      </c:valAx>
      <c:spPr>
        <a:noFill/>
        <a:ln>
          <a:noFill/>
        </a:ln>
        <a:effectLst/>
      </c:spPr>
    </c:plotArea>
    <c:legend>
      <c:legendPos val="r"/>
      <c:layout>
        <c:manualLayout>
          <c:xMode val="edge"/>
          <c:yMode val="edge"/>
          <c:x val="0.79148376696886968"/>
          <c:y val="1.3161003506896477E-2"/>
          <c:w val="0.20851623303113032"/>
          <c:h val="0.95453163881922165"/>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cs-CZ"/>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b="1">
          <a:solidFill>
            <a:schemeClr val="tx1"/>
          </a:solidFill>
        </a:defRPr>
      </a:pPr>
      <a:endParaRPr lang="cs-CZ"/>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1485796228709187"/>
          <c:y val="6.3054247171625041E-2"/>
          <c:w val="0.54557515548874591"/>
          <c:h val="0.91717732257132245"/>
        </c:manualLayout>
      </c:layout>
      <c:barChart>
        <c:barDir val="bar"/>
        <c:grouping val="clustered"/>
        <c:varyColors val="0"/>
        <c:ser>
          <c:idx val="0"/>
          <c:order val="0"/>
          <c:tx>
            <c:strRef>
              <c:f>List1!$B$1</c:f>
              <c:strCache>
                <c:ptCount val="1"/>
                <c:pt idx="0">
                  <c:v>ohniska</c:v>
                </c:pt>
              </c:strCache>
            </c:strRef>
          </c:tx>
          <c:spPr>
            <a:solidFill>
              <a:schemeClr val="bg1">
                <a:lumMod val="75000"/>
              </a:schemeClr>
            </a:solidFill>
            <a:ln>
              <a:noFill/>
            </a:ln>
            <a:effectLst/>
          </c:spPr>
          <c:invertIfNegative val="0"/>
          <c:dPt>
            <c:idx val="0"/>
            <c:invertIfNegative val="0"/>
            <c:bubble3D val="0"/>
            <c:spPr>
              <a:solidFill>
                <a:srgbClr val="C00000"/>
              </a:solidFill>
              <a:ln>
                <a:noFill/>
              </a:ln>
              <a:effectLst/>
            </c:spPr>
            <c:extLst>
              <c:ext xmlns:c16="http://schemas.microsoft.com/office/drawing/2014/chart" uri="{C3380CC4-5D6E-409C-BE32-E72D297353CC}">
                <c16:uniqueId val="{00000003-4930-4EED-B26A-9A7F8019801E}"/>
              </c:ext>
            </c:extLst>
          </c:dPt>
          <c:dPt>
            <c:idx val="2"/>
            <c:invertIfNegative val="0"/>
            <c:bubble3D val="0"/>
            <c:spPr>
              <a:solidFill>
                <a:schemeClr val="bg1">
                  <a:lumMod val="75000"/>
                </a:schemeClr>
              </a:solidFill>
              <a:ln>
                <a:noFill/>
              </a:ln>
              <a:effectLst/>
            </c:spPr>
            <c:extLst>
              <c:ext xmlns:c16="http://schemas.microsoft.com/office/drawing/2014/chart" uri="{C3380CC4-5D6E-409C-BE32-E72D297353CC}">
                <c16:uniqueId val="{00000001-4930-4EED-B26A-9A7F8019801E}"/>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List1!$A$2:$A$27</c:f>
              <c:strCache>
                <c:ptCount val="26"/>
                <c:pt idx="0">
                  <c:v>Školské zařízení</c:v>
                </c:pt>
                <c:pt idx="1">
                  <c:v>Zařízení sociálních služeb</c:v>
                </c:pt>
                <c:pt idx="2">
                  <c:v>Zdravotnické zařízení</c:v>
                </c:pt>
                <c:pt idx="3">
                  <c:v>Výrobní závod</c:v>
                </c:pt>
                <c:pt idx="4">
                  <c:v>Pracoviště</c:v>
                </c:pt>
                <c:pt idx="5">
                  <c:v>Sportovní</c:v>
                </c:pt>
                <c:pt idx="6">
                  <c:v>Dětské domovy</c:v>
                </c:pt>
                <c:pt idx="7">
                  <c:v>Kancelář, úřad</c:v>
                </c:pt>
                <c:pt idx="8">
                  <c:v>Věznice</c:v>
                </c:pt>
                <c:pt idx="9">
                  <c:v>Společenská akce / klub</c:v>
                </c:pt>
                <c:pt idx="10">
                  <c:v>Setkání známých / příbuzných</c:v>
                </c:pt>
                <c:pt idx="11">
                  <c:v>Ubytovací</c:v>
                </c:pt>
                <c:pt idx="12">
                  <c:v>Svatba / pohřeb</c:v>
                </c:pt>
                <c:pt idx="13">
                  <c:v>Policie</c:v>
                </c:pt>
                <c:pt idx="14">
                  <c:v>Prodejna, obchod</c:v>
                </c:pt>
                <c:pt idx="15">
                  <c:v>Zájmové aktivity</c:v>
                </c:pt>
                <c:pt idx="16">
                  <c:v>HZS</c:v>
                </c:pt>
                <c:pt idx="17">
                  <c:v>Divadlo</c:v>
                </c:pt>
                <c:pt idx="18">
                  <c:v>Rodinný výskyt</c:v>
                </c:pt>
                <c:pt idx="19">
                  <c:v>Dětský tábor</c:v>
                </c:pt>
                <c:pt idx="20">
                  <c:v>Stravovací</c:v>
                </c:pt>
                <c:pt idx="21">
                  <c:v>Církev</c:v>
                </c:pt>
                <c:pt idx="22">
                  <c:v>Školení</c:v>
                </c:pt>
                <c:pt idx="23">
                  <c:v>Hornictví</c:v>
                </c:pt>
                <c:pt idx="24">
                  <c:v>Ostatní</c:v>
                </c:pt>
                <c:pt idx="25">
                  <c:v>Netýká se žádného zařízení</c:v>
                </c:pt>
              </c:strCache>
            </c:strRef>
          </c:cat>
          <c:val>
            <c:numRef>
              <c:f>List1!$B$2:$B$27</c:f>
              <c:numCache>
                <c:formatCode>General</c:formatCode>
                <c:ptCount val="26"/>
                <c:pt idx="0">
                  <c:v>2089</c:v>
                </c:pt>
                <c:pt idx="1">
                  <c:v>828</c:v>
                </c:pt>
                <c:pt idx="2">
                  <c:v>339</c:v>
                </c:pt>
                <c:pt idx="3">
                  <c:v>203</c:v>
                </c:pt>
                <c:pt idx="4">
                  <c:v>135</c:v>
                </c:pt>
                <c:pt idx="5">
                  <c:v>110</c:v>
                </c:pt>
                <c:pt idx="6">
                  <c:v>84</c:v>
                </c:pt>
                <c:pt idx="7">
                  <c:v>56</c:v>
                </c:pt>
                <c:pt idx="8">
                  <c:v>37</c:v>
                </c:pt>
                <c:pt idx="9">
                  <c:v>29</c:v>
                </c:pt>
                <c:pt idx="10">
                  <c:v>27</c:v>
                </c:pt>
                <c:pt idx="11">
                  <c:v>25</c:v>
                </c:pt>
                <c:pt idx="12">
                  <c:v>22</c:v>
                </c:pt>
                <c:pt idx="13">
                  <c:v>20</c:v>
                </c:pt>
                <c:pt idx="14">
                  <c:v>20</c:v>
                </c:pt>
                <c:pt idx="15">
                  <c:v>20</c:v>
                </c:pt>
                <c:pt idx="16">
                  <c:v>14</c:v>
                </c:pt>
                <c:pt idx="17">
                  <c:v>13</c:v>
                </c:pt>
                <c:pt idx="18">
                  <c:v>11</c:v>
                </c:pt>
                <c:pt idx="19">
                  <c:v>10</c:v>
                </c:pt>
                <c:pt idx="20">
                  <c:v>9</c:v>
                </c:pt>
                <c:pt idx="21">
                  <c:v>7</c:v>
                </c:pt>
                <c:pt idx="22">
                  <c:v>7</c:v>
                </c:pt>
                <c:pt idx="23">
                  <c:v>6</c:v>
                </c:pt>
                <c:pt idx="24">
                  <c:v>16</c:v>
                </c:pt>
                <c:pt idx="25">
                  <c:v>9</c:v>
                </c:pt>
              </c:numCache>
            </c:numRef>
          </c:val>
          <c:extLst>
            <c:ext xmlns:c16="http://schemas.microsoft.com/office/drawing/2014/chart" uri="{C3380CC4-5D6E-409C-BE32-E72D297353CC}">
              <c16:uniqueId val="{00000002-4930-4EED-B26A-9A7F8019801E}"/>
            </c:ext>
          </c:extLst>
        </c:ser>
        <c:dLbls>
          <c:showLegendKey val="0"/>
          <c:showVal val="0"/>
          <c:showCatName val="0"/>
          <c:showSerName val="0"/>
          <c:showPercent val="0"/>
          <c:showBubbleSize val="0"/>
        </c:dLbls>
        <c:gapWidth val="30"/>
        <c:overlap val="100"/>
        <c:axId val="320460415"/>
        <c:axId val="315793487"/>
      </c:barChart>
      <c:catAx>
        <c:axId val="320460415"/>
        <c:scaling>
          <c:orientation val="maxMin"/>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cs-CZ"/>
          </a:p>
        </c:txPr>
        <c:crossAx val="315793487"/>
        <c:crosses val="autoZero"/>
        <c:auto val="1"/>
        <c:lblAlgn val="ctr"/>
        <c:lblOffset val="100"/>
        <c:tickLblSkip val="1"/>
        <c:noMultiLvlLbl val="0"/>
      </c:catAx>
      <c:valAx>
        <c:axId val="315793487"/>
        <c:scaling>
          <c:orientation val="minMax"/>
        </c:scaling>
        <c:delete val="0"/>
        <c:axPos val="t"/>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cs-CZ"/>
          </a:p>
        </c:txPr>
        <c:crossAx val="320460415"/>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cs-CZ"/>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List1!$A$1</c:f>
              <c:strCache>
                <c:ptCount val="1"/>
                <c:pt idx="0">
                  <c:v>Řada 1</c:v>
                </c:pt>
              </c:strCache>
            </c:strRef>
          </c:tx>
          <c:spPr>
            <a:solidFill>
              <a:schemeClr val="tx2"/>
            </a:solidFill>
            <a:ln>
              <a:noFill/>
            </a:ln>
            <a:effectLst/>
          </c:spPr>
          <c:invertIfNegative val="0"/>
          <c:dPt>
            <c:idx val="0"/>
            <c:invertIfNegative val="0"/>
            <c:bubble3D val="0"/>
            <c:spPr>
              <a:solidFill>
                <a:schemeClr val="tx2"/>
              </a:solidFill>
              <a:ln>
                <a:noFill/>
              </a:ln>
              <a:effectLst/>
            </c:spPr>
            <c:extLst>
              <c:ext xmlns:c16="http://schemas.microsoft.com/office/drawing/2014/chart" uri="{C3380CC4-5D6E-409C-BE32-E72D297353CC}">
                <c16:uniqueId val="{00000001-0CF6-4FDB-992C-C3301253469F}"/>
              </c:ext>
            </c:extLst>
          </c:dPt>
          <c:dPt>
            <c:idx val="1"/>
            <c:invertIfNegative val="0"/>
            <c:bubble3D val="0"/>
            <c:spPr>
              <a:solidFill>
                <a:schemeClr val="tx2"/>
              </a:solidFill>
              <a:ln>
                <a:noFill/>
              </a:ln>
              <a:effectLst/>
            </c:spPr>
            <c:extLst>
              <c:ext xmlns:c16="http://schemas.microsoft.com/office/drawing/2014/chart" uri="{C3380CC4-5D6E-409C-BE32-E72D297353CC}">
                <c16:uniqueId val="{00000003-0CF6-4FDB-992C-C3301253469F}"/>
              </c:ext>
            </c:extLst>
          </c:dPt>
          <c:dPt>
            <c:idx val="2"/>
            <c:invertIfNegative val="0"/>
            <c:bubble3D val="0"/>
            <c:spPr>
              <a:solidFill>
                <a:schemeClr val="tx2"/>
              </a:solidFill>
              <a:ln>
                <a:noFill/>
              </a:ln>
              <a:effectLst/>
            </c:spPr>
            <c:extLst>
              <c:ext xmlns:c16="http://schemas.microsoft.com/office/drawing/2014/chart" uri="{C3380CC4-5D6E-409C-BE32-E72D297353CC}">
                <c16:uniqueId val="{00000004-0CF6-4FDB-992C-C3301253469F}"/>
              </c:ext>
            </c:extLst>
          </c:dPt>
          <c:dPt>
            <c:idx val="3"/>
            <c:invertIfNegative val="0"/>
            <c:bubble3D val="0"/>
            <c:spPr>
              <a:solidFill>
                <a:schemeClr val="tx2"/>
              </a:solidFill>
              <a:ln>
                <a:noFill/>
              </a:ln>
              <a:effectLst/>
            </c:spPr>
            <c:extLst>
              <c:ext xmlns:c16="http://schemas.microsoft.com/office/drawing/2014/chart" uri="{C3380CC4-5D6E-409C-BE32-E72D297353CC}">
                <c16:uniqueId val="{0000000F-79D9-47D6-8A8A-FE81D4B3A35D}"/>
              </c:ext>
            </c:extLst>
          </c:dPt>
          <c:dPt>
            <c:idx val="4"/>
            <c:invertIfNegative val="0"/>
            <c:bubble3D val="0"/>
            <c:spPr>
              <a:solidFill>
                <a:schemeClr val="tx2"/>
              </a:solidFill>
              <a:ln>
                <a:noFill/>
              </a:ln>
              <a:effectLst/>
            </c:spPr>
            <c:extLst>
              <c:ext xmlns:c16="http://schemas.microsoft.com/office/drawing/2014/chart" uri="{C3380CC4-5D6E-409C-BE32-E72D297353CC}">
                <c16:uniqueId val="{00000010-79D9-47D6-8A8A-FE81D4B3A35D}"/>
              </c:ext>
            </c:extLst>
          </c:dPt>
          <c:dPt>
            <c:idx val="5"/>
            <c:invertIfNegative val="0"/>
            <c:bubble3D val="0"/>
            <c:spPr>
              <a:solidFill>
                <a:schemeClr val="tx2"/>
              </a:solidFill>
              <a:ln>
                <a:noFill/>
              </a:ln>
              <a:effectLst/>
            </c:spPr>
            <c:extLst>
              <c:ext xmlns:c16="http://schemas.microsoft.com/office/drawing/2014/chart" uri="{C3380CC4-5D6E-409C-BE32-E72D297353CC}">
                <c16:uniqueId val="{00000011-79D9-47D6-8A8A-FE81D4B3A35D}"/>
              </c:ext>
            </c:extLst>
          </c:dPt>
          <c:dPt>
            <c:idx val="6"/>
            <c:invertIfNegative val="0"/>
            <c:bubble3D val="0"/>
            <c:spPr>
              <a:solidFill>
                <a:schemeClr val="tx2"/>
              </a:solidFill>
              <a:ln>
                <a:noFill/>
              </a:ln>
              <a:effectLst/>
            </c:spPr>
            <c:extLst>
              <c:ext xmlns:c16="http://schemas.microsoft.com/office/drawing/2014/chart" uri="{C3380CC4-5D6E-409C-BE32-E72D297353CC}">
                <c16:uniqueId val="{00000015-1350-49EF-BDD6-68ACED723728}"/>
              </c:ext>
            </c:extLst>
          </c:dPt>
          <c:dPt>
            <c:idx val="7"/>
            <c:invertIfNegative val="0"/>
            <c:bubble3D val="0"/>
            <c:spPr>
              <a:solidFill>
                <a:schemeClr val="tx2"/>
              </a:solidFill>
              <a:ln>
                <a:noFill/>
              </a:ln>
              <a:effectLst/>
            </c:spPr>
            <c:extLst>
              <c:ext xmlns:c16="http://schemas.microsoft.com/office/drawing/2014/chart" uri="{C3380CC4-5D6E-409C-BE32-E72D297353CC}">
                <c16:uniqueId val="{00000016-1350-49EF-BDD6-68ACED723728}"/>
              </c:ext>
            </c:extLst>
          </c:dPt>
          <c:dPt>
            <c:idx val="8"/>
            <c:invertIfNegative val="0"/>
            <c:bubble3D val="0"/>
            <c:spPr>
              <a:solidFill>
                <a:schemeClr val="tx2"/>
              </a:solidFill>
              <a:ln>
                <a:noFill/>
              </a:ln>
              <a:effectLst/>
            </c:spPr>
            <c:extLst>
              <c:ext xmlns:c16="http://schemas.microsoft.com/office/drawing/2014/chart" uri="{C3380CC4-5D6E-409C-BE32-E72D297353CC}">
                <c16:uniqueId val="{00000017-1350-49EF-BDD6-68ACED723728}"/>
              </c:ext>
            </c:extLst>
          </c:dPt>
          <c:dPt>
            <c:idx val="9"/>
            <c:invertIfNegative val="0"/>
            <c:bubble3D val="0"/>
            <c:spPr>
              <a:solidFill>
                <a:schemeClr val="tx2"/>
              </a:solidFill>
              <a:ln>
                <a:noFill/>
              </a:ln>
              <a:effectLst/>
            </c:spPr>
            <c:extLst>
              <c:ext xmlns:c16="http://schemas.microsoft.com/office/drawing/2014/chart" uri="{C3380CC4-5D6E-409C-BE32-E72D297353CC}">
                <c16:uniqueId val="{0000001B-82B3-487A-A200-D8FF409C8DBD}"/>
              </c:ext>
            </c:extLst>
          </c:dPt>
          <c:dPt>
            <c:idx val="10"/>
            <c:invertIfNegative val="0"/>
            <c:bubble3D val="0"/>
            <c:spPr>
              <a:solidFill>
                <a:schemeClr val="tx2"/>
              </a:solidFill>
              <a:ln>
                <a:noFill/>
              </a:ln>
              <a:effectLst/>
            </c:spPr>
            <c:extLst>
              <c:ext xmlns:c16="http://schemas.microsoft.com/office/drawing/2014/chart" uri="{C3380CC4-5D6E-409C-BE32-E72D297353CC}">
                <c16:uniqueId val="{00000006-5F5E-4AF0-8255-A4C2A217585D}"/>
              </c:ext>
            </c:extLst>
          </c:dPt>
          <c:dPt>
            <c:idx val="11"/>
            <c:invertIfNegative val="0"/>
            <c:bubble3D val="0"/>
            <c:spPr>
              <a:solidFill>
                <a:schemeClr val="tx2"/>
              </a:solidFill>
              <a:ln>
                <a:noFill/>
              </a:ln>
              <a:effectLst/>
            </c:spPr>
            <c:extLst>
              <c:ext xmlns:c16="http://schemas.microsoft.com/office/drawing/2014/chart" uri="{C3380CC4-5D6E-409C-BE32-E72D297353CC}">
                <c16:uniqueId val="{00000009-5F5E-4AF0-8255-A4C2A217585D}"/>
              </c:ext>
            </c:extLst>
          </c:dPt>
          <c:dPt>
            <c:idx val="12"/>
            <c:invertIfNegative val="0"/>
            <c:bubble3D val="0"/>
            <c:spPr>
              <a:solidFill>
                <a:schemeClr val="tx2"/>
              </a:solidFill>
              <a:ln>
                <a:noFill/>
              </a:ln>
              <a:effectLst/>
            </c:spPr>
            <c:extLst>
              <c:ext xmlns:c16="http://schemas.microsoft.com/office/drawing/2014/chart" uri="{C3380CC4-5D6E-409C-BE32-E72D297353CC}">
                <c16:uniqueId val="{00000007-5F5E-4AF0-8255-A4C2A217585D}"/>
              </c:ext>
            </c:extLst>
          </c:dPt>
          <c:dPt>
            <c:idx val="13"/>
            <c:invertIfNegative val="0"/>
            <c:bubble3D val="0"/>
            <c:spPr>
              <a:solidFill>
                <a:srgbClr val="92D050"/>
              </a:solidFill>
              <a:ln>
                <a:noFill/>
              </a:ln>
              <a:effectLst/>
            </c:spPr>
            <c:extLst>
              <c:ext xmlns:c16="http://schemas.microsoft.com/office/drawing/2014/chart" uri="{C3380CC4-5D6E-409C-BE32-E72D297353CC}">
                <c16:uniqueId val="{00000008-5F5E-4AF0-8255-A4C2A217585D}"/>
              </c:ext>
            </c:extLst>
          </c:dPt>
          <c:dLbls>
            <c:numFmt formatCode="#,##0" sourceLinked="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List1!$A$2:$A$15</c:f>
              <c:numCache>
                <c:formatCode>General</c:formatCode>
                <c:ptCount val="14"/>
                <c:pt idx="0">
                  <c:v>495.88865924196693</c:v>
                </c:pt>
                <c:pt idx="1">
                  <c:v>494.78525088281208</c:v>
                </c:pt>
                <c:pt idx="2">
                  <c:v>478.38275764512241</c:v>
                </c:pt>
                <c:pt idx="3">
                  <c:v>378.41605849800112</c:v>
                </c:pt>
                <c:pt idx="4">
                  <c:v>314.72036964386893</c:v>
                </c:pt>
                <c:pt idx="5">
                  <c:v>247.5143684188447</c:v>
                </c:pt>
                <c:pt idx="6">
                  <c:v>237.6471035571019</c:v>
                </c:pt>
                <c:pt idx="7">
                  <c:v>194.55693052507741</c:v>
                </c:pt>
                <c:pt idx="8">
                  <c:v>186.08189659603784</c:v>
                </c:pt>
                <c:pt idx="9">
                  <c:v>179.50313532143036</c:v>
                </c:pt>
                <c:pt idx="10">
                  <c:v>175.89772190999184</c:v>
                </c:pt>
                <c:pt idx="11">
                  <c:v>171.5550096987065</c:v>
                </c:pt>
                <c:pt idx="12">
                  <c:v>145.26865506969216</c:v>
                </c:pt>
                <c:pt idx="13">
                  <c:v>-63.418474457662796</c:v>
                </c:pt>
              </c:numCache>
            </c:numRef>
          </c:val>
          <c:extLst>
            <c:ext xmlns:c15="http://schemas.microsoft.com/office/drawing/2012/chart" uri="{02D57815-91ED-43cb-92C2-25804820EDAC}">
              <c15:filteredCategoryTitle>
                <c15:cat>
                  <c:multiLvlStrRef>
                    <c:extLst>
                      <c:ext uri="{02D57815-91ED-43cb-92C2-25804820EDAC}">
                        <c15:formulaRef>
                          <c15:sqref>List1!#REF!</c15:sqref>
                        </c15:formulaRef>
                      </c:ext>
                    </c:extLst>
                  </c:multiLvlStrRef>
                </c15:cat>
              </c15:filteredCategoryTitle>
            </c:ext>
            <c:ext xmlns:c16="http://schemas.microsoft.com/office/drawing/2014/chart" uri="{C3380CC4-5D6E-409C-BE32-E72D297353CC}">
              <c16:uniqueId val="{00000002-0CF6-4FDB-992C-C3301253469F}"/>
            </c:ext>
          </c:extLst>
        </c:ser>
        <c:dLbls>
          <c:showLegendKey val="0"/>
          <c:showVal val="0"/>
          <c:showCatName val="0"/>
          <c:showSerName val="0"/>
          <c:showPercent val="0"/>
          <c:showBubbleSize val="0"/>
        </c:dLbls>
        <c:gapWidth val="42"/>
        <c:axId val="915368544"/>
        <c:axId val="915366976"/>
      </c:barChart>
      <c:catAx>
        <c:axId val="915368544"/>
        <c:scaling>
          <c:orientation val="maxMin"/>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915366976"/>
        <c:crosses val="autoZero"/>
        <c:auto val="1"/>
        <c:lblAlgn val="ctr"/>
        <c:lblOffset val="100"/>
        <c:noMultiLvlLbl val="0"/>
      </c:catAx>
      <c:valAx>
        <c:axId val="915366976"/>
        <c:scaling>
          <c:orientation val="minMax"/>
          <c:max val="800"/>
          <c:min val="-800"/>
        </c:scaling>
        <c:delete val="0"/>
        <c:axPos val="t"/>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crossAx val="915368544"/>
        <c:crosses val="autoZero"/>
        <c:crossBetween val="between"/>
        <c:majorUnit val="400"/>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solidFill>
            <a:schemeClr val="tx1"/>
          </a:solidFill>
        </a:defRPr>
      </a:pPr>
      <a:endParaRPr lang="cs-CZ"/>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List1!$A$1</c:f>
              <c:strCache>
                <c:ptCount val="1"/>
                <c:pt idx="0">
                  <c:v>Řada 1</c:v>
                </c:pt>
              </c:strCache>
            </c:strRef>
          </c:tx>
          <c:spPr>
            <a:solidFill>
              <a:schemeClr val="accent2"/>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1-3717-4C2D-B900-AE90B97A7ECF}"/>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3-3717-4C2D-B900-AE90B97A7ECF}"/>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5-3717-4C2D-B900-AE90B97A7ECF}"/>
              </c:ext>
            </c:extLst>
          </c:dPt>
          <c:dPt>
            <c:idx val="9"/>
            <c:invertIfNegative val="0"/>
            <c:bubble3D val="0"/>
            <c:spPr>
              <a:solidFill>
                <a:schemeClr val="accent2"/>
              </a:solidFill>
              <a:ln>
                <a:noFill/>
              </a:ln>
              <a:effectLst/>
            </c:spPr>
            <c:extLst>
              <c:ext xmlns:c16="http://schemas.microsoft.com/office/drawing/2014/chart" uri="{C3380CC4-5D6E-409C-BE32-E72D297353CC}">
                <c16:uniqueId val="{00000000-0367-4125-AC25-40BEF22F85D2}"/>
              </c:ext>
            </c:extLst>
          </c:dPt>
          <c:dLbls>
            <c:numFmt formatCode="#,##0" sourceLinked="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List1!$A$2:$A$15</c:f>
              <c:numCache>
                <c:formatCode>#,##0.00</c:formatCode>
                <c:ptCount val="14"/>
                <c:pt idx="0">
                  <c:v>2382.8501908797248</c:v>
                </c:pt>
                <c:pt idx="1">
                  <c:v>2373.3267635706661</c:v>
                </c:pt>
                <c:pt idx="2">
                  <c:v>2300.559832050385</c:v>
                </c:pt>
                <c:pt idx="3">
                  <c:v>2019.2407773630916</c:v>
                </c:pt>
                <c:pt idx="4">
                  <c:v>1944.3944342995294</c:v>
                </c:pt>
                <c:pt idx="5">
                  <c:v>1698.9797072596882</c:v>
                </c:pt>
                <c:pt idx="6">
                  <c:v>1686.9360533542565</c:v>
                </c:pt>
                <c:pt idx="7">
                  <c:v>1368.5573243423953</c:v>
                </c:pt>
                <c:pt idx="8">
                  <c:v>994.81446066713249</c:v>
                </c:pt>
                <c:pt idx="9">
                  <c:v>988.61195079754373</c:v>
                </c:pt>
                <c:pt idx="10">
                  <c:v>946.47678646275017</c:v>
                </c:pt>
                <c:pt idx="11">
                  <c:v>774.14181291058821</c:v>
                </c:pt>
                <c:pt idx="12">
                  <c:v>725.19266669857836</c:v>
                </c:pt>
                <c:pt idx="13">
                  <c:v>572.74014329229055</c:v>
                </c:pt>
              </c:numCache>
            </c:numRef>
          </c:val>
          <c:extLst>
            <c:ext xmlns:c15="http://schemas.microsoft.com/office/drawing/2012/chart" uri="{02D57815-91ED-43cb-92C2-25804820EDAC}">
              <c15:filteredCategoryTitle>
                <c15:cat>
                  <c:multiLvlStrRef>
                    <c:extLst>
                      <c:ext uri="{02D57815-91ED-43cb-92C2-25804820EDAC}">
                        <c15:formulaRef>
                          <c15:sqref>List1!#REF!</c15:sqref>
                        </c15:formulaRef>
                      </c:ext>
                    </c:extLst>
                  </c:multiLvlStrRef>
                </c15:cat>
              </c15:filteredCategoryTitle>
            </c:ext>
            <c:ext xmlns:c16="http://schemas.microsoft.com/office/drawing/2014/chart" uri="{C3380CC4-5D6E-409C-BE32-E72D297353CC}">
              <c16:uniqueId val="{00000006-3717-4C2D-B900-AE90B97A7ECF}"/>
            </c:ext>
          </c:extLst>
        </c:ser>
        <c:dLbls>
          <c:showLegendKey val="0"/>
          <c:showVal val="0"/>
          <c:showCatName val="0"/>
          <c:showSerName val="0"/>
          <c:showPercent val="0"/>
          <c:showBubbleSize val="0"/>
        </c:dLbls>
        <c:gapWidth val="42"/>
        <c:axId val="915368544"/>
        <c:axId val="915366976"/>
      </c:barChart>
      <c:catAx>
        <c:axId val="915368544"/>
        <c:scaling>
          <c:orientation val="maxMin"/>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915366976"/>
        <c:crosses val="autoZero"/>
        <c:auto val="1"/>
        <c:lblAlgn val="ctr"/>
        <c:lblOffset val="100"/>
        <c:noMultiLvlLbl val="0"/>
      </c:catAx>
      <c:valAx>
        <c:axId val="915366976"/>
        <c:scaling>
          <c:orientation val="minMax"/>
          <c:max val="3000"/>
          <c:min val="0"/>
        </c:scaling>
        <c:delete val="0"/>
        <c:axPos val="t"/>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crossAx val="915368544"/>
        <c:crosses val="autoZero"/>
        <c:crossBetween val="between"/>
        <c:majorUnit val="500"/>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solidFill>
            <a:schemeClr val="tx1"/>
          </a:solidFill>
        </a:defRPr>
      </a:pPr>
      <a:endParaRPr lang="cs-CZ"/>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List1!$A$1</c:f>
              <c:strCache>
                <c:ptCount val="1"/>
                <c:pt idx="0">
                  <c:v>Řada 1</c:v>
                </c:pt>
              </c:strCache>
            </c:strRef>
          </c:tx>
          <c:spPr>
            <a:solidFill>
              <a:srgbClr val="92D050"/>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0CF6-4FDB-992C-C3301253469F}"/>
              </c:ext>
            </c:extLst>
          </c:dPt>
          <c:dPt>
            <c:idx val="1"/>
            <c:invertIfNegative val="0"/>
            <c:bubble3D val="0"/>
            <c:spPr>
              <a:solidFill>
                <a:srgbClr val="92D050"/>
              </a:solidFill>
              <a:ln>
                <a:noFill/>
              </a:ln>
              <a:effectLst/>
            </c:spPr>
            <c:extLst>
              <c:ext xmlns:c16="http://schemas.microsoft.com/office/drawing/2014/chart" uri="{C3380CC4-5D6E-409C-BE32-E72D297353CC}">
                <c16:uniqueId val="{00000003-0CF6-4FDB-992C-C3301253469F}"/>
              </c:ext>
            </c:extLst>
          </c:dPt>
          <c:dPt>
            <c:idx val="2"/>
            <c:invertIfNegative val="0"/>
            <c:bubble3D val="0"/>
            <c:spPr>
              <a:solidFill>
                <a:srgbClr val="92D050"/>
              </a:solidFill>
              <a:ln>
                <a:noFill/>
              </a:ln>
              <a:effectLst/>
            </c:spPr>
            <c:extLst>
              <c:ext xmlns:c16="http://schemas.microsoft.com/office/drawing/2014/chart" uri="{C3380CC4-5D6E-409C-BE32-E72D297353CC}">
                <c16:uniqueId val="{00000004-0CF6-4FDB-992C-C3301253469F}"/>
              </c:ext>
            </c:extLst>
          </c:dPt>
          <c:dPt>
            <c:idx val="3"/>
            <c:invertIfNegative val="0"/>
            <c:bubble3D val="0"/>
            <c:spPr>
              <a:solidFill>
                <a:srgbClr val="92D050"/>
              </a:solidFill>
              <a:ln>
                <a:noFill/>
              </a:ln>
              <a:effectLst/>
            </c:spPr>
            <c:extLst>
              <c:ext xmlns:c16="http://schemas.microsoft.com/office/drawing/2014/chart" uri="{C3380CC4-5D6E-409C-BE32-E72D297353CC}">
                <c16:uniqueId val="{0000000F-79D9-47D6-8A8A-FE81D4B3A35D}"/>
              </c:ext>
            </c:extLst>
          </c:dPt>
          <c:dPt>
            <c:idx val="4"/>
            <c:invertIfNegative val="0"/>
            <c:bubble3D val="0"/>
            <c:spPr>
              <a:solidFill>
                <a:srgbClr val="92D050"/>
              </a:solidFill>
              <a:ln>
                <a:noFill/>
              </a:ln>
              <a:effectLst/>
            </c:spPr>
            <c:extLst>
              <c:ext xmlns:c16="http://schemas.microsoft.com/office/drawing/2014/chart" uri="{C3380CC4-5D6E-409C-BE32-E72D297353CC}">
                <c16:uniqueId val="{00000010-79D9-47D6-8A8A-FE81D4B3A35D}"/>
              </c:ext>
            </c:extLst>
          </c:dPt>
          <c:dPt>
            <c:idx val="5"/>
            <c:invertIfNegative val="0"/>
            <c:bubble3D val="0"/>
            <c:spPr>
              <a:solidFill>
                <a:srgbClr val="92D050"/>
              </a:solidFill>
              <a:ln>
                <a:noFill/>
              </a:ln>
              <a:effectLst/>
            </c:spPr>
            <c:extLst>
              <c:ext xmlns:c16="http://schemas.microsoft.com/office/drawing/2014/chart" uri="{C3380CC4-5D6E-409C-BE32-E72D297353CC}">
                <c16:uniqueId val="{00000011-79D9-47D6-8A8A-FE81D4B3A35D}"/>
              </c:ext>
            </c:extLst>
          </c:dPt>
          <c:dPt>
            <c:idx val="6"/>
            <c:invertIfNegative val="0"/>
            <c:bubble3D val="0"/>
            <c:spPr>
              <a:solidFill>
                <a:srgbClr val="92D050"/>
              </a:solidFill>
              <a:ln>
                <a:noFill/>
              </a:ln>
              <a:effectLst/>
            </c:spPr>
            <c:extLst>
              <c:ext xmlns:c16="http://schemas.microsoft.com/office/drawing/2014/chart" uri="{C3380CC4-5D6E-409C-BE32-E72D297353CC}">
                <c16:uniqueId val="{00000015-1350-49EF-BDD6-68ACED723728}"/>
              </c:ext>
            </c:extLst>
          </c:dPt>
          <c:dPt>
            <c:idx val="7"/>
            <c:invertIfNegative val="0"/>
            <c:bubble3D val="0"/>
            <c:spPr>
              <a:solidFill>
                <a:srgbClr val="92D050"/>
              </a:solidFill>
              <a:ln>
                <a:noFill/>
              </a:ln>
              <a:effectLst/>
            </c:spPr>
            <c:extLst>
              <c:ext xmlns:c16="http://schemas.microsoft.com/office/drawing/2014/chart" uri="{C3380CC4-5D6E-409C-BE32-E72D297353CC}">
                <c16:uniqueId val="{00000016-1350-49EF-BDD6-68ACED723728}"/>
              </c:ext>
            </c:extLst>
          </c:dPt>
          <c:dPt>
            <c:idx val="8"/>
            <c:invertIfNegative val="0"/>
            <c:bubble3D val="0"/>
            <c:spPr>
              <a:solidFill>
                <a:srgbClr val="92D050"/>
              </a:solidFill>
              <a:ln>
                <a:noFill/>
              </a:ln>
              <a:effectLst/>
            </c:spPr>
            <c:extLst>
              <c:ext xmlns:c16="http://schemas.microsoft.com/office/drawing/2014/chart" uri="{C3380CC4-5D6E-409C-BE32-E72D297353CC}">
                <c16:uniqueId val="{00000017-1350-49EF-BDD6-68ACED723728}"/>
              </c:ext>
            </c:extLst>
          </c:dPt>
          <c:dPt>
            <c:idx val="9"/>
            <c:invertIfNegative val="0"/>
            <c:bubble3D val="0"/>
            <c:spPr>
              <a:solidFill>
                <a:srgbClr val="92D050"/>
              </a:solidFill>
              <a:ln>
                <a:noFill/>
              </a:ln>
              <a:effectLst/>
            </c:spPr>
            <c:extLst>
              <c:ext xmlns:c16="http://schemas.microsoft.com/office/drawing/2014/chart" uri="{C3380CC4-5D6E-409C-BE32-E72D297353CC}">
                <c16:uniqueId val="{0000001B-82B3-487A-A200-D8FF409C8DBD}"/>
              </c:ext>
            </c:extLst>
          </c:dPt>
          <c:dPt>
            <c:idx val="10"/>
            <c:invertIfNegative val="0"/>
            <c:bubble3D val="0"/>
            <c:spPr>
              <a:solidFill>
                <a:srgbClr val="92D050"/>
              </a:solidFill>
              <a:ln>
                <a:noFill/>
              </a:ln>
              <a:effectLst/>
            </c:spPr>
            <c:extLst>
              <c:ext xmlns:c16="http://schemas.microsoft.com/office/drawing/2014/chart" uri="{C3380CC4-5D6E-409C-BE32-E72D297353CC}">
                <c16:uniqueId val="{00000006-5F5E-4AF0-8255-A4C2A217585D}"/>
              </c:ext>
            </c:extLst>
          </c:dPt>
          <c:dPt>
            <c:idx val="11"/>
            <c:invertIfNegative val="0"/>
            <c:bubble3D val="0"/>
            <c:spPr>
              <a:solidFill>
                <a:srgbClr val="92D050"/>
              </a:solidFill>
              <a:ln>
                <a:noFill/>
              </a:ln>
              <a:effectLst/>
            </c:spPr>
            <c:extLst>
              <c:ext xmlns:c16="http://schemas.microsoft.com/office/drawing/2014/chart" uri="{C3380CC4-5D6E-409C-BE32-E72D297353CC}">
                <c16:uniqueId val="{00000009-5F5E-4AF0-8255-A4C2A217585D}"/>
              </c:ext>
            </c:extLst>
          </c:dPt>
          <c:dPt>
            <c:idx val="12"/>
            <c:invertIfNegative val="0"/>
            <c:bubble3D val="0"/>
            <c:spPr>
              <a:solidFill>
                <a:srgbClr val="92D050"/>
              </a:solidFill>
              <a:ln>
                <a:noFill/>
              </a:ln>
              <a:effectLst/>
            </c:spPr>
            <c:extLst>
              <c:ext xmlns:c16="http://schemas.microsoft.com/office/drawing/2014/chart" uri="{C3380CC4-5D6E-409C-BE32-E72D297353CC}">
                <c16:uniqueId val="{00000007-5F5E-4AF0-8255-A4C2A217585D}"/>
              </c:ext>
            </c:extLst>
          </c:dPt>
          <c:dPt>
            <c:idx val="13"/>
            <c:invertIfNegative val="0"/>
            <c:bubble3D val="0"/>
            <c:spPr>
              <a:solidFill>
                <a:srgbClr val="92D050"/>
              </a:solidFill>
              <a:ln>
                <a:noFill/>
              </a:ln>
              <a:effectLst/>
            </c:spPr>
            <c:extLst>
              <c:ext xmlns:c16="http://schemas.microsoft.com/office/drawing/2014/chart" uri="{C3380CC4-5D6E-409C-BE32-E72D297353CC}">
                <c16:uniqueId val="{00000008-5F5E-4AF0-8255-A4C2A217585D}"/>
              </c:ext>
            </c:extLst>
          </c:dPt>
          <c:dLbls>
            <c:numFmt formatCode="#,##0" sourceLinked="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List1!$A$2:$A$15</c:f>
              <c:numCache>
                <c:formatCode>#,##0</c:formatCode>
                <c:ptCount val="14"/>
                <c:pt idx="0">
                  <c:v>5.5165312051781257</c:v>
                </c:pt>
                <c:pt idx="1">
                  <c:v>-51.482260071217183</c:v>
                </c:pt>
                <c:pt idx="2">
                  <c:v>-53.459992392231925</c:v>
                </c:pt>
                <c:pt idx="3">
                  <c:v>-126.71676852745372</c:v>
                </c:pt>
                <c:pt idx="4">
                  <c:v>-126.84888229381079</c:v>
                </c:pt>
                <c:pt idx="5">
                  <c:v>-149.3747599334215</c:v>
                </c:pt>
                <c:pt idx="6">
                  <c:v>-269.96710964086765</c:v>
                </c:pt>
                <c:pt idx="7">
                  <c:v>-277.23290179155231</c:v>
                </c:pt>
                <c:pt idx="8">
                  <c:v>-303.14684523674873</c:v>
                </c:pt>
                <c:pt idx="9">
                  <c:v>-390.93644710784201</c:v>
                </c:pt>
                <c:pt idx="10">
                  <c:v>-394.34492595544737</c:v>
                </c:pt>
                <c:pt idx="11">
                  <c:v>-402.39796337357302</c:v>
                </c:pt>
                <c:pt idx="12">
                  <c:v>-518.93595824721569</c:v>
                </c:pt>
                <c:pt idx="13">
                  <c:v>-564.20573827851649</c:v>
                </c:pt>
              </c:numCache>
            </c:numRef>
          </c:val>
          <c:extLst>
            <c:ext xmlns:c15="http://schemas.microsoft.com/office/drawing/2012/chart" uri="{02D57815-91ED-43cb-92C2-25804820EDAC}">
              <c15:filteredCategoryTitle>
                <c15:cat>
                  <c:multiLvlStrRef>
                    <c:extLst>
                      <c:ext uri="{02D57815-91ED-43cb-92C2-25804820EDAC}">
                        <c15:formulaRef>
                          <c15:sqref>List1!#REF!</c15:sqref>
                        </c15:formulaRef>
                      </c:ext>
                    </c:extLst>
                  </c:multiLvlStrRef>
                </c15:cat>
              </c15:filteredCategoryTitle>
            </c:ext>
            <c:ext xmlns:c16="http://schemas.microsoft.com/office/drawing/2014/chart" uri="{C3380CC4-5D6E-409C-BE32-E72D297353CC}">
              <c16:uniqueId val="{00000002-0CF6-4FDB-992C-C3301253469F}"/>
            </c:ext>
          </c:extLst>
        </c:ser>
        <c:dLbls>
          <c:showLegendKey val="0"/>
          <c:showVal val="0"/>
          <c:showCatName val="0"/>
          <c:showSerName val="0"/>
          <c:showPercent val="0"/>
          <c:showBubbleSize val="0"/>
        </c:dLbls>
        <c:gapWidth val="42"/>
        <c:axId val="915368544"/>
        <c:axId val="915366976"/>
      </c:barChart>
      <c:catAx>
        <c:axId val="915368544"/>
        <c:scaling>
          <c:orientation val="maxMin"/>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915366976"/>
        <c:crosses val="autoZero"/>
        <c:auto val="1"/>
        <c:lblAlgn val="ctr"/>
        <c:lblOffset val="100"/>
        <c:noMultiLvlLbl val="0"/>
      </c:catAx>
      <c:valAx>
        <c:axId val="915366976"/>
        <c:scaling>
          <c:orientation val="minMax"/>
          <c:max val="1000"/>
          <c:min val="-1000"/>
        </c:scaling>
        <c:delete val="0"/>
        <c:axPos val="t"/>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crossAx val="915368544"/>
        <c:crosses val="autoZero"/>
        <c:crossBetween val="between"/>
        <c:majorUnit val="500"/>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solidFill>
            <a:schemeClr val="tx1"/>
          </a:solidFill>
        </a:defRPr>
      </a:pPr>
      <a:endParaRPr lang="cs-CZ"/>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List1!$A$1</c:f>
              <c:strCache>
                <c:ptCount val="1"/>
                <c:pt idx="0">
                  <c:v>Řada 1</c:v>
                </c:pt>
              </c:strCache>
            </c:strRef>
          </c:tx>
          <c:spPr>
            <a:solidFill>
              <a:schemeClr val="accent2"/>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1-3717-4C2D-B900-AE90B97A7ECF}"/>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3-3717-4C2D-B900-AE90B97A7ECF}"/>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5-3717-4C2D-B900-AE90B97A7ECF}"/>
              </c:ext>
            </c:extLst>
          </c:dPt>
          <c:dPt>
            <c:idx val="10"/>
            <c:invertIfNegative val="0"/>
            <c:bubble3D val="0"/>
            <c:spPr>
              <a:solidFill>
                <a:schemeClr val="accent2"/>
              </a:solidFill>
              <a:ln>
                <a:noFill/>
              </a:ln>
              <a:effectLst/>
            </c:spPr>
            <c:extLst>
              <c:ext xmlns:c16="http://schemas.microsoft.com/office/drawing/2014/chart" uri="{C3380CC4-5D6E-409C-BE32-E72D297353CC}">
                <c16:uniqueId val="{00000000-6C1E-41FF-9E11-C4D4E63B44EE}"/>
              </c:ext>
            </c:extLst>
          </c:dPt>
          <c:dLbls>
            <c:numFmt formatCode="#,##0" sourceLinked="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List1!$A$2:$A$15</c:f>
              <c:numCache>
                <c:formatCode>#,##0</c:formatCode>
                <c:ptCount val="14"/>
                <c:pt idx="0">
                  <c:v>1400.3574418025926</c:v>
                </c:pt>
                <c:pt idx="1">
                  <c:v>1388.8531673568066</c:v>
                </c:pt>
                <c:pt idx="2">
                  <c:v>1336.8393953881798</c:v>
                </c:pt>
                <c:pt idx="3">
                  <c:v>1194.9980794673722</c:v>
                </c:pt>
                <c:pt idx="4">
                  <c:v>1177.6426330423922</c:v>
                </c:pt>
                <c:pt idx="5">
                  <c:v>1170.238975117024</c:v>
                </c:pt>
                <c:pt idx="6">
                  <c:v>927.22183344996506</c:v>
                </c:pt>
                <c:pt idx="7">
                  <c:v>849.64817385476999</c:v>
                </c:pt>
                <c:pt idx="8">
                  <c:v>837.8013164203827</c:v>
                </c:pt>
                <c:pt idx="9">
                  <c:v>769.97661552500995</c:v>
                </c:pt>
                <c:pt idx="10">
                  <c:v>674.52310631536875</c:v>
                </c:pt>
                <c:pt idx="11">
                  <c:v>619.93029639453471</c:v>
                </c:pt>
                <c:pt idx="12">
                  <c:v>562.01467244412027</c:v>
                </c:pt>
                <c:pt idx="13">
                  <c:v>511.80937198472964</c:v>
                </c:pt>
              </c:numCache>
            </c:numRef>
          </c:val>
          <c:extLst>
            <c:ext xmlns:c15="http://schemas.microsoft.com/office/drawing/2012/chart" uri="{02D57815-91ED-43cb-92C2-25804820EDAC}">
              <c15:filteredCategoryTitle>
                <c15:cat>
                  <c:multiLvlStrRef>
                    <c:extLst>
                      <c:ext uri="{02D57815-91ED-43cb-92C2-25804820EDAC}">
                        <c15:formulaRef>
                          <c15:sqref>List1!#REF!</c15:sqref>
                        </c15:formulaRef>
                      </c:ext>
                    </c:extLst>
                  </c:multiLvlStrRef>
                </c15:cat>
              </c15:filteredCategoryTitle>
            </c:ext>
            <c:ext xmlns:c16="http://schemas.microsoft.com/office/drawing/2014/chart" uri="{C3380CC4-5D6E-409C-BE32-E72D297353CC}">
              <c16:uniqueId val="{00000006-3717-4C2D-B900-AE90B97A7ECF}"/>
            </c:ext>
          </c:extLst>
        </c:ser>
        <c:dLbls>
          <c:showLegendKey val="0"/>
          <c:showVal val="0"/>
          <c:showCatName val="0"/>
          <c:showSerName val="0"/>
          <c:showPercent val="0"/>
          <c:showBubbleSize val="0"/>
        </c:dLbls>
        <c:gapWidth val="42"/>
        <c:axId val="915368544"/>
        <c:axId val="915366976"/>
      </c:barChart>
      <c:catAx>
        <c:axId val="915368544"/>
        <c:scaling>
          <c:orientation val="maxMin"/>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915366976"/>
        <c:crosses val="autoZero"/>
        <c:auto val="1"/>
        <c:lblAlgn val="ctr"/>
        <c:lblOffset val="100"/>
        <c:noMultiLvlLbl val="0"/>
      </c:catAx>
      <c:valAx>
        <c:axId val="915366976"/>
        <c:scaling>
          <c:orientation val="minMax"/>
          <c:max val="3000"/>
          <c:min val="0"/>
        </c:scaling>
        <c:delete val="0"/>
        <c:axPos val="t"/>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crossAx val="915368544"/>
        <c:crosses val="autoZero"/>
        <c:crossBetween val="between"/>
        <c:majorUnit val="500"/>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solidFill>
            <a:schemeClr val="tx1"/>
          </a:solidFill>
        </a:defRPr>
      </a:pPr>
      <a:endParaRPr lang="cs-CZ"/>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List1!$A$1</c:f>
              <c:strCache>
                <c:ptCount val="1"/>
                <c:pt idx="0">
                  <c:v>Řada 1</c:v>
                </c:pt>
              </c:strCache>
            </c:strRef>
          </c:tx>
          <c:spPr>
            <a:solidFill>
              <a:srgbClr val="92D050"/>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0CF6-4FDB-992C-C3301253469F}"/>
              </c:ext>
            </c:extLst>
          </c:dPt>
          <c:dPt>
            <c:idx val="1"/>
            <c:invertIfNegative val="0"/>
            <c:bubble3D val="0"/>
            <c:spPr>
              <a:solidFill>
                <a:srgbClr val="92D050"/>
              </a:solidFill>
              <a:ln>
                <a:noFill/>
              </a:ln>
              <a:effectLst/>
            </c:spPr>
            <c:extLst>
              <c:ext xmlns:c16="http://schemas.microsoft.com/office/drawing/2014/chart" uri="{C3380CC4-5D6E-409C-BE32-E72D297353CC}">
                <c16:uniqueId val="{00000003-0CF6-4FDB-992C-C3301253469F}"/>
              </c:ext>
            </c:extLst>
          </c:dPt>
          <c:dPt>
            <c:idx val="2"/>
            <c:invertIfNegative val="0"/>
            <c:bubble3D val="0"/>
            <c:spPr>
              <a:solidFill>
                <a:srgbClr val="92D050"/>
              </a:solidFill>
              <a:ln>
                <a:noFill/>
              </a:ln>
              <a:effectLst/>
            </c:spPr>
            <c:extLst>
              <c:ext xmlns:c16="http://schemas.microsoft.com/office/drawing/2014/chart" uri="{C3380CC4-5D6E-409C-BE32-E72D297353CC}">
                <c16:uniqueId val="{00000004-0CF6-4FDB-992C-C3301253469F}"/>
              </c:ext>
            </c:extLst>
          </c:dPt>
          <c:dPt>
            <c:idx val="3"/>
            <c:invertIfNegative val="0"/>
            <c:bubble3D val="0"/>
            <c:spPr>
              <a:solidFill>
                <a:srgbClr val="92D050"/>
              </a:solidFill>
              <a:ln>
                <a:noFill/>
              </a:ln>
              <a:effectLst/>
            </c:spPr>
            <c:extLst>
              <c:ext xmlns:c16="http://schemas.microsoft.com/office/drawing/2014/chart" uri="{C3380CC4-5D6E-409C-BE32-E72D297353CC}">
                <c16:uniqueId val="{0000000F-79D9-47D6-8A8A-FE81D4B3A35D}"/>
              </c:ext>
            </c:extLst>
          </c:dPt>
          <c:dPt>
            <c:idx val="4"/>
            <c:invertIfNegative val="0"/>
            <c:bubble3D val="0"/>
            <c:spPr>
              <a:solidFill>
                <a:srgbClr val="92D050"/>
              </a:solidFill>
              <a:ln>
                <a:noFill/>
              </a:ln>
              <a:effectLst/>
            </c:spPr>
            <c:extLst>
              <c:ext xmlns:c16="http://schemas.microsoft.com/office/drawing/2014/chart" uri="{C3380CC4-5D6E-409C-BE32-E72D297353CC}">
                <c16:uniqueId val="{00000010-79D9-47D6-8A8A-FE81D4B3A35D}"/>
              </c:ext>
            </c:extLst>
          </c:dPt>
          <c:dPt>
            <c:idx val="5"/>
            <c:invertIfNegative val="0"/>
            <c:bubble3D val="0"/>
            <c:spPr>
              <a:solidFill>
                <a:srgbClr val="92D050"/>
              </a:solidFill>
              <a:ln>
                <a:noFill/>
              </a:ln>
              <a:effectLst/>
            </c:spPr>
            <c:extLst>
              <c:ext xmlns:c16="http://schemas.microsoft.com/office/drawing/2014/chart" uri="{C3380CC4-5D6E-409C-BE32-E72D297353CC}">
                <c16:uniqueId val="{00000011-79D9-47D6-8A8A-FE81D4B3A35D}"/>
              </c:ext>
            </c:extLst>
          </c:dPt>
          <c:dPt>
            <c:idx val="6"/>
            <c:invertIfNegative val="0"/>
            <c:bubble3D val="0"/>
            <c:spPr>
              <a:solidFill>
                <a:srgbClr val="92D050"/>
              </a:solidFill>
              <a:ln>
                <a:noFill/>
              </a:ln>
              <a:effectLst/>
            </c:spPr>
            <c:extLst>
              <c:ext xmlns:c16="http://schemas.microsoft.com/office/drawing/2014/chart" uri="{C3380CC4-5D6E-409C-BE32-E72D297353CC}">
                <c16:uniqueId val="{00000015-1350-49EF-BDD6-68ACED723728}"/>
              </c:ext>
            </c:extLst>
          </c:dPt>
          <c:dPt>
            <c:idx val="7"/>
            <c:invertIfNegative val="0"/>
            <c:bubble3D val="0"/>
            <c:spPr>
              <a:solidFill>
                <a:srgbClr val="92D050"/>
              </a:solidFill>
              <a:ln>
                <a:noFill/>
              </a:ln>
              <a:effectLst/>
            </c:spPr>
            <c:extLst>
              <c:ext xmlns:c16="http://schemas.microsoft.com/office/drawing/2014/chart" uri="{C3380CC4-5D6E-409C-BE32-E72D297353CC}">
                <c16:uniqueId val="{00000016-1350-49EF-BDD6-68ACED723728}"/>
              </c:ext>
            </c:extLst>
          </c:dPt>
          <c:dPt>
            <c:idx val="8"/>
            <c:invertIfNegative val="0"/>
            <c:bubble3D val="0"/>
            <c:spPr>
              <a:solidFill>
                <a:srgbClr val="92D050"/>
              </a:solidFill>
              <a:ln>
                <a:noFill/>
              </a:ln>
              <a:effectLst/>
            </c:spPr>
            <c:extLst>
              <c:ext xmlns:c16="http://schemas.microsoft.com/office/drawing/2014/chart" uri="{C3380CC4-5D6E-409C-BE32-E72D297353CC}">
                <c16:uniqueId val="{00000017-1350-49EF-BDD6-68ACED723728}"/>
              </c:ext>
            </c:extLst>
          </c:dPt>
          <c:dPt>
            <c:idx val="9"/>
            <c:invertIfNegative val="0"/>
            <c:bubble3D val="0"/>
            <c:spPr>
              <a:solidFill>
                <a:srgbClr val="92D050"/>
              </a:solidFill>
              <a:ln>
                <a:noFill/>
              </a:ln>
              <a:effectLst/>
            </c:spPr>
            <c:extLst>
              <c:ext xmlns:c16="http://schemas.microsoft.com/office/drawing/2014/chart" uri="{C3380CC4-5D6E-409C-BE32-E72D297353CC}">
                <c16:uniqueId val="{0000001B-82B3-487A-A200-D8FF409C8DBD}"/>
              </c:ext>
            </c:extLst>
          </c:dPt>
          <c:dPt>
            <c:idx val="10"/>
            <c:invertIfNegative val="0"/>
            <c:bubble3D val="0"/>
            <c:spPr>
              <a:solidFill>
                <a:srgbClr val="92D050"/>
              </a:solidFill>
              <a:ln>
                <a:noFill/>
              </a:ln>
              <a:effectLst/>
            </c:spPr>
            <c:extLst>
              <c:ext xmlns:c16="http://schemas.microsoft.com/office/drawing/2014/chart" uri="{C3380CC4-5D6E-409C-BE32-E72D297353CC}">
                <c16:uniqueId val="{00000006-5F5E-4AF0-8255-A4C2A217585D}"/>
              </c:ext>
            </c:extLst>
          </c:dPt>
          <c:dPt>
            <c:idx val="11"/>
            <c:invertIfNegative val="0"/>
            <c:bubble3D val="0"/>
            <c:spPr>
              <a:solidFill>
                <a:srgbClr val="92D050"/>
              </a:solidFill>
              <a:ln>
                <a:noFill/>
              </a:ln>
              <a:effectLst/>
            </c:spPr>
            <c:extLst>
              <c:ext xmlns:c16="http://schemas.microsoft.com/office/drawing/2014/chart" uri="{C3380CC4-5D6E-409C-BE32-E72D297353CC}">
                <c16:uniqueId val="{00000009-5F5E-4AF0-8255-A4C2A217585D}"/>
              </c:ext>
            </c:extLst>
          </c:dPt>
          <c:dPt>
            <c:idx val="12"/>
            <c:invertIfNegative val="0"/>
            <c:bubble3D val="0"/>
            <c:spPr>
              <a:solidFill>
                <a:srgbClr val="92D050"/>
              </a:solidFill>
              <a:ln>
                <a:noFill/>
              </a:ln>
              <a:effectLst/>
            </c:spPr>
            <c:extLst>
              <c:ext xmlns:c16="http://schemas.microsoft.com/office/drawing/2014/chart" uri="{C3380CC4-5D6E-409C-BE32-E72D297353CC}">
                <c16:uniqueId val="{00000007-5F5E-4AF0-8255-A4C2A217585D}"/>
              </c:ext>
            </c:extLst>
          </c:dPt>
          <c:dPt>
            <c:idx val="13"/>
            <c:invertIfNegative val="0"/>
            <c:bubble3D val="0"/>
            <c:spPr>
              <a:solidFill>
                <a:srgbClr val="92D050"/>
              </a:solidFill>
              <a:ln>
                <a:noFill/>
              </a:ln>
              <a:effectLst/>
            </c:spPr>
            <c:extLst>
              <c:ext xmlns:c16="http://schemas.microsoft.com/office/drawing/2014/chart" uri="{C3380CC4-5D6E-409C-BE32-E72D297353CC}">
                <c16:uniqueId val="{00000008-5F5E-4AF0-8255-A4C2A217585D}"/>
              </c:ext>
            </c:extLst>
          </c:dPt>
          <c:dLbls>
            <c:numFmt formatCode="#,##0" sourceLinked="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List1!$A$2:$A$15</c:f>
              <c:numCache>
                <c:formatCode>General</c:formatCode>
                <c:ptCount val="14"/>
                <c:pt idx="0">
                  <c:v>40.756789223046894</c:v>
                </c:pt>
                <c:pt idx="1">
                  <c:v>-38.038840740626483</c:v>
                </c:pt>
                <c:pt idx="2">
                  <c:v>-62.227753578095871</c:v>
                </c:pt>
                <c:pt idx="3">
                  <c:v>-71.156339250031579</c:v>
                </c:pt>
                <c:pt idx="4">
                  <c:v>-159.41603389688305</c:v>
                </c:pt>
                <c:pt idx="5">
                  <c:v>-173.55924487502307</c:v>
                </c:pt>
                <c:pt idx="6">
                  <c:v>-174.69015483064231</c:v>
                </c:pt>
                <c:pt idx="7">
                  <c:v>-181.33472821585804</c:v>
                </c:pt>
                <c:pt idx="8">
                  <c:v>-207.22827430179291</c:v>
                </c:pt>
                <c:pt idx="9">
                  <c:v>-301.10180958470255</c:v>
                </c:pt>
                <c:pt idx="10">
                  <c:v>-310.01067586433442</c:v>
                </c:pt>
                <c:pt idx="11">
                  <c:v>-328.02659202239329</c:v>
                </c:pt>
                <c:pt idx="12">
                  <c:v>-375.54012171119609</c:v>
                </c:pt>
                <c:pt idx="13">
                  <c:v>-383.22059617808191</c:v>
                </c:pt>
              </c:numCache>
            </c:numRef>
          </c:val>
          <c:extLst>
            <c:ext xmlns:c15="http://schemas.microsoft.com/office/drawing/2012/chart" uri="{02D57815-91ED-43cb-92C2-25804820EDAC}">
              <c15:filteredCategoryTitle>
                <c15:cat>
                  <c:multiLvlStrRef>
                    <c:extLst>
                      <c:ext uri="{02D57815-91ED-43cb-92C2-25804820EDAC}">
                        <c15:formulaRef>
                          <c15:sqref>List1!#REF!</c15:sqref>
                        </c15:formulaRef>
                      </c:ext>
                    </c:extLst>
                  </c:multiLvlStrRef>
                </c15:cat>
              </c15:filteredCategoryTitle>
            </c:ext>
            <c:ext xmlns:c16="http://schemas.microsoft.com/office/drawing/2014/chart" uri="{C3380CC4-5D6E-409C-BE32-E72D297353CC}">
              <c16:uniqueId val="{00000002-0CF6-4FDB-992C-C3301253469F}"/>
            </c:ext>
          </c:extLst>
        </c:ser>
        <c:dLbls>
          <c:showLegendKey val="0"/>
          <c:showVal val="0"/>
          <c:showCatName val="0"/>
          <c:showSerName val="0"/>
          <c:showPercent val="0"/>
          <c:showBubbleSize val="0"/>
        </c:dLbls>
        <c:gapWidth val="42"/>
        <c:axId val="915368544"/>
        <c:axId val="915366976"/>
      </c:barChart>
      <c:catAx>
        <c:axId val="915368544"/>
        <c:scaling>
          <c:orientation val="maxMin"/>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915366976"/>
        <c:crosses val="autoZero"/>
        <c:auto val="1"/>
        <c:lblAlgn val="ctr"/>
        <c:lblOffset val="100"/>
        <c:noMultiLvlLbl val="0"/>
      </c:catAx>
      <c:valAx>
        <c:axId val="915366976"/>
        <c:scaling>
          <c:orientation val="minMax"/>
          <c:max val="1200"/>
          <c:min val="-1200"/>
        </c:scaling>
        <c:delete val="0"/>
        <c:axPos val="t"/>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crossAx val="915368544"/>
        <c:crosses val="autoZero"/>
        <c:crossBetween val="between"/>
        <c:majorUnit val="400"/>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solidFill>
            <a:schemeClr val="tx1"/>
          </a:solidFill>
        </a:defRPr>
      </a:pPr>
      <a:endParaRPr lang="cs-CZ"/>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List1!$A$1</c:f>
              <c:strCache>
                <c:ptCount val="1"/>
                <c:pt idx="0">
                  <c:v>Řada 1</c:v>
                </c:pt>
              </c:strCache>
            </c:strRef>
          </c:tx>
          <c:spPr>
            <a:solidFill>
              <a:schemeClr val="accent2"/>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1-3717-4C2D-B900-AE90B97A7ECF}"/>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3-3717-4C2D-B900-AE90B97A7ECF}"/>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5-3717-4C2D-B900-AE90B97A7ECF}"/>
              </c:ext>
            </c:extLst>
          </c:dPt>
          <c:dLbls>
            <c:numFmt formatCode="#,##0" sourceLinked="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List1!$A$2:$A$15</c:f>
              <c:numCache>
                <c:formatCode>#,##0.00</c:formatCode>
                <c:ptCount val="14"/>
                <c:pt idx="0">
                  <c:v>1241.2195211650915</c:v>
                </c:pt>
                <c:pt idx="1">
                  <c:v>975.91509823168735</c:v>
                </c:pt>
                <c:pt idx="2">
                  <c:v>970.52236273556093</c:v>
                </c:pt>
                <c:pt idx="3">
                  <c:v>967.05331652992459</c:v>
                </c:pt>
                <c:pt idx="4">
                  <c:v>861.67159829301295</c:v>
                </c:pt>
                <c:pt idx="5">
                  <c:v>823.27338424899403</c:v>
                </c:pt>
                <c:pt idx="6">
                  <c:v>796.99392082715042</c:v>
                </c:pt>
                <c:pt idx="7">
                  <c:v>646.00496926899439</c:v>
                </c:pt>
                <c:pt idx="8">
                  <c:v>605.31625581191338</c:v>
                </c:pt>
                <c:pt idx="9">
                  <c:v>587.75580247972891</c:v>
                </c:pt>
                <c:pt idx="10">
                  <c:v>566.4703040023029</c:v>
                </c:pt>
                <c:pt idx="11">
                  <c:v>566.39258222533238</c:v>
                </c:pt>
                <c:pt idx="12">
                  <c:v>545.63774976710579</c:v>
                </c:pt>
                <c:pt idx="13">
                  <c:v>356.58849687460668</c:v>
                </c:pt>
              </c:numCache>
            </c:numRef>
          </c:val>
          <c:extLst>
            <c:ext xmlns:c15="http://schemas.microsoft.com/office/drawing/2012/chart" uri="{02D57815-91ED-43cb-92C2-25804820EDAC}">
              <c15:filteredCategoryTitle>
                <c15:cat>
                  <c:multiLvlStrRef>
                    <c:extLst>
                      <c:ext uri="{02D57815-91ED-43cb-92C2-25804820EDAC}">
                        <c15:formulaRef>
                          <c15:sqref>List1!#REF!</c15:sqref>
                        </c15:formulaRef>
                      </c:ext>
                    </c:extLst>
                  </c:multiLvlStrRef>
                </c15:cat>
              </c15:filteredCategoryTitle>
            </c:ext>
            <c:ext xmlns:c16="http://schemas.microsoft.com/office/drawing/2014/chart" uri="{C3380CC4-5D6E-409C-BE32-E72D297353CC}">
              <c16:uniqueId val="{00000006-3717-4C2D-B900-AE90B97A7ECF}"/>
            </c:ext>
          </c:extLst>
        </c:ser>
        <c:dLbls>
          <c:showLegendKey val="0"/>
          <c:showVal val="0"/>
          <c:showCatName val="0"/>
          <c:showSerName val="0"/>
          <c:showPercent val="0"/>
          <c:showBubbleSize val="0"/>
        </c:dLbls>
        <c:gapWidth val="42"/>
        <c:axId val="915368544"/>
        <c:axId val="915366976"/>
      </c:barChart>
      <c:catAx>
        <c:axId val="915368544"/>
        <c:scaling>
          <c:orientation val="maxMin"/>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915366976"/>
        <c:crosses val="autoZero"/>
        <c:auto val="1"/>
        <c:lblAlgn val="ctr"/>
        <c:lblOffset val="100"/>
        <c:noMultiLvlLbl val="0"/>
      </c:catAx>
      <c:valAx>
        <c:axId val="915366976"/>
        <c:scaling>
          <c:orientation val="minMax"/>
          <c:max val="2000"/>
          <c:min val="0"/>
        </c:scaling>
        <c:delete val="0"/>
        <c:axPos val="t"/>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cs-CZ"/>
          </a:p>
        </c:txPr>
        <c:crossAx val="915368544"/>
        <c:crosses val="autoZero"/>
        <c:crossBetween val="between"/>
        <c:majorUnit val="500"/>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solidFill>
            <a:schemeClr val="tx1"/>
          </a:solidFill>
        </a:defRPr>
      </a:pPr>
      <a:endParaRPr lang="cs-CZ"/>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232529527559053E-2"/>
          <c:y val="4.4552030627516157E-2"/>
          <c:w val="0.85003592519685056"/>
          <c:h val="0.78516263908332484"/>
        </c:manualLayout>
      </c:layout>
      <c:barChart>
        <c:barDir val="col"/>
        <c:grouping val="stacked"/>
        <c:varyColors val="0"/>
        <c:ser>
          <c:idx val="0"/>
          <c:order val="0"/>
          <c:tx>
            <c:strRef>
              <c:f>List1!$A$2</c:f>
              <c:strCache>
                <c:ptCount val="1"/>
                <c:pt idx="0">
                  <c:v>do 29 let</c:v>
                </c:pt>
              </c:strCache>
            </c:strRef>
          </c:tx>
          <c:spPr>
            <a:solidFill>
              <a:srgbClr val="0070C0"/>
            </a:solidFill>
            <a:ln>
              <a:noFill/>
            </a:ln>
            <a:effectLst/>
          </c:spPr>
          <c:invertIfNegative val="0"/>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List1!$B$2:$AE$2</c:f>
              <c:numCache>
                <c:formatCode>General</c:formatCode>
                <c:ptCount val="30"/>
                <c:pt idx="0">
                  <c:v>32</c:v>
                </c:pt>
                <c:pt idx="1">
                  <c:v>73</c:v>
                </c:pt>
                <c:pt idx="2">
                  <c:v>91</c:v>
                </c:pt>
                <c:pt idx="3">
                  <c:v>98</c:v>
                </c:pt>
                <c:pt idx="4">
                  <c:v>98</c:v>
                </c:pt>
                <c:pt idx="5">
                  <c:v>210</c:v>
                </c:pt>
                <c:pt idx="6">
                  <c:v>301</c:v>
                </c:pt>
                <c:pt idx="7">
                  <c:v>402</c:v>
                </c:pt>
                <c:pt idx="8">
                  <c:v>279</c:v>
                </c:pt>
                <c:pt idx="9">
                  <c:v>219</c:v>
                </c:pt>
                <c:pt idx="10">
                  <c:v>136</c:v>
                </c:pt>
                <c:pt idx="11">
                  <c:v>107</c:v>
                </c:pt>
                <c:pt idx="12">
                  <c:v>79</c:v>
                </c:pt>
                <c:pt idx="13">
                  <c:v>126</c:v>
                </c:pt>
                <c:pt idx="14">
                  <c:v>161</c:v>
                </c:pt>
                <c:pt idx="15">
                  <c:v>182</c:v>
                </c:pt>
                <c:pt idx="16">
                  <c:v>178</c:v>
                </c:pt>
                <c:pt idx="17">
                  <c:v>213</c:v>
                </c:pt>
                <c:pt idx="18">
                  <c:v>301</c:v>
                </c:pt>
                <c:pt idx="19">
                  <c:v>164</c:v>
                </c:pt>
                <c:pt idx="20">
                  <c:v>143</c:v>
                </c:pt>
                <c:pt idx="21">
                  <c:v>164</c:v>
                </c:pt>
                <c:pt idx="22">
                  <c:v>154</c:v>
                </c:pt>
                <c:pt idx="23">
                  <c:v>192</c:v>
                </c:pt>
                <c:pt idx="24">
                  <c:v>200</c:v>
                </c:pt>
                <c:pt idx="25">
                  <c:v>267</c:v>
                </c:pt>
                <c:pt idx="26">
                  <c:v>219</c:v>
                </c:pt>
                <c:pt idx="27">
                  <c:v>147</c:v>
                </c:pt>
                <c:pt idx="28">
                  <c:v>110</c:v>
                </c:pt>
                <c:pt idx="29">
                  <c:v>85</c:v>
                </c:pt>
              </c:numCache>
            </c:numRef>
          </c:val>
          <c:extLst>
            <c:ext xmlns:c16="http://schemas.microsoft.com/office/drawing/2014/chart" uri="{C3380CC4-5D6E-409C-BE32-E72D297353CC}">
              <c16:uniqueId val="{00000000-6DEF-40B0-A499-4672B2C774D2}"/>
            </c:ext>
          </c:extLst>
        </c:ser>
        <c:ser>
          <c:idx val="1"/>
          <c:order val="1"/>
          <c:tx>
            <c:strRef>
              <c:f>List1!$A$3</c:f>
              <c:strCache>
                <c:ptCount val="1"/>
                <c:pt idx="0">
                  <c:v>30-49 let</c:v>
                </c:pt>
              </c:strCache>
            </c:strRef>
          </c:tx>
          <c:spPr>
            <a:solidFill>
              <a:srgbClr val="00B0F0"/>
            </a:solidFill>
            <a:ln>
              <a:noFill/>
            </a:ln>
            <a:effectLst/>
          </c:spPr>
          <c:invertIfNegative val="0"/>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List1!$B$3:$AE$3</c:f>
              <c:numCache>
                <c:formatCode>General</c:formatCode>
                <c:ptCount val="30"/>
                <c:pt idx="0">
                  <c:v>59</c:v>
                </c:pt>
                <c:pt idx="1">
                  <c:v>192</c:v>
                </c:pt>
                <c:pt idx="2">
                  <c:v>401</c:v>
                </c:pt>
                <c:pt idx="3">
                  <c:v>425</c:v>
                </c:pt>
                <c:pt idx="4">
                  <c:v>481</c:v>
                </c:pt>
                <c:pt idx="5">
                  <c:v>875</c:v>
                </c:pt>
                <c:pt idx="6">
                  <c:v>1354</c:v>
                </c:pt>
                <c:pt idx="7">
                  <c:v>1696</c:v>
                </c:pt>
                <c:pt idx="8">
                  <c:v>1372</c:v>
                </c:pt>
                <c:pt idx="9">
                  <c:v>904</c:v>
                </c:pt>
                <c:pt idx="10">
                  <c:v>487</c:v>
                </c:pt>
                <c:pt idx="11">
                  <c:v>417</c:v>
                </c:pt>
                <c:pt idx="12">
                  <c:v>362</c:v>
                </c:pt>
                <c:pt idx="13">
                  <c:v>487</c:v>
                </c:pt>
                <c:pt idx="14">
                  <c:v>788</c:v>
                </c:pt>
                <c:pt idx="15">
                  <c:v>983</c:v>
                </c:pt>
                <c:pt idx="16">
                  <c:v>847</c:v>
                </c:pt>
                <c:pt idx="17">
                  <c:v>1059</c:v>
                </c:pt>
                <c:pt idx="18">
                  <c:v>1271</c:v>
                </c:pt>
                <c:pt idx="19">
                  <c:v>904</c:v>
                </c:pt>
                <c:pt idx="20">
                  <c:v>746</c:v>
                </c:pt>
                <c:pt idx="21">
                  <c:v>764</c:v>
                </c:pt>
                <c:pt idx="22">
                  <c:v>789</c:v>
                </c:pt>
                <c:pt idx="23">
                  <c:v>861</c:v>
                </c:pt>
                <c:pt idx="24">
                  <c:v>1099</c:v>
                </c:pt>
                <c:pt idx="25">
                  <c:v>1280</c:v>
                </c:pt>
                <c:pt idx="26">
                  <c:v>1100</c:v>
                </c:pt>
                <c:pt idx="27">
                  <c:v>738</c:v>
                </c:pt>
                <c:pt idx="28">
                  <c:v>560</c:v>
                </c:pt>
                <c:pt idx="29">
                  <c:v>384</c:v>
                </c:pt>
              </c:numCache>
            </c:numRef>
          </c:val>
          <c:extLst>
            <c:ext xmlns:c16="http://schemas.microsoft.com/office/drawing/2014/chart" uri="{C3380CC4-5D6E-409C-BE32-E72D297353CC}">
              <c16:uniqueId val="{00000001-6DEF-40B0-A499-4672B2C774D2}"/>
            </c:ext>
          </c:extLst>
        </c:ser>
        <c:ser>
          <c:idx val="2"/>
          <c:order val="2"/>
          <c:tx>
            <c:strRef>
              <c:f>List1!$A$4</c:f>
              <c:strCache>
                <c:ptCount val="1"/>
                <c:pt idx="0">
                  <c:v>50-64 let</c:v>
                </c:pt>
              </c:strCache>
            </c:strRef>
          </c:tx>
          <c:spPr>
            <a:solidFill>
              <a:srgbClr val="FFC000"/>
            </a:solidFill>
            <a:ln>
              <a:noFill/>
            </a:ln>
            <a:effectLst/>
          </c:spPr>
          <c:invertIfNegative val="0"/>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List1!$B$4:$AE$4</c:f>
              <c:numCache>
                <c:formatCode>General</c:formatCode>
                <c:ptCount val="30"/>
                <c:pt idx="0">
                  <c:v>48</c:v>
                </c:pt>
                <c:pt idx="1">
                  <c:v>120</c:v>
                </c:pt>
                <c:pt idx="2">
                  <c:v>217</c:v>
                </c:pt>
                <c:pt idx="3">
                  <c:v>264</c:v>
                </c:pt>
                <c:pt idx="4">
                  <c:v>319</c:v>
                </c:pt>
                <c:pt idx="5">
                  <c:v>579</c:v>
                </c:pt>
                <c:pt idx="6">
                  <c:v>917</c:v>
                </c:pt>
                <c:pt idx="7">
                  <c:v>1173</c:v>
                </c:pt>
                <c:pt idx="8">
                  <c:v>997</c:v>
                </c:pt>
                <c:pt idx="9">
                  <c:v>745</c:v>
                </c:pt>
                <c:pt idx="10">
                  <c:v>422</c:v>
                </c:pt>
                <c:pt idx="11">
                  <c:v>320</c:v>
                </c:pt>
                <c:pt idx="12">
                  <c:v>302</c:v>
                </c:pt>
                <c:pt idx="13">
                  <c:v>361</c:v>
                </c:pt>
                <c:pt idx="14">
                  <c:v>545</c:v>
                </c:pt>
                <c:pt idx="15">
                  <c:v>730</c:v>
                </c:pt>
                <c:pt idx="16">
                  <c:v>551</c:v>
                </c:pt>
                <c:pt idx="17">
                  <c:v>776</c:v>
                </c:pt>
                <c:pt idx="18">
                  <c:v>949</c:v>
                </c:pt>
                <c:pt idx="19">
                  <c:v>713</c:v>
                </c:pt>
                <c:pt idx="20">
                  <c:v>617</c:v>
                </c:pt>
                <c:pt idx="21">
                  <c:v>600</c:v>
                </c:pt>
                <c:pt idx="22">
                  <c:v>618</c:v>
                </c:pt>
                <c:pt idx="23">
                  <c:v>629</c:v>
                </c:pt>
                <c:pt idx="24">
                  <c:v>820</c:v>
                </c:pt>
                <c:pt idx="25">
                  <c:v>881</c:v>
                </c:pt>
                <c:pt idx="26">
                  <c:v>816</c:v>
                </c:pt>
                <c:pt idx="27">
                  <c:v>586</c:v>
                </c:pt>
                <c:pt idx="28">
                  <c:v>484</c:v>
                </c:pt>
                <c:pt idx="29">
                  <c:v>300</c:v>
                </c:pt>
              </c:numCache>
            </c:numRef>
          </c:val>
          <c:extLst>
            <c:ext xmlns:c16="http://schemas.microsoft.com/office/drawing/2014/chart" uri="{C3380CC4-5D6E-409C-BE32-E72D297353CC}">
              <c16:uniqueId val="{00000002-6DEF-40B0-A499-4672B2C774D2}"/>
            </c:ext>
          </c:extLst>
        </c:ser>
        <c:ser>
          <c:idx val="3"/>
          <c:order val="3"/>
          <c:tx>
            <c:strRef>
              <c:f>List1!$A$5</c:f>
              <c:strCache>
                <c:ptCount val="1"/>
                <c:pt idx="0">
                  <c:v>65+ let</c:v>
                </c:pt>
              </c:strCache>
            </c:strRef>
          </c:tx>
          <c:spPr>
            <a:solidFill>
              <a:schemeClr val="bg1">
                <a:lumMod val="50000"/>
              </a:schemeClr>
            </a:solidFill>
            <a:ln>
              <a:noFill/>
            </a:ln>
            <a:effectLst/>
          </c:spPr>
          <c:invertIfNegative val="0"/>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List1!$B$5:$AE$5</c:f>
              <c:numCache>
                <c:formatCode>General</c:formatCode>
                <c:ptCount val="30"/>
                <c:pt idx="0">
                  <c:v>4</c:v>
                </c:pt>
                <c:pt idx="1">
                  <c:v>9</c:v>
                </c:pt>
                <c:pt idx="2">
                  <c:v>15</c:v>
                </c:pt>
                <c:pt idx="3">
                  <c:v>16</c:v>
                </c:pt>
                <c:pt idx="4">
                  <c:v>31</c:v>
                </c:pt>
                <c:pt idx="5">
                  <c:v>25</c:v>
                </c:pt>
                <c:pt idx="6">
                  <c:v>44</c:v>
                </c:pt>
                <c:pt idx="7">
                  <c:v>73</c:v>
                </c:pt>
                <c:pt idx="8">
                  <c:v>51</c:v>
                </c:pt>
                <c:pt idx="9">
                  <c:v>46</c:v>
                </c:pt>
                <c:pt idx="10">
                  <c:v>31</c:v>
                </c:pt>
                <c:pt idx="11">
                  <c:v>19</c:v>
                </c:pt>
                <c:pt idx="12">
                  <c:v>13</c:v>
                </c:pt>
                <c:pt idx="13">
                  <c:v>14</c:v>
                </c:pt>
                <c:pt idx="14">
                  <c:v>38</c:v>
                </c:pt>
                <c:pt idx="15">
                  <c:v>45</c:v>
                </c:pt>
                <c:pt idx="16">
                  <c:v>42</c:v>
                </c:pt>
                <c:pt idx="17">
                  <c:v>40</c:v>
                </c:pt>
                <c:pt idx="18">
                  <c:v>76</c:v>
                </c:pt>
                <c:pt idx="19">
                  <c:v>71</c:v>
                </c:pt>
                <c:pt idx="20">
                  <c:v>52</c:v>
                </c:pt>
                <c:pt idx="21">
                  <c:v>57</c:v>
                </c:pt>
                <c:pt idx="22">
                  <c:v>57</c:v>
                </c:pt>
                <c:pt idx="23">
                  <c:v>60</c:v>
                </c:pt>
                <c:pt idx="24">
                  <c:v>81</c:v>
                </c:pt>
                <c:pt idx="25">
                  <c:v>83</c:v>
                </c:pt>
                <c:pt idx="26">
                  <c:v>89</c:v>
                </c:pt>
                <c:pt idx="27">
                  <c:v>79</c:v>
                </c:pt>
                <c:pt idx="28">
                  <c:v>52</c:v>
                </c:pt>
                <c:pt idx="29">
                  <c:v>31</c:v>
                </c:pt>
              </c:numCache>
            </c:numRef>
          </c:val>
          <c:extLst>
            <c:ext xmlns:c16="http://schemas.microsoft.com/office/drawing/2014/chart" uri="{C3380CC4-5D6E-409C-BE32-E72D297353CC}">
              <c16:uniqueId val="{00000003-6DEF-40B0-A499-4672B2C774D2}"/>
            </c:ext>
          </c:extLst>
        </c:ser>
        <c:dLbls>
          <c:showLegendKey val="0"/>
          <c:showVal val="0"/>
          <c:showCatName val="0"/>
          <c:showSerName val="0"/>
          <c:showPercent val="0"/>
          <c:showBubbleSize val="0"/>
        </c:dLbls>
        <c:gapWidth val="50"/>
        <c:overlap val="100"/>
        <c:axId val="488445264"/>
        <c:axId val="494149648"/>
      </c:barChart>
      <c:catAx>
        <c:axId val="4884452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9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94149648"/>
        <c:crosses val="autoZero"/>
        <c:auto val="1"/>
        <c:lblAlgn val="ctr"/>
        <c:lblOffset val="100"/>
        <c:noMultiLvlLbl val="0"/>
      </c:catAx>
      <c:valAx>
        <c:axId val="494149648"/>
        <c:scaling>
          <c:orientation val="minMax"/>
          <c:max val="35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88445264"/>
        <c:crosses val="autoZero"/>
        <c:crossBetween val="between"/>
      </c:valAx>
      <c:spPr>
        <a:noFill/>
        <a:ln w="25400">
          <a:noFill/>
        </a:ln>
        <a:effectLst/>
      </c:spPr>
    </c:plotArea>
    <c:legend>
      <c:legendPos val="r"/>
      <c:layout>
        <c:manualLayout>
          <c:xMode val="edge"/>
          <c:yMode val="edge"/>
          <c:x val="0.92305954724409445"/>
          <c:y val="0.30095349880620348"/>
          <c:w val="7.2578166010498685E-2"/>
          <c:h val="0.34520386719736046"/>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cs-CZ"/>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b="1">
          <a:solidFill>
            <a:schemeClr val="tx1"/>
          </a:solidFill>
        </a:defRPr>
      </a:pPr>
      <a:endParaRPr lang="cs-CZ"/>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194269833917821E-2"/>
          <c:y val="3.5150502573499692E-2"/>
          <c:w val="0.77357047932519729"/>
          <c:h val="0.7587762916834988"/>
        </c:manualLayout>
      </c:layout>
      <c:lineChart>
        <c:grouping val="standard"/>
        <c:varyColors val="0"/>
        <c:ser>
          <c:idx val="0"/>
          <c:order val="0"/>
          <c:tx>
            <c:strRef>
              <c:f>List1!$A$2</c:f>
              <c:strCache>
                <c:ptCount val="1"/>
                <c:pt idx="0">
                  <c:v>Indikované - diagnostické</c:v>
                </c:pt>
              </c:strCache>
            </c:strRef>
          </c:tx>
          <c:spPr>
            <a:ln w="28575" cap="rnd">
              <a:solidFill>
                <a:srgbClr val="00B0F0"/>
              </a:solidFill>
              <a:round/>
            </a:ln>
            <a:effectLst/>
          </c:spPr>
          <c:marker>
            <c:symbol val="none"/>
          </c:marker>
          <c:cat>
            <c:strRef>
              <c:f>List1!$B$1:$R$1</c:f>
              <c:strCache>
                <c:ptCount val="17"/>
                <c:pt idx="0">
                  <c:v>30.11 - 6.12</c:v>
                </c:pt>
                <c:pt idx="1">
                  <c:v>7.12 - 13.12</c:v>
                </c:pt>
                <c:pt idx="2">
                  <c:v>14.12 - 20.12</c:v>
                </c:pt>
                <c:pt idx="3">
                  <c:v>21.12 - 27.12</c:v>
                </c:pt>
                <c:pt idx="4">
                  <c:v>28.12 - 3.1</c:v>
                </c:pt>
                <c:pt idx="5">
                  <c:v>4.1 - 10.1</c:v>
                </c:pt>
                <c:pt idx="6">
                  <c:v>11.1 - 17.1</c:v>
                </c:pt>
                <c:pt idx="7">
                  <c:v>18.1 - 24.1</c:v>
                </c:pt>
                <c:pt idx="8">
                  <c:v>25.1 - 31.1</c:v>
                </c:pt>
                <c:pt idx="9">
                  <c:v>1.2 - 7.2</c:v>
                </c:pt>
                <c:pt idx="10">
                  <c:v>8.2. - 14.2.</c:v>
                </c:pt>
                <c:pt idx="11">
                  <c:v>15.2. - 21.2.</c:v>
                </c:pt>
                <c:pt idx="12">
                  <c:v>22.2. - 28.2.</c:v>
                </c:pt>
                <c:pt idx="13">
                  <c:v>1.3. - 7.3.</c:v>
                </c:pt>
                <c:pt idx="14">
                  <c:v>8.3. - 14.3.</c:v>
                </c:pt>
                <c:pt idx="15">
                  <c:v>15.3. - 21.3.</c:v>
                </c:pt>
                <c:pt idx="16">
                  <c:v>22.3 - 28.3</c:v>
                </c:pt>
              </c:strCache>
            </c:strRef>
          </c:cat>
          <c:val>
            <c:numRef>
              <c:f>List1!$B$2:$R$2</c:f>
              <c:numCache>
                <c:formatCode>0.00</c:formatCode>
                <c:ptCount val="17"/>
                <c:pt idx="0">
                  <c:v>1.0940776826948424</c:v>
                </c:pt>
                <c:pt idx="1">
                  <c:v>6.3213377222368674</c:v>
                </c:pt>
                <c:pt idx="2">
                  <c:v>8.4533865397960479</c:v>
                </c:pt>
                <c:pt idx="3">
                  <c:v>7.5463306832028874</c:v>
                </c:pt>
                <c:pt idx="4">
                  <c:v>10.127231883406106</c:v>
                </c:pt>
                <c:pt idx="5">
                  <c:v>12.137716513999191</c:v>
                </c:pt>
                <c:pt idx="6">
                  <c:v>7.1068293918639336</c:v>
                </c:pt>
                <c:pt idx="7">
                  <c:v>5.947294070033502</c:v>
                </c:pt>
                <c:pt idx="8">
                  <c:v>6.1810713526606049</c:v>
                </c:pt>
                <c:pt idx="9">
                  <c:v>6.0127517091690912</c:v>
                </c:pt>
                <c:pt idx="10">
                  <c:v>6.3774442700673717</c:v>
                </c:pt>
                <c:pt idx="11">
                  <c:v>7.6304905049486447</c:v>
                </c:pt>
                <c:pt idx="12">
                  <c:v>9.4259000355247959</c:v>
                </c:pt>
                <c:pt idx="13">
                  <c:v>7.8081612397452425</c:v>
                </c:pt>
                <c:pt idx="14">
                  <c:v>5.7789744265419882</c:v>
                </c:pt>
                <c:pt idx="15">
                  <c:v>3.7404365220336491</c:v>
                </c:pt>
                <c:pt idx="16">
                  <c:v>2.365826100186283</c:v>
                </c:pt>
              </c:numCache>
            </c:numRef>
          </c:val>
          <c:smooth val="0"/>
          <c:extLst>
            <c:ext xmlns:c16="http://schemas.microsoft.com/office/drawing/2014/chart" uri="{C3380CC4-5D6E-409C-BE32-E72D297353CC}">
              <c16:uniqueId val="{00000000-E230-405E-9EEC-CAC00A93CD09}"/>
            </c:ext>
          </c:extLst>
        </c:ser>
        <c:ser>
          <c:idx val="1"/>
          <c:order val="1"/>
          <c:tx>
            <c:strRef>
              <c:f>List1!$A$3</c:f>
              <c:strCache>
                <c:ptCount val="1"/>
                <c:pt idx="0">
                  <c:v>Indikované - epidemiologické</c:v>
                </c:pt>
              </c:strCache>
            </c:strRef>
          </c:tx>
          <c:spPr>
            <a:ln w="28575" cap="rnd">
              <a:solidFill>
                <a:srgbClr val="00B050"/>
              </a:solidFill>
              <a:round/>
            </a:ln>
            <a:effectLst/>
          </c:spPr>
          <c:marker>
            <c:symbol val="none"/>
          </c:marker>
          <c:cat>
            <c:strRef>
              <c:f>List1!$B$1:$R$1</c:f>
              <c:strCache>
                <c:ptCount val="17"/>
                <c:pt idx="0">
                  <c:v>30.11 - 6.12</c:v>
                </c:pt>
                <c:pt idx="1">
                  <c:v>7.12 - 13.12</c:v>
                </c:pt>
                <c:pt idx="2">
                  <c:v>14.12 - 20.12</c:v>
                </c:pt>
                <c:pt idx="3">
                  <c:v>21.12 - 27.12</c:v>
                </c:pt>
                <c:pt idx="4">
                  <c:v>28.12 - 3.1</c:v>
                </c:pt>
                <c:pt idx="5">
                  <c:v>4.1 - 10.1</c:v>
                </c:pt>
                <c:pt idx="6">
                  <c:v>11.1 - 17.1</c:v>
                </c:pt>
                <c:pt idx="7">
                  <c:v>18.1 - 24.1</c:v>
                </c:pt>
                <c:pt idx="8">
                  <c:v>25.1 - 31.1</c:v>
                </c:pt>
                <c:pt idx="9">
                  <c:v>1.2 - 7.2</c:v>
                </c:pt>
                <c:pt idx="10">
                  <c:v>8.2. - 14.2.</c:v>
                </c:pt>
                <c:pt idx="11">
                  <c:v>15.2. - 21.2.</c:v>
                </c:pt>
                <c:pt idx="12">
                  <c:v>22.2. - 28.2.</c:v>
                </c:pt>
                <c:pt idx="13">
                  <c:v>1.3. - 7.3.</c:v>
                </c:pt>
                <c:pt idx="14">
                  <c:v>8.3. - 14.3.</c:v>
                </c:pt>
                <c:pt idx="15">
                  <c:v>15.3. - 21.3.</c:v>
                </c:pt>
                <c:pt idx="16">
                  <c:v>22.3 - 28.3</c:v>
                </c:pt>
              </c:strCache>
            </c:strRef>
          </c:cat>
          <c:val>
            <c:numRef>
              <c:f>List1!$B$3:$R$3</c:f>
              <c:numCache>
                <c:formatCode>0.00</c:formatCode>
                <c:ptCount val="17"/>
                <c:pt idx="0">
                  <c:v>0.72003403049147752</c:v>
                </c:pt>
                <c:pt idx="1">
                  <c:v>4.5913858307963045</c:v>
                </c:pt>
                <c:pt idx="2">
                  <c:v>6.452253000508045</c:v>
                </c:pt>
                <c:pt idx="3">
                  <c:v>5.8911875222029977</c:v>
                </c:pt>
                <c:pt idx="4">
                  <c:v>8.5281952702367203</c:v>
                </c:pt>
                <c:pt idx="5">
                  <c:v>9.7812415051179933</c:v>
                </c:pt>
                <c:pt idx="6">
                  <c:v>8.3972799919655419</c:v>
                </c:pt>
                <c:pt idx="7">
                  <c:v>7.3219044918808684</c:v>
                </c:pt>
                <c:pt idx="8">
                  <c:v>7.5182774092876352</c:v>
                </c:pt>
                <c:pt idx="9">
                  <c:v>7.7240014179994851</c:v>
                </c:pt>
                <c:pt idx="10">
                  <c:v>8.9770476528807581</c:v>
                </c:pt>
                <c:pt idx="11">
                  <c:v>11.211958474795864</c:v>
                </c:pt>
                <c:pt idx="12">
                  <c:v>13.998583683710931</c:v>
                </c:pt>
                <c:pt idx="13">
                  <c:v>11.894588140067004</c:v>
                </c:pt>
                <c:pt idx="14">
                  <c:v>8.8461323746095797</c:v>
                </c:pt>
                <c:pt idx="15">
                  <c:v>7.5837350484232235</c:v>
                </c:pt>
                <c:pt idx="16">
                  <c:v>5.2459622221521931</c:v>
                </c:pt>
              </c:numCache>
            </c:numRef>
          </c:val>
          <c:smooth val="0"/>
          <c:extLst>
            <c:ext xmlns:c16="http://schemas.microsoft.com/office/drawing/2014/chart" uri="{C3380CC4-5D6E-409C-BE32-E72D297353CC}">
              <c16:uniqueId val="{00000001-E230-405E-9EEC-CAC00A93CD09}"/>
            </c:ext>
          </c:extLst>
        </c:ser>
        <c:ser>
          <c:idx val="2"/>
          <c:order val="2"/>
          <c:tx>
            <c:strRef>
              <c:f>List1!$A$4</c:f>
              <c:strCache>
                <c:ptCount val="1"/>
                <c:pt idx="0">
                  <c:v>Preventivní</c:v>
                </c:pt>
              </c:strCache>
            </c:strRef>
          </c:tx>
          <c:spPr>
            <a:ln w="28575" cap="rnd">
              <a:solidFill>
                <a:srgbClr val="C00000"/>
              </a:solidFill>
              <a:round/>
            </a:ln>
            <a:effectLst/>
          </c:spPr>
          <c:marker>
            <c:symbol val="none"/>
          </c:marker>
          <c:cat>
            <c:strRef>
              <c:f>List1!$B$1:$R$1</c:f>
              <c:strCache>
                <c:ptCount val="17"/>
                <c:pt idx="0">
                  <c:v>30.11 - 6.12</c:v>
                </c:pt>
                <c:pt idx="1">
                  <c:v>7.12 - 13.12</c:v>
                </c:pt>
                <c:pt idx="2">
                  <c:v>14.12 - 20.12</c:v>
                </c:pt>
                <c:pt idx="3">
                  <c:v>21.12 - 27.12</c:v>
                </c:pt>
                <c:pt idx="4">
                  <c:v>28.12 - 3.1</c:v>
                </c:pt>
                <c:pt idx="5">
                  <c:v>4.1 - 10.1</c:v>
                </c:pt>
                <c:pt idx="6">
                  <c:v>11.1 - 17.1</c:v>
                </c:pt>
                <c:pt idx="7">
                  <c:v>18.1 - 24.1</c:v>
                </c:pt>
                <c:pt idx="8">
                  <c:v>25.1 - 31.1</c:v>
                </c:pt>
                <c:pt idx="9">
                  <c:v>1.2 - 7.2</c:v>
                </c:pt>
                <c:pt idx="10">
                  <c:v>8.2. - 14.2.</c:v>
                </c:pt>
                <c:pt idx="11">
                  <c:v>15.2. - 21.2.</c:v>
                </c:pt>
                <c:pt idx="12">
                  <c:v>22.2. - 28.2.</c:v>
                </c:pt>
                <c:pt idx="13">
                  <c:v>1.3. - 7.3.</c:v>
                </c:pt>
                <c:pt idx="14">
                  <c:v>8.3. - 14.3.</c:v>
                </c:pt>
                <c:pt idx="15">
                  <c:v>15.3. - 21.3.</c:v>
                </c:pt>
                <c:pt idx="16">
                  <c:v>22.3 - 28.3</c:v>
                </c:pt>
              </c:strCache>
            </c:strRef>
          </c:cat>
          <c:val>
            <c:numRef>
              <c:f>List1!$B$4:$R$4</c:f>
              <c:numCache>
                <c:formatCode>0.00</c:formatCode>
                <c:ptCount val="17"/>
                <c:pt idx="0">
                  <c:v>0.23377728262710307</c:v>
                </c:pt>
                <c:pt idx="1">
                  <c:v>2.3284217349659464</c:v>
                </c:pt>
                <c:pt idx="2">
                  <c:v>3.0858601306777604</c:v>
                </c:pt>
                <c:pt idx="3">
                  <c:v>1.673845343610058</c:v>
                </c:pt>
                <c:pt idx="4">
                  <c:v>1.9730802653727499</c:v>
                </c:pt>
                <c:pt idx="5">
                  <c:v>2.0946444523388434</c:v>
                </c:pt>
                <c:pt idx="6">
                  <c:v>1.299801691406693</c:v>
                </c:pt>
                <c:pt idx="7">
                  <c:v>1.1034287739999264</c:v>
                </c:pt>
                <c:pt idx="8">
                  <c:v>0.97251349572874879</c:v>
                </c:pt>
                <c:pt idx="9">
                  <c:v>1.2904506001016089</c:v>
                </c:pt>
                <c:pt idx="10">
                  <c:v>1.2436951435761883</c:v>
                </c:pt>
                <c:pt idx="11">
                  <c:v>1.3933126044575344</c:v>
                </c:pt>
                <c:pt idx="12">
                  <c:v>1.4868235175083755</c:v>
                </c:pt>
                <c:pt idx="13">
                  <c:v>1.4213658783727867</c:v>
                </c:pt>
                <c:pt idx="14">
                  <c:v>0.75743839571181393</c:v>
                </c:pt>
                <c:pt idx="15">
                  <c:v>0.61717202613555211</c:v>
                </c:pt>
                <c:pt idx="16">
                  <c:v>0.58911875222029975</c:v>
                </c:pt>
              </c:numCache>
            </c:numRef>
          </c:val>
          <c:smooth val="0"/>
          <c:extLst>
            <c:ext xmlns:c16="http://schemas.microsoft.com/office/drawing/2014/chart" uri="{C3380CC4-5D6E-409C-BE32-E72D297353CC}">
              <c16:uniqueId val="{00000002-E230-405E-9EEC-CAC00A93CD09}"/>
            </c:ext>
          </c:extLst>
        </c:ser>
        <c:ser>
          <c:idx val="3"/>
          <c:order val="3"/>
          <c:tx>
            <c:strRef>
              <c:f>List1!$A$5</c:f>
              <c:strCache>
                <c:ptCount val="1"/>
                <c:pt idx="0">
                  <c:v>Ostatní</c:v>
                </c:pt>
              </c:strCache>
            </c:strRef>
          </c:tx>
          <c:spPr>
            <a:ln w="28575" cap="rnd">
              <a:solidFill>
                <a:srgbClr val="FFC000"/>
              </a:solidFill>
              <a:round/>
            </a:ln>
            <a:effectLst/>
          </c:spPr>
          <c:marker>
            <c:symbol val="none"/>
          </c:marker>
          <c:cat>
            <c:strRef>
              <c:f>List1!$B$1:$R$1</c:f>
              <c:strCache>
                <c:ptCount val="17"/>
                <c:pt idx="0">
                  <c:v>30.11 - 6.12</c:v>
                </c:pt>
                <c:pt idx="1">
                  <c:v>7.12 - 13.12</c:v>
                </c:pt>
                <c:pt idx="2">
                  <c:v>14.12 - 20.12</c:v>
                </c:pt>
                <c:pt idx="3">
                  <c:v>21.12 - 27.12</c:v>
                </c:pt>
                <c:pt idx="4">
                  <c:v>28.12 - 3.1</c:v>
                </c:pt>
                <c:pt idx="5">
                  <c:v>4.1 - 10.1</c:v>
                </c:pt>
                <c:pt idx="6">
                  <c:v>11.1 - 17.1</c:v>
                </c:pt>
                <c:pt idx="7">
                  <c:v>18.1 - 24.1</c:v>
                </c:pt>
                <c:pt idx="8">
                  <c:v>25.1 - 31.1</c:v>
                </c:pt>
                <c:pt idx="9">
                  <c:v>1.2 - 7.2</c:v>
                </c:pt>
                <c:pt idx="10">
                  <c:v>8.2. - 14.2.</c:v>
                </c:pt>
                <c:pt idx="11">
                  <c:v>15.2. - 21.2.</c:v>
                </c:pt>
                <c:pt idx="12">
                  <c:v>22.2. - 28.2.</c:v>
                </c:pt>
                <c:pt idx="13">
                  <c:v>1.3. - 7.3.</c:v>
                </c:pt>
                <c:pt idx="14">
                  <c:v>8.3. - 14.3.</c:v>
                </c:pt>
                <c:pt idx="15">
                  <c:v>15.3. - 21.3.</c:v>
                </c:pt>
                <c:pt idx="16">
                  <c:v>22.3 - 28.3</c:v>
                </c:pt>
              </c:strCache>
            </c:strRef>
          </c:cat>
          <c:val>
            <c:numRef>
              <c:f>List1!$B$5:$R$5</c:f>
              <c:numCache>
                <c:formatCode>0.00</c:formatCode>
                <c:ptCount val="17"/>
                <c:pt idx="0">
                  <c:v>2.8053273915252367E-2</c:v>
                </c:pt>
                <c:pt idx="1">
                  <c:v>0.14026636957626185</c:v>
                </c:pt>
                <c:pt idx="2">
                  <c:v>0.23377728262710307</c:v>
                </c:pt>
                <c:pt idx="3">
                  <c:v>0.11221309566100947</c:v>
                </c:pt>
                <c:pt idx="4">
                  <c:v>0.1215641869660936</c:v>
                </c:pt>
                <c:pt idx="5">
                  <c:v>0.1215641869660936</c:v>
                </c:pt>
                <c:pt idx="6">
                  <c:v>0.15896855218643008</c:v>
                </c:pt>
                <c:pt idx="7">
                  <c:v>5.6106547830504734E-2</c:v>
                </c:pt>
                <c:pt idx="8">
                  <c:v>4.6755456525420618E-2</c:v>
                </c:pt>
                <c:pt idx="9">
                  <c:v>5.6106547830504734E-2</c:v>
                </c:pt>
                <c:pt idx="10">
                  <c:v>8.4159821745757105E-2</c:v>
                </c:pt>
                <c:pt idx="11">
                  <c:v>5.6106547830504734E-2</c:v>
                </c:pt>
                <c:pt idx="12">
                  <c:v>0.11221309566100947</c:v>
                </c:pt>
                <c:pt idx="13">
                  <c:v>7.4808730440672988E-2</c:v>
                </c:pt>
                <c:pt idx="14">
                  <c:v>0.10286200435592535</c:v>
                </c:pt>
                <c:pt idx="15">
                  <c:v>5.6106547830504734E-2</c:v>
                </c:pt>
                <c:pt idx="16">
                  <c:v>5.6106547830504734E-2</c:v>
                </c:pt>
              </c:numCache>
            </c:numRef>
          </c:val>
          <c:smooth val="0"/>
          <c:extLst>
            <c:ext xmlns:c16="http://schemas.microsoft.com/office/drawing/2014/chart" uri="{C3380CC4-5D6E-409C-BE32-E72D297353CC}">
              <c16:uniqueId val="{00000003-E230-405E-9EEC-CAC00A93CD09}"/>
            </c:ext>
          </c:extLst>
        </c:ser>
        <c:ser>
          <c:idx val="4"/>
          <c:order val="4"/>
          <c:tx>
            <c:strRef>
              <c:f>List1!$A$6</c:f>
              <c:strCache>
                <c:ptCount val="1"/>
                <c:pt idx="0">
                  <c:v>Celkem</c:v>
                </c:pt>
              </c:strCache>
            </c:strRef>
          </c:tx>
          <c:spPr>
            <a:ln w="28575" cap="rnd">
              <a:solidFill>
                <a:schemeClr val="bg1">
                  <a:lumMod val="65000"/>
                </a:schemeClr>
              </a:solidFill>
              <a:round/>
            </a:ln>
            <a:effectLst/>
          </c:spPr>
          <c:marker>
            <c:symbol val="none"/>
          </c:marker>
          <c:cat>
            <c:strRef>
              <c:f>List1!$B$1:$R$1</c:f>
              <c:strCache>
                <c:ptCount val="17"/>
                <c:pt idx="0">
                  <c:v>30.11 - 6.12</c:v>
                </c:pt>
                <c:pt idx="1">
                  <c:v>7.12 - 13.12</c:v>
                </c:pt>
                <c:pt idx="2">
                  <c:v>14.12 - 20.12</c:v>
                </c:pt>
                <c:pt idx="3">
                  <c:v>21.12 - 27.12</c:v>
                </c:pt>
                <c:pt idx="4">
                  <c:v>28.12 - 3.1</c:v>
                </c:pt>
                <c:pt idx="5">
                  <c:v>4.1 - 10.1</c:v>
                </c:pt>
                <c:pt idx="6">
                  <c:v>11.1 - 17.1</c:v>
                </c:pt>
                <c:pt idx="7">
                  <c:v>18.1 - 24.1</c:v>
                </c:pt>
                <c:pt idx="8">
                  <c:v>25.1 - 31.1</c:v>
                </c:pt>
                <c:pt idx="9">
                  <c:v>1.2 - 7.2</c:v>
                </c:pt>
                <c:pt idx="10">
                  <c:v>8.2. - 14.2.</c:v>
                </c:pt>
                <c:pt idx="11">
                  <c:v>15.2. - 21.2.</c:v>
                </c:pt>
                <c:pt idx="12">
                  <c:v>22.2. - 28.2.</c:v>
                </c:pt>
                <c:pt idx="13">
                  <c:v>1.3. - 7.3.</c:v>
                </c:pt>
                <c:pt idx="14">
                  <c:v>8.3. - 14.3.</c:v>
                </c:pt>
                <c:pt idx="15">
                  <c:v>15.3. - 21.3.</c:v>
                </c:pt>
                <c:pt idx="16">
                  <c:v>22.3 - 28.3</c:v>
                </c:pt>
              </c:strCache>
            </c:strRef>
          </c:cat>
          <c:val>
            <c:numRef>
              <c:f>List1!$B$6:$R$6</c:f>
              <c:numCache>
                <c:formatCode>0.00</c:formatCode>
                <c:ptCount val="17"/>
                <c:pt idx="0">
                  <c:v>2.0759422697286753</c:v>
                </c:pt>
                <c:pt idx="1">
                  <c:v>13.381411657575379</c:v>
                </c:pt>
                <c:pt idx="2">
                  <c:v>18.225276953608954</c:v>
                </c:pt>
                <c:pt idx="3">
                  <c:v>15.223576644676951</c:v>
                </c:pt>
                <c:pt idx="4">
                  <c:v>20.75007160598167</c:v>
                </c:pt>
                <c:pt idx="5">
                  <c:v>24.135166658422122</c:v>
                </c:pt>
                <c:pt idx="6">
                  <c:v>16.962879627422598</c:v>
                </c:pt>
                <c:pt idx="7">
                  <c:v>14.428733883744801</c:v>
                </c:pt>
                <c:pt idx="8">
                  <c:v>14.718617714202409</c:v>
                </c:pt>
                <c:pt idx="9">
                  <c:v>15.08331027510069</c:v>
                </c:pt>
                <c:pt idx="10">
                  <c:v>16.682346888270075</c:v>
                </c:pt>
                <c:pt idx="11">
                  <c:v>20.291868132032548</c:v>
                </c:pt>
                <c:pt idx="12">
                  <c:v>25.023520332405113</c:v>
                </c:pt>
                <c:pt idx="13">
                  <c:v>21.198923988625708</c:v>
                </c:pt>
                <c:pt idx="14">
                  <c:v>15.485407201219308</c:v>
                </c:pt>
                <c:pt idx="15">
                  <c:v>11.997450144422929</c:v>
                </c:pt>
                <c:pt idx="16">
                  <c:v>8.2570136223892803</c:v>
                </c:pt>
              </c:numCache>
            </c:numRef>
          </c:val>
          <c:smooth val="0"/>
          <c:extLst>
            <c:ext xmlns:c16="http://schemas.microsoft.com/office/drawing/2014/chart" uri="{C3380CC4-5D6E-409C-BE32-E72D297353CC}">
              <c16:uniqueId val="{00000004-E230-405E-9EEC-CAC00A93CD09}"/>
            </c:ext>
          </c:extLst>
        </c:ser>
        <c:dLbls>
          <c:showLegendKey val="0"/>
          <c:showVal val="0"/>
          <c:showCatName val="0"/>
          <c:showSerName val="0"/>
          <c:showPercent val="0"/>
          <c:showBubbleSize val="0"/>
        </c:dLbls>
        <c:smooth val="0"/>
        <c:axId val="488445264"/>
        <c:axId val="494149648"/>
      </c:lineChart>
      <c:catAx>
        <c:axId val="48844526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2700000" spcFirstLastPara="1" vertOverflow="ellipsis" wrap="square" anchor="ctr" anchorCtr="1"/>
          <a:lstStyle/>
          <a:p>
            <a:pPr>
              <a:defRPr sz="14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94149648"/>
        <c:crosses val="autoZero"/>
        <c:auto val="1"/>
        <c:lblAlgn val="ctr"/>
        <c:lblOffset val="100"/>
        <c:tickLblSkip val="1"/>
        <c:noMultiLvlLbl val="0"/>
      </c:catAx>
      <c:valAx>
        <c:axId val="49414964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88445264"/>
        <c:crosses val="autoZero"/>
        <c:crossBetween val="between"/>
      </c:valAx>
      <c:spPr>
        <a:noFill/>
        <a:ln>
          <a:noFill/>
        </a:ln>
        <a:effectLst/>
      </c:spPr>
    </c:plotArea>
    <c:legend>
      <c:legendPos val="r"/>
      <c:layout>
        <c:manualLayout>
          <c:xMode val="edge"/>
          <c:yMode val="edge"/>
          <c:x val="0.82831701798647761"/>
          <c:y val="0.20208031279244382"/>
          <c:w val="0.17168298201352242"/>
          <c:h val="0.52288360845999327"/>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cs-CZ"/>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b="1">
          <a:solidFill>
            <a:schemeClr val="tx1"/>
          </a:solidFill>
        </a:defRPr>
      </a:pPr>
      <a:endParaRPr lang="cs-CZ"/>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194269833917821E-2"/>
          <c:y val="3.5150502573499692E-2"/>
          <c:w val="0.77357047932519729"/>
          <c:h val="0.7587762916834988"/>
        </c:manualLayout>
      </c:layout>
      <c:lineChart>
        <c:grouping val="standard"/>
        <c:varyColors val="0"/>
        <c:ser>
          <c:idx val="0"/>
          <c:order val="0"/>
          <c:tx>
            <c:strRef>
              <c:f>List1!$A$2</c:f>
              <c:strCache>
                <c:ptCount val="1"/>
                <c:pt idx="0">
                  <c:v>Indikované - diagnostické</c:v>
                </c:pt>
              </c:strCache>
            </c:strRef>
          </c:tx>
          <c:spPr>
            <a:ln w="28575" cap="rnd">
              <a:solidFill>
                <a:srgbClr val="00B0F0"/>
              </a:solidFill>
              <a:round/>
            </a:ln>
            <a:effectLst/>
          </c:spPr>
          <c:marker>
            <c:symbol val="none"/>
          </c:marker>
          <c:cat>
            <c:strRef>
              <c:f>List1!$B$1:$R$1</c:f>
              <c:strCache>
                <c:ptCount val="17"/>
                <c:pt idx="0">
                  <c:v>30.11 - 6.12</c:v>
                </c:pt>
                <c:pt idx="1">
                  <c:v>7.12 - 13.12</c:v>
                </c:pt>
                <c:pt idx="2">
                  <c:v>14.12 - 20.12</c:v>
                </c:pt>
                <c:pt idx="3">
                  <c:v>21.12 - 27.12</c:v>
                </c:pt>
                <c:pt idx="4">
                  <c:v>28.12 - 3.1</c:v>
                </c:pt>
                <c:pt idx="5">
                  <c:v>4.1 - 10.1</c:v>
                </c:pt>
                <c:pt idx="6">
                  <c:v>11.1 - 17.1</c:v>
                </c:pt>
                <c:pt idx="7">
                  <c:v>18.1 - 24.1</c:v>
                </c:pt>
                <c:pt idx="8">
                  <c:v>25.1 - 31.1</c:v>
                </c:pt>
                <c:pt idx="9">
                  <c:v>1.2 - 7.2</c:v>
                </c:pt>
                <c:pt idx="10">
                  <c:v>8.2. - 14.2.</c:v>
                </c:pt>
                <c:pt idx="11">
                  <c:v>15.2. - 21.2.</c:v>
                </c:pt>
                <c:pt idx="12">
                  <c:v>22.2. - 28.2.</c:v>
                </c:pt>
                <c:pt idx="13">
                  <c:v>1.3. - 7.3.</c:v>
                </c:pt>
                <c:pt idx="14">
                  <c:v>8.3. - 14.3.</c:v>
                </c:pt>
                <c:pt idx="15">
                  <c:v>15.3. - 21.3.</c:v>
                </c:pt>
                <c:pt idx="16">
                  <c:v>22.3 - 28.3</c:v>
                </c:pt>
              </c:strCache>
            </c:strRef>
          </c:cat>
          <c:val>
            <c:numRef>
              <c:f>List1!$B$2:$R$2</c:f>
              <c:numCache>
                <c:formatCode>0.00</c:formatCode>
                <c:ptCount val="17"/>
                <c:pt idx="0">
                  <c:v>1.2717484174914406</c:v>
                </c:pt>
                <c:pt idx="1">
                  <c:v>14.213658783727867</c:v>
                </c:pt>
                <c:pt idx="2">
                  <c:v>18.243979136219124</c:v>
                </c:pt>
                <c:pt idx="3">
                  <c:v>14.054690231541437</c:v>
                </c:pt>
                <c:pt idx="4">
                  <c:v>14.28846751416854</c:v>
                </c:pt>
                <c:pt idx="5">
                  <c:v>21.320488175591802</c:v>
                </c:pt>
                <c:pt idx="6">
                  <c:v>16.037121588219271</c:v>
                </c:pt>
                <c:pt idx="7">
                  <c:v>13.521678027151642</c:v>
                </c:pt>
                <c:pt idx="8">
                  <c:v>14.512893705490558</c:v>
                </c:pt>
                <c:pt idx="9">
                  <c:v>14.110796779371942</c:v>
                </c:pt>
                <c:pt idx="10">
                  <c:v>14.110796779371942</c:v>
                </c:pt>
                <c:pt idx="11">
                  <c:v>15.831397579507421</c:v>
                </c:pt>
                <c:pt idx="12">
                  <c:v>19.431567731964808</c:v>
                </c:pt>
                <c:pt idx="13">
                  <c:v>15.419949562083719</c:v>
                </c:pt>
                <c:pt idx="14">
                  <c:v>11.324171570456873</c:v>
                </c:pt>
                <c:pt idx="15">
                  <c:v>7.9484276093215041</c:v>
                </c:pt>
                <c:pt idx="16">
                  <c:v>5.3020687699826974</c:v>
                </c:pt>
              </c:numCache>
            </c:numRef>
          </c:val>
          <c:smooth val="0"/>
          <c:extLst>
            <c:ext xmlns:c16="http://schemas.microsoft.com/office/drawing/2014/chart" uri="{C3380CC4-5D6E-409C-BE32-E72D297353CC}">
              <c16:uniqueId val="{00000000-E230-405E-9EEC-CAC00A93CD09}"/>
            </c:ext>
          </c:extLst>
        </c:ser>
        <c:ser>
          <c:idx val="1"/>
          <c:order val="1"/>
          <c:tx>
            <c:strRef>
              <c:f>List1!$A$3</c:f>
              <c:strCache>
                <c:ptCount val="1"/>
                <c:pt idx="0">
                  <c:v>Indikované - epidemiologické</c:v>
                </c:pt>
              </c:strCache>
            </c:strRef>
          </c:tx>
          <c:spPr>
            <a:ln w="28575" cap="rnd">
              <a:solidFill>
                <a:srgbClr val="00B050"/>
              </a:solidFill>
              <a:round/>
            </a:ln>
            <a:effectLst/>
          </c:spPr>
          <c:marker>
            <c:symbol val="none"/>
          </c:marker>
          <c:cat>
            <c:strRef>
              <c:f>List1!$B$1:$R$1</c:f>
              <c:strCache>
                <c:ptCount val="17"/>
                <c:pt idx="0">
                  <c:v>30.11 - 6.12</c:v>
                </c:pt>
                <c:pt idx="1">
                  <c:v>7.12 - 13.12</c:v>
                </c:pt>
                <c:pt idx="2">
                  <c:v>14.12 - 20.12</c:v>
                </c:pt>
                <c:pt idx="3">
                  <c:v>21.12 - 27.12</c:v>
                </c:pt>
                <c:pt idx="4">
                  <c:v>28.12 - 3.1</c:v>
                </c:pt>
                <c:pt idx="5">
                  <c:v>4.1 - 10.1</c:v>
                </c:pt>
                <c:pt idx="6">
                  <c:v>11.1 - 17.1</c:v>
                </c:pt>
                <c:pt idx="7">
                  <c:v>18.1 - 24.1</c:v>
                </c:pt>
                <c:pt idx="8">
                  <c:v>25.1 - 31.1</c:v>
                </c:pt>
                <c:pt idx="9">
                  <c:v>1.2 - 7.2</c:v>
                </c:pt>
                <c:pt idx="10">
                  <c:v>8.2. - 14.2.</c:v>
                </c:pt>
                <c:pt idx="11">
                  <c:v>15.2. - 21.2.</c:v>
                </c:pt>
                <c:pt idx="12">
                  <c:v>22.2. - 28.2.</c:v>
                </c:pt>
                <c:pt idx="13">
                  <c:v>1.3. - 7.3.</c:v>
                </c:pt>
                <c:pt idx="14">
                  <c:v>8.3. - 14.3.</c:v>
                </c:pt>
                <c:pt idx="15">
                  <c:v>15.3. - 21.3.</c:v>
                </c:pt>
                <c:pt idx="16">
                  <c:v>22.3 - 28.3</c:v>
                </c:pt>
              </c:strCache>
            </c:strRef>
          </c:cat>
          <c:val>
            <c:numRef>
              <c:f>List1!$B$3:$R$3</c:f>
              <c:numCache>
                <c:formatCode>0.00</c:formatCode>
                <c:ptCount val="17"/>
                <c:pt idx="0">
                  <c:v>2.4780391958472925</c:v>
                </c:pt>
                <c:pt idx="1">
                  <c:v>34.758006380997685</c:v>
                </c:pt>
                <c:pt idx="2">
                  <c:v>42.472656707692089</c:v>
                </c:pt>
                <c:pt idx="3">
                  <c:v>24.995467058489862</c:v>
                </c:pt>
                <c:pt idx="4">
                  <c:v>23.405781536625561</c:v>
                </c:pt>
                <c:pt idx="5">
                  <c:v>29.30632015013364</c:v>
                </c:pt>
                <c:pt idx="6">
                  <c:v>35.580902415845088</c:v>
                </c:pt>
                <c:pt idx="7">
                  <c:v>31.569284245963999</c:v>
                </c:pt>
                <c:pt idx="8">
                  <c:v>32.812979389540189</c:v>
                </c:pt>
                <c:pt idx="9">
                  <c:v>33.271182863489308</c:v>
                </c:pt>
                <c:pt idx="10">
                  <c:v>36.450553907217909</c:v>
                </c:pt>
                <c:pt idx="11">
                  <c:v>45.558516838369847</c:v>
                </c:pt>
                <c:pt idx="12">
                  <c:v>52.48767549543718</c:v>
                </c:pt>
                <c:pt idx="13">
                  <c:v>41.827431407641285</c:v>
                </c:pt>
                <c:pt idx="14">
                  <c:v>25.154435610676291</c:v>
                </c:pt>
                <c:pt idx="15">
                  <c:v>21.666478553879912</c:v>
                </c:pt>
                <c:pt idx="16">
                  <c:v>17.140550362219198</c:v>
                </c:pt>
              </c:numCache>
            </c:numRef>
          </c:val>
          <c:smooth val="0"/>
          <c:extLst>
            <c:ext xmlns:c16="http://schemas.microsoft.com/office/drawing/2014/chart" uri="{C3380CC4-5D6E-409C-BE32-E72D297353CC}">
              <c16:uniqueId val="{00000001-E230-405E-9EEC-CAC00A93CD09}"/>
            </c:ext>
          </c:extLst>
        </c:ser>
        <c:ser>
          <c:idx val="2"/>
          <c:order val="2"/>
          <c:tx>
            <c:strRef>
              <c:f>List1!$A$4</c:f>
              <c:strCache>
                <c:ptCount val="1"/>
                <c:pt idx="0">
                  <c:v>Preventivní</c:v>
                </c:pt>
              </c:strCache>
            </c:strRef>
          </c:tx>
          <c:spPr>
            <a:ln w="28575" cap="rnd">
              <a:solidFill>
                <a:srgbClr val="C00000"/>
              </a:solidFill>
              <a:round/>
            </a:ln>
            <a:effectLst/>
          </c:spPr>
          <c:marker>
            <c:symbol val="none"/>
          </c:marker>
          <c:cat>
            <c:strRef>
              <c:f>List1!$B$1:$R$1</c:f>
              <c:strCache>
                <c:ptCount val="17"/>
                <c:pt idx="0">
                  <c:v>30.11 - 6.12</c:v>
                </c:pt>
                <c:pt idx="1">
                  <c:v>7.12 - 13.12</c:v>
                </c:pt>
                <c:pt idx="2">
                  <c:v>14.12 - 20.12</c:v>
                </c:pt>
                <c:pt idx="3">
                  <c:v>21.12 - 27.12</c:v>
                </c:pt>
                <c:pt idx="4">
                  <c:v>28.12 - 3.1</c:v>
                </c:pt>
                <c:pt idx="5">
                  <c:v>4.1 - 10.1</c:v>
                </c:pt>
                <c:pt idx="6">
                  <c:v>11.1 - 17.1</c:v>
                </c:pt>
                <c:pt idx="7">
                  <c:v>18.1 - 24.1</c:v>
                </c:pt>
                <c:pt idx="8">
                  <c:v>25.1 - 31.1</c:v>
                </c:pt>
                <c:pt idx="9">
                  <c:v>1.2 - 7.2</c:v>
                </c:pt>
                <c:pt idx="10">
                  <c:v>8.2. - 14.2.</c:v>
                </c:pt>
                <c:pt idx="11">
                  <c:v>15.2. - 21.2.</c:v>
                </c:pt>
                <c:pt idx="12">
                  <c:v>22.2. - 28.2.</c:v>
                </c:pt>
                <c:pt idx="13">
                  <c:v>1.3. - 7.3.</c:v>
                </c:pt>
                <c:pt idx="14">
                  <c:v>8.3. - 14.3.</c:v>
                </c:pt>
                <c:pt idx="15">
                  <c:v>15.3. - 21.3.</c:v>
                </c:pt>
                <c:pt idx="16">
                  <c:v>22.3 - 28.3</c:v>
                </c:pt>
              </c:strCache>
            </c:strRef>
          </c:cat>
          <c:val>
            <c:numRef>
              <c:f>List1!$B$4:$R$4</c:f>
              <c:numCache>
                <c:formatCode>0.00</c:formatCode>
                <c:ptCount val="17"/>
                <c:pt idx="0">
                  <c:v>7.3032023092707004</c:v>
                </c:pt>
                <c:pt idx="1">
                  <c:v>74.818081531978066</c:v>
                </c:pt>
                <c:pt idx="2">
                  <c:v>81.513462906418297</c:v>
                </c:pt>
                <c:pt idx="3">
                  <c:v>21.610372006049406</c:v>
                </c:pt>
                <c:pt idx="4">
                  <c:v>12.595919987948314</c:v>
                </c:pt>
                <c:pt idx="5">
                  <c:v>14.989799362049849</c:v>
                </c:pt>
                <c:pt idx="6">
                  <c:v>13.33465620104996</c:v>
                </c:pt>
                <c:pt idx="7">
                  <c:v>11.791726135711079</c:v>
                </c:pt>
                <c:pt idx="8">
                  <c:v>13.306602927134707</c:v>
                </c:pt>
                <c:pt idx="9">
                  <c:v>17.944744214456431</c:v>
                </c:pt>
                <c:pt idx="10">
                  <c:v>20.628507419015577</c:v>
                </c:pt>
                <c:pt idx="11">
                  <c:v>22.414565858286643</c:v>
                </c:pt>
                <c:pt idx="12">
                  <c:v>26.407481845557562</c:v>
                </c:pt>
                <c:pt idx="13">
                  <c:v>19.82431356677834</c:v>
                </c:pt>
                <c:pt idx="14">
                  <c:v>13.718050944558408</c:v>
                </c:pt>
                <c:pt idx="15">
                  <c:v>17.018986175253104</c:v>
                </c:pt>
                <c:pt idx="16">
                  <c:v>23.013035701812026</c:v>
                </c:pt>
              </c:numCache>
            </c:numRef>
          </c:val>
          <c:smooth val="0"/>
          <c:extLst>
            <c:ext xmlns:c16="http://schemas.microsoft.com/office/drawing/2014/chart" uri="{C3380CC4-5D6E-409C-BE32-E72D297353CC}">
              <c16:uniqueId val="{00000002-E230-405E-9EEC-CAC00A93CD09}"/>
            </c:ext>
          </c:extLst>
        </c:ser>
        <c:ser>
          <c:idx val="3"/>
          <c:order val="3"/>
          <c:tx>
            <c:strRef>
              <c:f>List1!$A$5</c:f>
              <c:strCache>
                <c:ptCount val="1"/>
                <c:pt idx="0">
                  <c:v>Ostatní</c:v>
                </c:pt>
              </c:strCache>
            </c:strRef>
          </c:tx>
          <c:spPr>
            <a:ln w="28575" cap="rnd">
              <a:solidFill>
                <a:srgbClr val="FFC000"/>
              </a:solidFill>
              <a:round/>
            </a:ln>
            <a:effectLst/>
          </c:spPr>
          <c:marker>
            <c:symbol val="none"/>
          </c:marker>
          <c:cat>
            <c:strRef>
              <c:f>List1!$B$1:$R$1</c:f>
              <c:strCache>
                <c:ptCount val="17"/>
                <c:pt idx="0">
                  <c:v>30.11 - 6.12</c:v>
                </c:pt>
                <c:pt idx="1">
                  <c:v>7.12 - 13.12</c:v>
                </c:pt>
                <c:pt idx="2">
                  <c:v>14.12 - 20.12</c:v>
                </c:pt>
                <c:pt idx="3">
                  <c:v>21.12 - 27.12</c:v>
                </c:pt>
                <c:pt idx="4">
                  <c:v>28.12 - 3.1</c:v>
                </c:pt>
                <c:pt idx="5">
                  <c:v>4.1 - 10.1</c:v>
                </c:pt>
                <c:pt idx="6">
                  <c:v>11.1 - 17.1</c:v>
                </c:pt>
                <c:pt idx="7">
                  <c:v>18.1 - 24.1</c:v>
                </c:pt>
                <c:pt idx="8">
                  <c:v>25.1 - 31.1</c:v>
                </c:pt>
                <c:pt idx="9">
                  <c:v>1.2 - 7.2</c:v>
                </c:pt>
                <c:pt idx="10">
                  <c:v>8.2. - 14.2.</c:v>
                </c:pt>
                <c:pt idx="11">
                  <c:v>15.2. - 21.2.</c:v>
                </c:pt>
                <c:pt idx="12">
                  <c:v>22.2. - 28.2.</c:v>
                </c:pt>
                <c:pt idx="13">
                  <c:v>1.3. - 7.3.</c:v>
                </c:pt>
                <c:pt idx="14">
                  <c:v>8.3. - 14.3.</c:v>
                </c:pt>
                <c:pt idx="15">
                  <c:v>15.3. - 21.3.</c:v>
                </c:pt>
                <c:pt idx="16">
                  <c:v>22.3 - 28.3</c:v>
                </c:pt>
              </c:strCache>
            </c:strRef>
          </c:cat>
          <c:val>
            <c:numRef>
              <c:f>List1!$B$5:$R$5</c:f>
              <c:numCache>
                <c:formatCode>0.00</c:formatCode>
                <c:ptCount val="17"/>
                <c:pt idx="0">
                  <c:v>6.5457639135588858E-2</c:v>
                </c:pt>
                <c:pt idx="1">
                  <c:v>0.62652311744063627</c:v>
                </c:pt>
                <c:pt idx="2">
                  <c:v>0.43950129133895377</c:v>
                </c:pt>
                <c:pt idx="3">
                  <c:v>0.2057240087118507</c:v>
                </c:pt>
                <c:pt idx="4">
                  <c:v>0.26183055654235543</c:v>
                </c:pt>
                <c:pt idx="5">
                  <c:v>0.15896855218643008</c:v>
                </c:pt>
                <c:pt idx="6">
                  <c:v>0.19637291740676657</c:v>
                </c:pt>
                <c:pt idx="7">
                  <c:v>9.3510913050841235E-2</c:v>
                </c:pt>
                <c:pt idx="8">
                  <c:v>0.14961746088134598</c:v>
                </c:pt>
                <c:pt idx="9">
                  <c:v>0.1215641869660936</c:v>
                </c:pt>
                <c:pt idx="10">
                  <c:v>0.1215641869660936</c:v>
                </c:pt>
                <c:pt idx="11">
                  <c:v>0.2057240087118507</c:v>
                </c:pt>
                <c:pt idx="12">
                  <c:v>0.28053273915252369</c:v>
                </c:pt>
                <c:pt idx="13">
                  <c:v>9.3510913050841235E-2</c:v>
                </c:pt>
                <c:pt idx="14">
                  <c:v>8.4159821745757105E-2</c:v>
                </c:pt>
                <c:pt idx="15">
                  <c:v>0.14961746088134598</c:v>
                </c:pt>
                <c:pt idx="16">
                  <c:v>0.11221309566100947</c:v>
                </c:pt>
              </c:numCache>
            </c:numRef>
          </c:val>
          <c:smooth val="0"/>
          <c:extLst>
            <c:ext xmlns:c16="http://schemas.microsoft.com/office/drawing/2014/chart" uri="{C3380CC4-5D6E-409C-BE32-E72D297353CC}">
              <c16:uniqueId val="{00000003-E230-405E-9EEC-CAC00A93CD09}"/>
            </c:ext>
          </c:extLst>
        </c:ser>
        <c:ser>
          <c:idx val="4"/>
          <c:order val="4"/>
          <c:tx>
            <c:strRef>
              <c:f>List1!$A$6</c:f>
              <c:strCache>
                <c:ptCount val="1"/>
                <c:pt idx="0">
                  <c:v>Celkem</c:v>
                </c:pt>
              </c:strCache>
            </c:strRef>
          </c:tx>
          <c:spPr>
            <a:ln w="28575" cap="rnd">
              <a:solidFill>
                <a:schemeClr val="bg1">
                  <a:lumMod val="65000"/>
                </a:schemeClr>
              </a:solidFill>
              <a:round/>
            </a:ln>
            <a:effectLst/>
          </c:spPr>
          <c:marker>
            <c:symbol val="none"/>
          </c:marker>
          <c:cat>
            <c:strRef>
              <c:f>List1!$B$1:$R$1</c:f>
              <c:strCache>
                <c:ptCount val="17"/>
                <c:pt idx="0">
                  <c:v>30.11 - 6.12</c:v>
                </c:pt>
                <c:pt idx="1">
                  <c:v>7.12 - 13.12</c:v>
                </c:pt>
                <c:pt idx="2">
                  <c:v>14.12 - 20.12</c:v>
                </c:pt>
                <c:pt idx="3">
                  <c:v>21.12 - 27.12</c:v>
                </c:pt>
                <c:pt idx="4">
                  <c:v>28.12 - 3.1</c:v>
                </c:pt>
                <c:pt idx="5">
                  <c:v>4.1 - 10.1</c:v>
                </c:pt>
                <c:pt idx="6">
                  <c:v>11.1 - 17.1</c:v>
                </c:pt>
                <c:pt idx="7">
                  <c:v>18.1 - 24.1</c:v>
                </c:pt>
                <c:pt idx="8">
                  <c:v>25.1 - 31.1</c:v>
                </c:pt>
                <c:pt idx="9">
                  <c:v>1.2 - 7.2</c:v>
                </c:pt>
                <c:pt idx="10">
                  <c:v>8.2. - 14.2.</c:v>
                </c:pt>
                <c:pt idx="11">
                  <c:v>15.2. - 21.2.</c:v>
                </c:pt>
                <c:pt idx="12">
                  <c:v>22.2. - 28.2.</c:v>
                </c:pt>
                <c:pt idx="13">
                  <c:v>1.3. - 7.3.</c:v>
                </c:pt>
                <c:pt idx="14">
                  <c:v>8.3. - 14.3.</c:v>
                </c:pt>
                <c:pt idx="15">
                  <c:v>15.3. - 21.3.</c:v>
                </c:pt>
                <c:pt idx="16">
                  <c:v>22.3 - 28.3</c:v>
                </c:pt>
              </c:strCache>
            </c:strRef>
          </c:cat>
          <c:val>
            <c:numRef>
              <c:f>List1!$B$6:$R$6</c:f>
              <c:numCache>
                <c:formatCode>0.00</c:formatCode>
                <c:ptCount val="17"/>
                <c:pt idx="0">
                  <c:v>11.118447561745022</c:v>
                </c:pt>
                <c:pt idx="1">
                  <c:v>124.41626981414426</c:v>
                </c:pt>
                <c:pt idx="2">
                  <c:v>142.66960004166847</c:v>
                </c:pt>
                <c:pt idx="3">
                  <c:v>60.866253304792558</c:v>
                </c:pt>
                <c:pt idx="4">
                  <c:v>50.551999595284769</c:v>
                </c:pt>
                <c:pt idx="5">
                  <c:v>65.775576239961723</c:v>
                </c:pt>
                <c:pt idx="6">
                  <c:v>65.149053122521082</c:v>
                </c:pt>
                <c:pt idx="7">
                  <c:v>56.976199321877559</c:v>
                </c:pt>
                <c:pt idx="8">
                  <c:v>60.7820934830468</c:v>
                </c:pt>
                <c:pt idx="9">
                  <c:v>65.448288044283771</c:v>
                </c:pt>
                <c:pt idx="10">
                  <c:v>71.311422292571521</c:v>
                </c:pt>
                <c:pt idx="11">
                  <c:v>84.010204284875755</c:v>
                </c:pt>
                <c:pt idx="12">
                  <c:v>98.607257812112081</c:v>
                </c:pt>
                <c:pt idx="13">
                  <c:v>77.165205449554179</c:v>
                </c:pt>
                <c:pt idx="14">
                  <c:v>50.280817947437328</c:v>
                </c:pt>
                <c:pt idx="15">
                  <c:v>46.783509799335867</c:v>
                </c:pt>
                <c:pt idx="16">
                  <c:v>45.567867929674932</c:v>
                </c:pt>
              </c:numCache>
            </c:numRef>
          </c:val>
          <c:smooth val="0"/>
          <c:extLst>
            <c:ext xmlns:c16="http://schemas.microsoft.com/office/drawing/2014/chart" uri="{C3380CC4-5D6E-409C-BE32-E72D297353CC}">
              <c16:uniqueId val="{00000004-E230-405E-9EEC-CAC00A93CD09}"/>
            </c:ext>
          </c:extLst>
        </c:ser>
        <c:dLbls>
          <c:showLegendKey val="0"/>
          <c:showVal val="0"/>
          <c:showCatName val="0"/>
          <c:showSerName val="0"/>
          <c:showPercent val="0"/>
          <c:showBubbleSize val="0"/>
        </c:dLbls>
        <c:smooth val="0"/>
        <c:axId val="488445264"/>
        <c:axId val="494149648"/>
      </c:lineChart>
      <c:catAx>
        <c:axId val="48844526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2700000" spcFirstLastPara="1" vertOverflow="ellipsis" wrap="square" anchor="ctr" anchorCtr="1"/>
          <a:lstStyle/>
          <a:p>
            <a:pPr>
              <a:defRPr sz="14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94149648"/>
        <c:crosses val="autoZero"/>
        <c:auto val="1"/>
        <c:lblAlgn val="ctr"/>
        <c:lblOffset val="100"/>
        <c:tickLblSkip val="1"/>
        <c:noMultiLvlLbl val="0"/>
      </c:catAx>
      <c:valAx>
        <c:axId val="49414964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88445264"/>
        <c:crosses val="autoZero"/>
        <c:crossBetween val="between"/>
      </c:valAx>
      <c:spPr>
        <a:noFill/>
        <a:ln>
          <a:noFill/>
        </a:ln>
        <a:effectLst/>
      </c:spPr>
    </c:plotArea>
    <c:legend>
      <c:legendPos val="r"/>
      <c:layout>
        <c:manualLayout>
          <c:xMode val="edge"/>
          <c:yMode val="edge"/>
          <c:x val="0.82831701798647761"/>
          <c:y val="0.20208031279244382"/>
          <c:w val="0.17168298201352242"/>
          <c:h val="0.52288360845999327"/>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cs-CZ"/>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b="1">
          <a:solidFill>
            <a:schemeClr val="tx1"/>
          </a:solidFill>
        </a:defRPr>
      </a:pPr>
      <a:endParaRPr lang="cs-CZ"/>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675064017758209E-2"/>
          <c:y val="1.832812387253175E-2"/>
          <c:w val="0.90354392224409452"/>
          <c:h val="0.84996531434760614"/>
        </c:manualLayout>
      </c:layout>
      <c:barChart>
        <c:barDir val="col"/>
        <c:grouping val="clustered"/>
        <c:varyColors val="0"/>
        <c:ser>
          <c:idx val="0"/>
          <c:order val="0"/>
          <c:tx>
            <c:strRef>
              <c:f>Sheet1!$B$1</c:f>
              <c:strCache>
                <c:ptCount val="1"/>
                <c:pt idx="0">
                  <c:v>leden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c:v>
                </c:pt>
                <c:pt idx="1">
                  <c:v>2</c:v>
                </c:pt>
                <c:pt idx="2">
                  <c:v>3</c:v>
                </c:pt>
                <c:pt idx="3">
                  <c:v>4</c:v>
                </c:pt>
                <c:pt idx="4">
                  <c:v>5</c:v>
                </c:pt>
                <c:pt idx="5">
                  <c:v>6+</c:v>
                </c:pt>
              </c:strCache>
            </c:strRef>
          </c:cat>
          <c:val>
            <c:numRef>
              <c:f>Sheet1!$B$2:$B$7</c:f>
              <c:numCache>
                <c:formatCode>0.0%</c:formatCode>
                <c:ptCount val="6"/>
                <c:pt idx="0">
                  <c:v>0.58282367942572433</c:v>
                </c:pt>
                <c:pt idx="1">
                  <c:v>0.22210677938085904</c:v>
                </c:pt>
                <c:pt idx="2">
                  <c:v>8.9848638692767241E-2</c:v>
                </c:pt>
                <c:pt idx="3">
                  <c:v>4.3826300502963468E-2</c:v>
                </c:pt>
                <c:pt idx="4">
                  <c:v>2.1700630475335898E-2</c:v>
                </c:pt>
                <c:pt idx="5">
                  <c:v>3.9693971522349998E-2</c:v>
                </c:pt>
              </c:numCache>
            </c:numRef>
          </c:val>
          <c:extLst>
            <c:ext xmlns:c16="http://schemas.microsoft.com/office/drawing/2014/chart" uri="{C3380CC4-5D6E-409C-BE32-E72D297353CC}">
              <c16:uniqueId val="{00000000-A18C-4792-978E-39A2F4D98493}"/>
            </c:ext>
          </c:extLst>
        </c:ser>
        <c:dLbls>
          <c:showLegendKey val="0"/>
          <c:showVal val="0"/>
          <c:showCatName val="0"/>
          <c:showSerName val="0"/>
          <c:showPercent val="0"/>
          <c:showBubbleSize val="0"/>
        </c:dLbls>
        <c:gapWidth val="50"/>
        <c:overlap val="-27"/>
        <c:axId val="1278974031"/>
        <c:axId val="1272203103"/>
      </c:barChart>
      <c:catAx>
        <c:axId val="1278974031"/>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cs-CZ"/>
          </a:p>
        </c:txPr>
        <c:crossAx val="1272203103"/>
        <c:crosses val="autoZero"/>
        <c:auto val="1"/>
        <c:lblAlgn val="ctr"/>
        <c:lblOffset val="100"/>
        <c:noMultiLvlLbl val="0"/>
      </c:catAx>
      <c:valAx>
        <c:axId val="1272203103"/>
        <c:scaling>
          <c:orientation val="minMax"/>
        </c:scaling>
        <c:delete val="0"/>
        <c:axPos val="l"/>
        <c:numFmt formatCode="0%" sourceLinked="0"/>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cs-CZ"/>
          </a:p>
        </c:txPr>
        <c:crossAx val="1278974031"/>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cs-CZ"/>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742800092040087"/>
          <c:y val="6.3054247171625041E-2"/>
          <c:w val="0.47284632215006139"/>
          <c:h val="0.91717732257132245"/>
        </c:manualLayout>
      </c:layout>
      <c:barChart>
        <c:barDir val="bar"/>
        <c:grouping val="clustered"/>
        <c:varyColors val="0"/>
        <c:ser>
          <c:idx val="0"/>
          <c:order val="0"/>
          <c:tx>
            <c:strRef>
              <c:f>List1!$B$1</c:f>
              <c:strCache>
                <c:ptCount val="1"/>
                <c:pt idx="0">
                  <c:v>osoby</c:v>
                </c:pt>
              </c:strCache>
            </c:strRef>
          </c:tx>
          <c:spPr>
            <a:solidFill>
              <a:schemeClr val="bg1">
                <a:lumMod val="75000"/>
              </a:schemeClr>
            </a:solidFill>
            <a:ln>
              <a:noFill/>
            </a:ln>
            <a:effectLst/>
          </c:spPr>
          <c:invertIfNegative val="0"/>
          <c:dPt>
            <c:idx val="1"/>
            <c:invertIfNegative val="0"/>
            <c:bubble3D val="0"/>
            <c:spPr>
              <a:solidFill>
                <a:srgbClr val="C00000"/>
              </a:solidFill>
              <a:ln>
                <a:noFill/>
              </a:ln>
              <a:effectLst/>
            </c:spPr>
            <c:extLst>
              <c:ext xmlns:c16="http://schemas.microsoft.com/office/drawing/2014/chart" uri="{C3380CC4-5D6E-409C-BE32-E72D297353CC}">
                <c16:uniqueId val="{00000000-AB94-4EAF-9895-FE3C512CDC32}"/>
              </c:ext>
            </c:extLst>
          </c:dPt>
          <c:dPt>
            <c:idx val="2"/>
            <c:invertIfNegative val="0"/>
            <c:bubble3D val="0"/>
            <c:spPr>
              <a:solidFill>
                <a:schemeClr val="bg1">
                  <a:lumMod val="75000"/>
                </a:schemeClr>
              </a:solidFill>
              <a:ln>
                <a:noFill/>
              </a:ln>
              <a:effectLst/>
            </c:spPr>
            <c:extLst>
              <c:ext xmlns:c16="http://schemas.microsoft.com/office/drawing/2014/chart" uri="{C3380CC4-5D6E-409C-BE32-E72D297353CC}">
                <c16:uniqueId val="{00000002-C4CF-4B35-8455-7DF88C02A6ED}"/>
              </c:ext>
            </c:extLst>
          </c:dPt>
          <c:dPt>
            <c:idx val="3"/>
            <c:invertIfNegative val="0"/>
            <c:bubble3D val="0"/>
            <c:spPr>
              <a:solidFill>
                <a:schemeClr val="bg1">
                  <a:lumMod val="75000"/>
                </a:schemeClr>
              </a:solidFill>
              <a:ln>
                <a:noFill/>
              </a:ln>
              <a:effectLst/>
            </c:spPr>
            <c:extLst>
              <c:ext xmlns:c16="http://schemas.microsoft.com/office/drawing/2014/chart" uri="{C3380CC4-5D6E-409C-BE32-E72D297353CC}">
                <c16:uniqueId val="{00000000-8B57-4964-B7E1-A5593E977555}"/>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List1!$A$2:$A$27</c:f>
              <c:strCache>
                <c:ptCount val="26"/>
                <c:pt idx="0">
                  <c:v>Zařízení sociálních služeb</c:v>
                </c:pt>
                <c:pt idx="1">
                  <c:v>Školské zařízení</c:v>
                </c:pt>
                <c:pt idx="2">
                  <c:v>Zdravotnické zařízení</c:v>
                </c:pt>
                <c:pt idx="3">
                  <c:v>Věznice</c:v>
                </c:pt>
                <c:pt idx="4">
                  <c:v>Výrobní závod</c:v>
                </c:pt>
                <c:pt idx="5">
                  <c:v>Dětské domovy</c:v>
                </c:pt>
                <c:pt idx="6">
                  <c:v>Pracoviště</c:v>
                </c:pt>
                <c:pt idx="7">
                  <c:v>HZS</c:v>
                </c:pt>
                <c:pt idx="8">
                  <c:v>Hornictví</c:v>
                </c:pt>
                <c:pt idx="9">
                  <c:v>Kancelář, úřad</c:v>
                </c:pt>
                <c:pt idx="10">
                  <c:v>Ubytovací</c:v>
                </c:pt>
                <c:pt idx="11">
                  <c:v>Prodejna, obchod</c:v>
                </c:pt>
                <c:pt idx="12">
                  <c:v>Sportovní</c:v>
                </c:pt>
                <c:pt idx="13">
                  <c:v>Policie</c:v>
                </c:pt>
                <c:pt idx="14">
                  <c:v>Školení</c:v>
                </c:pt>
                <c:pt idx="15">
                  <c:v>Církev</c:v>
                </c:pt>
                <c:pt idx="16">
                  <c:v>Dětský tábor</c:v>
                </c:pt>
                <c:pt idx="17">
                  <c:v>Divadlo</c:v>
                </c:pt>
                <c:pt idx="18">
                  <c:v>Rodinný výskyt</c:v>
                </c:pt>
                <c:pt idx="19">
                  <c:v>Setkání známých / příbuzných</c:v>
                </c:pt>
                <c:pt idx="20">
                  <c:v>Společenská akce / klub</c:v>
                </c:pt>
                <c:pt idx="21">
                  <c:v>Stravovací</c:v>
                </c:pt>
                <c:pt idx="22">
                  <c:v>Svatba / pohřeb</c:v>
                </c:pt>
                <c:pt idx="23">
                  <c:v>Zájmové aktivity</c:v>
                </c:pt>
                <c:pt idx="24">
                  <c:v>Ostatní</c:v>
                </c:pt>
                <c:pt idx="25">
                  <c:v>Netýká se žádného zařízení</c:v>
                </c:pt>
              </c:strCache>
            </c:strRef>
          </c:cat>
          <c:val>
            <c:numRef>
              <c:f>List1!$B$2:$B$27</c:f>
              <c:numCache>
                <c:formatCode>General</c:formatCode>
                <c:ptCount val="26"/>
                <c:pt idx="0">
                  <c:v>6106</c:v>
                </c:pt>
                <c:pt idx="1">
                  <c:v>4631</c:v>
                </c:pt>
                <c:pt idx="2">
                  <c:v>1216</c:v>
                </c:pt>
                <c:pt idx="3">
                  <c:v>1107</c:v>
                </c:pt>
                <c:pt idx="4">
                  <c:v>1063</c:v>
                </c:pt>
                <c:pt idx="5">
                  <c:v>523</c:v>
                </c:pt>
                <c:pt idx="6">
                  <c:v>466</c:v>
                </c:pt>
                <c:pt idx="7">
                  <c:v>113</c:v>
                </c:pt>
                <c:pt idx="8">
                  <c:v>108</c:v>
                </c:pt>
                <c:pt idx="9">
                  <c:v>94</c:v>
                </c:pt>
                <c:pt idx="10">
                  <c:v>85</c:v>
                </c:pt>
                <c:pt idx="11">
                  <c:v>43</c:v>
                </c:pt>
                <c:pt idx="12">
                  <c:v>30</c:v>
                </c:pt>
                <c:pt idx="13">
                  <c:v>25</c:v>
                </c:pt>
                <c:pt idx="14">
                  <c:v>16</c:v>
                </c:pt>
                <c:pt idx="15">
                  <c:v>10</c:v>
                </c:pt>
                <c:pt idx="16">
                  <c:v>0</c:v>
                </c:pt>
                <c:pt idx="17">
                  <c:v>0</c:v>
                </c:pt>
                <c:pt idx="18">
                  <c:v>0</c:v>
                </c:pt>
                <c:pt idx="19">
                  <c:v>0</c:v>
                </c:pt>
                <c:pt idx="20">
                  <c:v>0</c:v>
                </c:pt>
                <c:pt idx="21">
                  <c:v>0</c:v>
                </c:pt>
                <c:pt idx="22">
                  <c:v>0</c:v>
                </c:pt>
                <c:pt idx="23">
                  <c:v>0</c:v>
                </c:pt>
                <c:pt idx="24">
                  <c:v>11</c:v>
                </c:pt>
                <c:pt idx="25">
                  <c:v>0</c:v>
                </c:pt>
              </c:numCache>
            </c:numRef>
          </c:val>
          <c:extLst>
            <c:ext xmlns:c16="http://schemas.microsoft.com/office/drawing/2014/chart" uri="{C3380CC4-5D6E-409C-BE32-E72D297353CC}">
              <c16:uniqueId val="{00000000-C4CF-4B35-8455-7DF88C02A6ED}"/>
            </c:ext>
          </c:extLst>
        </c:ser>
        <c:dLbls>
          <c:showLegendKey val="0"/>
          <c:showVal val="0"/>
          <c:showCatName val="0"/>
          <c:showSerName val="0"/>
          <c:showPercent val="0"/>
          <c:showBubbleSize val="0"/>
        </c:dLbls>
        <c:gapWidth val="30"/>
        <c:overlap val="100"/>
        <c:axId val="320460415"/>
        <c:axId val="315793487"/>
      </c:barChart>
      <c:catAx>
        <c:axId val="320460415"/>
        <c:scaling>
          <c:orientation val="maxMin"/>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cs-CZ"/>
          </a:p>
        </c:txPr>
        <c:crossAx val="315793487"/>
        <c:crosses val="autoZero"/>
        <c:auto val="1"/>
        <c:lblAlgn val="ctr"/>
        <c:lblOffset val="100"/>
        <c:tickLblSkip val="1"/>
        <c:noMultiLvlLbl val="0"/>
      </c:catAx>
      <c:valAx>
        <c:axId val="315793487"/>
        <c:scaling>
          <c:orientation val="minMax"/>
        </c:scaling>
        <c:delete val="0"/>
        <c:axPos val="t"/>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cs-CZ"/>
          </a:p>
        </c:txPr>
        <c:crossAx val="320460415"/>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cs-CZ"/>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4306820313934102E-2"/>
          <c:y val="3.5150502573499692E-2"/>
          <c:w val="0.91908617082631139"/>
          <c:h val="0.81863016441745873"/>
        </c:manualLayout>
      </c:layout>
      <c:barChart>
        <c:barDir val="col"/>
        <c:grouping val="stacked"/>
        <c:varyColors val="0"/>
        <c:ser>
          <c:idx val="0"/>
          <c:order val="0"/>
          <c:tx>
            <c:strRef>
              <c:f>List1!$A$2</c:f>
              <c:strCache>
                <c:ptCount val="1"/>
                <c:pt idx="0">
                  <c:v>muži</c:v>
                </c:pt>
              </c:strCache>
            </c:strRef>
          </c:tx>
          <c:spPr>
            <a:solidFill>
              <a:srgbClr val="00B0F0"/>
            </a:solidFill>
            <a:ln>
              <a:noFill/>
            </a:ln>
            <a:effectLst/>
          </c:spPr>
          <c:invertIfNegative val="0"/>
          <c:cat>
            <c:strRef>
              <c:f>List1!$B$1:$BE$1</c:f>
              <c:strCache>
                <c:ptCount val="56"/>
                <c:pt idx="0">
                  <c:v>&lt;=20</c:v>
                </c:pt>
                <c:pt idx="1">
                  <c:v>21</c:v>
                </c:pt>
                <c:pt idx="2">
                  <c:v>22</c:v>
                </c:pt>
                <c:pt idx="3">
                  <c:v>23</c:v>
                </c:pt>
                <c:pt idx="4">
                  <c:v>24</c:v>
                </c:pt>
                <c:pt idx="5">
                  <c:v>25</c:v>
                </c:pt>
                <c:pt idx="6">
                  <c:v>26</c:v>
                </c:pt>
                <c:pt idx="7">
                  <c:v>27</c:v>
                </c:pt>
                <c:pt idx="8">
                  <c:v>28</c:v>
                </c:pt>
                <c:pt idx="9">
                  <c:v>29</c:v>
                </c:pt>
                <c:pt idx="10">
                  <c:v>30</c:v>
                </c:pt>
                <c:pt idx="11">
                  <c:v>31</c:v>
                </c:pt>
                <c:pt idx="12">
                  <c:v>32</c:v>
                </c:pt>
                <c:pt idx="13">
                  <c:v>33</c:v>
                </c:pt>
                <c:pt idx="14">
                  <c:v>34</c:v>
                </c:pt>
                <c:pt idx="15">
                  <c:v>35</c:v>
                </c:pt>
                <c:pt idx="16">
                  <c:v>36</c:v>
                </c:pt>
                <c:pt idx="17">
                  <c:v>37</c:v>
                </c:pt>
                <c:pt idx="18">
                  <c:v>38</c:v>
                </c:pt>
                <c:pt idx="19">
                  <c:v>39</c:v>
                </c:pt>
                <c:pt idx="20">
                  <c:v>40</c:v>
                </c:pt>
                <c:pt idx="21">
                  <c:v>41</c:v>
                </c:pt>
                <c:pt idx="22">
                  <c:v>42</c:v>
                </c:pt>
                <c:pt idx="23">
                  <c:v>43</c:v>
                </c:pt>
                <c:pt idx="24">
                  <c:v>44</c:v>
                </c:pt>
                <c:pt idx="25">
                  <c:v>45</c:v>
                </c:pt>
                <c:pt idx="26">
                  <c:v>46</c:v>
                </c:pt>
                <c:pt idx="27">
                  <c:v>47</c:v>
                </c:pt>
                <c:pt idx="28">
                  <c:v>48</c:v>
                </c:pt>
                <c:pt idx="29">
                  <c:v>49</c:v>
                </c:pt>
                <c:pt idx="30">
                  <c:v>50</c:v>
                </c:pt>
                <c:pt idx="31">
                  <c:v>51</c:v>
                </c:pt>
                <c:pt idx="32">
                  <c:v>52</c:v>
                </c:pt>
                <c:pt idx="33">
                  <c:v>53</c:v>
                </c:pt>
                <c:pt idx="34">
                  <c:v>54</c:v>
                </c:pt>
                <c:pt idx="35">
                  <c:v>55</c:v>
                </c:pt>
                <c:pt idx="36">
                  <c:v>56</c:v>
                </c:pt>
                <c:pt idx="37">
                  <c:v>57</c:v>
                </c:pt>
                <c:pt idx="38">
                  <c:v>58</c:v>
                </c:pt>
                <c:pt idx="39">
                  <c:v>59</c:v>
                </c:pt>
                <c:pt idx="40">
                  <c:v>60</c:v>
                </c:pt>
                <c:pt idx="41">
                  <c:v>61</c:v>
                </c:pt>
                <c:pt idx="42">
                  <c:v>62</c:v>
                </c:pt>
                <c:pt idx="43">
                  <c:v>63</c:v>
                </c:pt>
                <c:pt idx="44">
                  <c:v>64</c:v>
                </c:pt>
                <c:pt idx="45">
                  <c:v>65</c:v>
                </c:pt>
                <c:pt idx="46">
                  <c:v>66</c:v>
                </c:pt>
                <c:pt idx="47">
                  <c:v>67</c:v>
                </c:pt>
                <c:pt idx="48">
                  <c:v>68</c:v>
                </c:pt>
                <c:pt idx="49">
                  <c:v>69</c:v>
                </c:pt>
                <c:pt idx="50">
                  <c:v>70</c:v>
                </c:pt>
                <c:pt idx="51">
                  <c:v>71</c:v>
                </c:pt>
                <c:pt idx="52">
                  <c:v>72</c:v>
                </c:pt>
                <c:pt idx="53">
                  <c:v>73</c:v>
                </c:pt>
                <c:pt idx="54">
                  <c:v>74</c:v>
                </c:pt>
                <c:pt idx="55">
                  <c:v>75+</c:v>
                </c:pt>
              </c:strCache>
            </c:strRef>
          </c:cat>
          <c:val>
            <c:numRef>
              <c:f>List1!$B$2:$BE$2</c:f>
              <c:numCache>
                <c:formatCode>General</c:formatCode>
                <c:ptCount val="56"/>
                <c:pt idx="0">
                  <c:v>13</c:v>
                </c:pt>
                <c:pt idx="1">
                  <c:v>16</c:v>
                </c:pt>
                <c:pt idx="2">
                  <c:v>22</c:v>
                </c:pt>
                <c:pt idx="3">
                  <c:v>38</c:v>
                </c:pt>
                <c:pt idx="4">
                  <c:v>69</c:v>
                </c:pt>
                <c:pt idx="5">
                  <c:v>96</c:v>
                </c:pt>
                <c:pt idx="6">
                  <c:v>90</c:v>
                </c:pt>
                <c:pt idx="7">
                  <c:v>126</c:v>
                </c:pt>
                <c:pt idx="8">
                  <c:v>134</c:v>
                </c:pt>
                <c:pt idx="9">
                  <c:v>148</c:v>
                </c:pt>
                <c:pt idx="10">
                  <c:v>128</c:v>
                </c:pt>
                <c:pt idx="11">
                  <c:v>139</c:v>
                </c:pt>
                <c:pt idx="12">
                  <c:v>155</c:v>
                </c:pt>
                <c:pt idx="13">
                  <c:v>148</c:v>
                </c:pt>
                <c:pt idx="14">
                  <c:v>140</c:v>
                </c:pt>
                <c:pt idx="15">
                  <c:v>163</c:v>
                </c:pt>
                <c:pt idx="16">
                  <c:v>154</c:v>
                </c:pt>
                <c:pt idx="17">
                  <c:v>161</c:v>
                </c:pt>
                <c:pt idx="18">
                  <c:v>165</c:v>
                </c:pt>
                <c:pt idx="19">
                  <c:v>175</c:v>
                </c:pt>
                <c:pt idx="20">
                  <c:v>194</c:v>
                </c:pt>
                <c:pt idx="21">
                  <c:v>213</c:v>
                </c:pt>
                <c:pt idx="22">
                  <c:v>206</c:v>
                </c:pt>
                <c:pt idx="23">
                  <c:v>249</c:v>
                </c:pt>
                <c:pt idx="24">
                  <c:v>221</c:v>
                </c:pt>
                <c:pt idx="25">
                  <c:v>241</c:v>
                </c:pt>
                <c:pt idx="26">
                  <c:v>237</c:v>
                </c:pt>
                <c:pt idx="27">
                  <c:v>205</c:v>
                </c:pt>
                <c:pt idx="28">
                  <c:v>197</c:v>
                </c:pt>
                <c:pt idx="29">
                  <c:v>195</c:v>
                </c:pt>
                <c:pt idx="30">
                  <c:v>164</c:v>
                </c:pt>
                <c:pt idx="31">
                  <c:v>209</c:v>
                </c:pt>
                <c:pt idx="32">
                  <c:v>172</c:v>
                </c:pt>
                <c:pt idx="33">
                  <c:v>199</c:v>
                </c:pt>
                <c:pt idx="34">
                  <c:v>195</c:v>
                </c:pt>
                <c:pt idx="35">
                  <c:v>205</c:v>
                </c:pt>
                <c:pt idx="36">
                  <c:v>233</c:v>
                </c:pt>
                <c:pt idx="37">
                  <c:v>240</c:v>
                </c:pt>
                <c:pt idx="38">
                  <c:v>217</c:v>
                </c:pt>
                <c:pt idx="39">
                  <c:v>210</c:v>
                </c:pt>
                <c:pt idx="40">
                  <c:v>208</c:v>
                </c:pt>
                <c:pt idx="41">
                  <c:v>195</c:v>
                </c:pt>
                <c:pt idx="42">
                  <c:v>183</c:v>
                </c:pt>
                <c:pt idx="43">
                  <c:v>177</c:v>
                </c:pt>
                <c:pt idx="44">
                  <c:v>119</c:v>
                </c:pt>
                <c:pt idx="45">
                  <c:v>99</c:v>
                </c:pt>
                <c:pt idx="46">
                  <c:v>72</c:v>
                </c:pt>
                <c:pt idx="47">
                  <c:v>65</c:v>
                </c:pt>
                <c:pt idx="48">
                  <c:v>59</c:v>
                </c:pt>
                <c:pt idx="49">
                  <c:v>46</c:v>
                </c:pt>
                <c:pt idx="50">
                  <c:v>33</c:v>
                </c:pt>
                <c:pt idx="51">
                  <c:v>14</c:v>
                </c:pt>
                <c:pt idx="52">
                  <c:v>18</c:v>
                </c:pt>
                <c:pt idx="53">
                  <c:v>14</c:v>
                </c:pt>
                <c:pt idx="54">
                  <c:v>9</c:v>
                </c:pt>
                <c:pt idx="55">
                  <c:v>42</c:v>
                </c:pt>
              </c:numCache>
            </c:numRef>
          </c:val>
          <c:extLst>
            <c:ext xmlns:c16="http://schemas.microsoft.com/office/drawing/2014/chart" uri="{C3380CC4-5D6E-409C-BE32-E72D297353CC}">
              <c16:uniqueId val="{00000000-EA81-438A-B594-BEE7BE6D2367}"/>
            </c:ext>
          </c:extLst>
        </c:ser>
        <c:ser>
          <c:idx val="1"/>
          <c:order val="1"/>
          <c:tx>
            <c:strRef>
              <c:f>List1!$A$3</c:f>
              <c:strCache>
                <c:ptCount val="1"/>
                <c:pt idx="0">
                  <c:v>ženy</c:v>
                </c:pt>
              </c:strCache>
            </c:strRef>
          </c:tx>
          <c:spPr>
            <a:solidFill>
              <a:srgbClr val="FF99FF"/>
            </a:solidFill>
            <a:ln>
              <a:noFill/>
            </a:ln>
            <a:effectLst/>
          </c:spPr>
          <c:invertIfNegative val="0"/>
          <c:cat>
            <c:strRef>
              <c:f>List1!$B$1:$BE$1</c:f>
              <c:strCache>
                <c:ptCount val="56"/>
                <c:pt idx="0">
                  <c:v>&lt;=20</c:v>
                </c:pt>
                <c:pt idx="1">
                  <c:v>21</c:v>
                </c:pt>
                <c:pt idx="2">
                  <c:v>22</c:v>
                </c:pt>
                <c:pt idx="3">
                  <c:v>23</c:v>
                </c:pt>
                <c:pt idx="4">
                  <c:v>24</c:v>
                </c:pt>
                <c:pt idx="5">
                  <c:v>25</c:v>
                </c:pt>
                <c:pt idx="6">
                  <c:v>26</c:v>
                </c:pt>
                <c:pt idx="7">
                  <c:v>27</c:v>
                </c:pt>
                <c:pt idx="8">
                  <c:v>28</c:v>
                </c:pt>
                <c:pt idx="9">
                  <c:v>29</c:v>
                </c:pt>
                <c:pt idx="10">
                  <c:v>30</c:v>
                </c:pt>
                <c:pt idx="11">
                  <c:v>31</c:v>
                </c:pt>
                <c:pt idx="12">
                  <c:v>32</c:v>
                </c:pt>
                <c:pt idx="13">
                  <c:v>33</c:v>
                </c:pt>
                <c:pt idx="14">
                  <c:v>34</c:v>
                </c:pt>
                <c:pt idx="15">
                  <c:v>35</c:v>
                </c:pt>
                <c:pt idx="16">
                  <c:v>36</c:v>
                </c:pt>
                <c:pt idx="17">
                  <c:v>37</c:v>
                </c:pt>
                <c:pt idx="18">
                  <c:v>38</c:v>
                </c:pt>
                <c:pt idx="19">
                  <c:v>39</c:v>
                </c:pt>
                <c:pt idx="20">
                  <c:v>40</c:v>
                </c:pt>
                <c:pt idx="21">
                  <c:v>41</c:v>
                </c:pt>
                <c:pt idx="22">
                  <c:v>42</c:v>
                </c:pt>
                <c:pt idx="23">
                  <c:v>43</c:v>
                </c:pt>
                <c:pt idx="24">
                  <c:v>44</c:v>
                </c:pt>
                <c:pt idx="25">
                  <c:v>45</c:v>
                </c:pt>
                <c:pt idx="26">
                  <c:v>46</c:v>
                </c:pt>
                <c:pt idx="27">
                  <c:v>47</c:v>
                </c:pt>
                <c:pt idx="28">
                  <c:v>48</c:v>
                </c:pt>
                <c:pt idx="29">
                  <c:v>49</c:v>
                </c:pt>
                <c:pt idx="30">
                  <c:v>50</c:v>
                </c:pt>
                <c:pt idx="31">
                  <c:v>51</c:v>
                </c:pt>
                <c:pt idx="32">
                  <c:v>52</c:v>
                </c:pt>
                <c:pt idx="33">
                  <c:v>53</c:v>
                </c:pt>
                <c:pt idx="34">
                  <c:v>54</c:v>
                </c:pt>
                <c:pt idx="35">
                  <c:v>55</c:v>
                </c:pt>
                <c:pt idx="36">
                  <c:v>56</c:v>
                </c:pt>
                <c:pt idx="37">
                  <c:v>57</c:v>
                </c:pt>
                <c:pt idx="38">
                  <c:v>58</c:v>
                </c:pt>
                <c:pt idx="39">
                  <c:v>59</c:v>
                </c:pt>
                <c:pt idx="40">
                  <c:v>60</c:v>
                </c:pt>
                <c:pt idx="41">
                  <c:v>61</c:v>
                </c:pt>
                <c:pt idx="42">
                  <c:v>62</c:v>
                </c:pt>
                <c:pt idx="43">
                  <c:v>63</c:v>
                </c:pt>
                <c:pt idx="44">
                  <c:v>64</c:v>
                </c:pt>
                <c:pt idx="45">
                  <c:v>65</c:v>
                </c:pt>
                <c:pt idx="46">
                  <c:v>66</c:v>
                </c:pt>
                <c:pt idx="47">
                  <c:v>67</c:v>
                </c:pt>
                <c:pt idx="48">
                  <c:v>68</c:v>
                </c:pt>
                <c:pt idx="49">
                  <c:v>69</c:v>
                </c:pt>
                <c:pt idx="50">
                  <c:v>70</c:v>
                </c:pt>
                <c:pt idx="51">
                  <c:v>71</c:v>
                </c:pt>
                <c:pt idx="52">
                  <c:v>72</c:v>
                </c:pt>
                <c:pt idx="53">
                  <c:v>73</c:v>
                </c:pt>
                <c:pt idx="54">
                  <c:v>74</c:v>
                </c:pt>
                <c:pt idx="55">
                  <c:v>75+</c:v>
                </c:pt>
              </c:strCache>
            </c:strRef>
          </c:cat>
          <c:val>
            <c:numRef>
              <c:f>List1!$B$3:$BE$3</c:f>
              <c:numCache>
                <c:formatCode>General</c:formatCode>
                <c:ptCount val="56"/>
                <c:pt idx="0">
                  <c:v>153</c:v>
                </c:pt>
                <c:pt idx="1">
                  <c:v>216</c:v>
                </c:pt>
                <c:pt idx="2">
                  <c:v>311</c:v>
                </c:pt>
                <c:pt idx="3">
                  <c:v>402</c:v>
                </c:pt>
                <c:pt idx="4">
                  <c:v>480</c:v>
                </c:pt>
                <c:pt idx="5">
                  <c:v>512</c:v>
                </c:pt>
                <c:pt idx="6">
                  <c:v>605</c:v>
                </c:pt>
                <c:pt idx="7">
                  <c:v>598</c:v>
                </c:pt>
                <c:pt idx="8">
                  <c:v>613</c:v>
                </c:pt>
                <c:pt idx="9">
                  <c:v>549</c:v>
                </c:pt>
                <c:pt idx="10">
                  <c:v>535</c:v>
                </c:pt>
                <c:pt idx="11">
                  <c:v>543</c:v>
                </c:pt>
                <c:pt idx="12">
                  <c:v>512</c:v>
                </c:pt>
                <c:pt idx="13">
                  <c:v>589</c:v>
                </c:pt>
                <c:pt idx="14">
                  <c:v>648</c:v>
                </c:pt>
                <c:pt idx="15">
                  <c:v>715</c:v>
                </c:pt>
                <c:pt idx="16">
                  <c:v>858</c:v>
                </c:pt>
                <c:pt idx="17">
                  <c:v>842</c:v>
                </c:pt>
                <c:pt idx="18">
                  <c:v>950</c:v>
                </c:pt>
                <c:pt idx="19">
                  <c:v>979</c:v>
                </c:pt>
                <c:pt idx="20">
                  <c:v>1071</c:v>
                </c:pt>
                <c:pt idx="21">
                  <c:v>1224</c:v>
                </c:pt>
                <c:pt idx="22">
                  <c:v>1303</c:v>
                </c:pt>
                <c:pt idx="23">
                  <c:v>1402</c:v>
                </c:pt>
                <c:pt idx="24">
                  <c:v>1362</c:v>
                </c:pt>
                <c:pt idx="25">
                  <c:v>1484</c:v>
                </c:pt>
                <c:pt idx="26">
                  <c:v>1441</c:v>
                </c:pt>
                <c:pt idx="27">
                  <c:v>1322</c:v>
                </c:pt>
                <c:pt idx="28">
                  <c:v>1263</c:v>
                </c:pt>
                <c:pt idx="29">
                  <c:v>1175</c:v>
                </c:pt>
                <c:pt idx="30">
                  <c:v>1136</c:v>
                </c:pt>
                <c:pt idx="31">
                  <c:v>1032</c:v>
                </c:pt>
                <c:pt idx="32">
                  <c:v>1082</c:v>
                </c:pt>
                <c:pt idx="33">
                  <c:v>1136</c:v>
                </c:pt>
                <c:pt idx="34">
                  <c:v>1143</c:v>
                </c:pt>
                <c:pt idx="35">
                  <c:v>1226</c:v>
                </c:pt>
                <c:pt idx="36">
                  <c:v>1319</c:v>
                </c:pt>
                <c:pt idx="37">
                  <c:v>1282</c:v>
                </c:pt>
                <c:pt idx="38">
                  <c:v>1158</c:v>
                </c:pt>
                <c:pt idx="39">
                  <c:v>1132</c:v>
                </c:pt>
                <c:pt idx="40">
                  <c:v>1010</c:v>
                </c:pt>
                <c:pt idx="41">
                  <c:v>800</c:v>
                </c:pt>
                <c:pt idx="42">
                  <c:v>559</c:v>
                </c:pt>
                <c:pt idx="43">
                  <c:v>367</c:v>
                </c:pt>
                <c:pt idx="44">
                  <c:v>257</c:v>
                </c:pt>
                <c:pt idx="45">
                  <c:v>218</c:v>
                </c:pt>
                <c:pt idx="46">
                  <c:v>160</c:v>
                </c:pt>
                <c:pt idx="47">
                  <c:v>129</c:v>
                </c:pt>
                <c:pt idx="48">
                  <c:v>101</c:v>
                </c:pt>
                <c:pt idx="49">
                  <c:v>67</c:v>
                </c:pt>
                <c:pt idx="50">
                  <c:v>49</c:v>
                </c:pt>
                <c:pt idx="51">
                  <c:v>43</c:v>
                </c:pt>
                <c:pt idx="52">
                  <c:v>31</c:v>
                </c:pt>
                <c:pt idx="53">
                  <c:v>26</c:v>
                </c:pt>
                <c:pt idx="54">
                  <c:v>20</c:v>
                </c:pt>
                <c:pt idx="55">
                  <c:v>39</c:v>
                </c:pt>
              </c:numCache>
            </c:numRef>
          </c:val>
          <c:extLst>
            <c:ext xmlns:c16="http://schemas.microsoft.com/office/drawing/2014/chart" uri="{C3380CC4-5D6E-409C-BE32-E72D297353CC}">
              <c16:uniqueId val="{00000001-EA81-438A-B594-BEE7BE6D2367}"/>
            </c:ext>
          </c:extLst>
        </c:ser>
        <c:dLbls>
          <c:showLegendKey val="0"/>
          <c:showVal val="0"/>
          <c:showCatName val="0"/>
          <c:showSerName val="0"/>
          <c:showPercent val="0"/>
          <c:showBubbleSize val="0"/>
        </c:dLbls>
        <c:gapWidth val="30"/>
        <c:overlap val="100"/>
        <c:axId val="488445264"/>
        <c:axId val="494149648"/>
      </c:barChart>
      <c:catAx>
        <c:axId val="488445264"/>
        <c:scaling>
          <c:orientation val="minMax"/>
        </c:scaling>
        <c:delete val="0"/>
        <c:axPos val="b"/>
        <c:numFmt formatCode="General" sourceLinked="1"/>
        <c:majorTickMark val="none"/>
        <c:minorTickMark val="none"/>
        <c:tickLblPos val="nextTo"/>
        <c:spPr>
          <a:noFill/>
          <a:ln w="9525" cap="flat" cmpd="sng" algn="ctr">
            <a:solidFill>
              <a:schemeClr val="accent1">
                <a:shade val="50000"/>
              </a:schemeClr>
            </a:solidFill>
            <a:round/>
          </a:ln>
          <a:effectLst/>
        </c:spPr>
        <c:txPr>
          <a:bodyPr rot="-3600000" spcFirstLastPara="1" vertOverflow="ellipsis" wrap="square" anchor="ctr" anchorCtr="1"/>
          <a:lstStyle/>
          <a:p>
            <a:pPr>
              <a:defRPr sz="12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94149648"/>
        <c:crosses val="autoZero"/>
        <c:auto val="1"/>
        <c:lblAlgn val="ctr"/>
        <c:lblOffset val="100"/>
        <c:tickLblSkip val="1"/>
        <c:noMultiLvlLbl val="0"/>
      </c:catAx>
      <c:valAx>
        <c:axId val="4941496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88445264"/>
        <c:crosses val="autoZero"/>
        <c:crossBetween val="between"/>
      </c:valAx>
      <c:spPr>
        <a:noFill/>
        <a:ln>
          <a:noFill/>
        </a:ln>
        <a:effectLst/>
      </c:spPr>
    </c:plotArea>
    <c:legend>
      <c:legendPos val="r"/>
      <c:layout>
        <c:manualLayout>
          <c:xMode val="edge"/>
          <c:yMode val="edge"/>
          <c:x val="9.0659045690861528E-2"/>
          <c:y val="6.5252633611534244E-2"/>
          <c:w val="6.3473719710071638E-2"/>
          <c:h val="0.1496640849049182"/>
        </c:manualLayout>
      </c:layout>
      <c:overlay val="0"/>
      <c:spPr>
        <a:solidFill>
          <a:schemeClr val="bg1"/>
        </a:solid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cs-CZ"/>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b="1">
          <a:solidFill>
            <a:schemeClr val="tx1"/>
          </a:solidFill>
        </a:defRPr>
      </a:pPr>
      <a:endParaRPr lang="cs-CZ"/>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246373336375452E-2"/>
          <c:y val="2.9235580326475268E-2"/>
          <c:w val="0.79456391980319585"/>
          <c:h val="0.86266644416740124"/>
        </c:manualLayout>
      </c:layout>
      <c:lineChart>
        <c:grouping val="standard"/>
        <c:varyColors val="0"/>
        <c:ser>
          <c:idx val="0"/>
          <c:order val="0"/>
          <c:tx>
            <c:strRef>
              <c:f>List1!$B$1</c:f>
              <c:strCache>
                <c:ptCount val="1"/>
                <c:pt idx="0">
                  <c:v>Pedagog, školství</c:v>
                </c:pt>
              </c:strCache>
            </c:strRef>
          </c:tx>
          <c:spPr>
            <a:ln w="28575" cap="rnd">
              <a:solidFill>
                <a:srgbClr val="002060"/>
              </a:solidFill>
              <a:round/>
            </a:ln>
            <a:effectLst/>
          </c:spPr>
          <c:marker>
            <c:symbol val="none"/>
          </c:marker>
          <c:dLbls>
            <c:dLbl>
              <c:idx val="196"/>
              <c:layout/>
              <c:spPr>
                <a:no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tx1">
                          <a:lumMod val="75000"/>
                          <a:lumOff val="25000"/>
                        </a:schemeClr>
                      </a:solidFill>
                      <a:latin typeface="+mn-lt"/>
                      <a:ea typeface="+mn-ea"/>
                      <a:cs typeface="+mn-cs"/>
                    </a:defRPr>
                  </a:pPr>
                  <a:endParaRPr lang="cs-CZ"/>
                </a:p>
              </c:txPr>
              <c:dLblPos val="r"/>
              <c:showLegendKey val="0"/>
              <c:showVal val="1"/>
              <c:showCatName val="0"/>
              <c:showSerName val="1"/>
              <c:showPercent val="0"/>
              <c:showBubbleSize val="0"/>
              <c:extLst>
                <c:ext xmlns:c15="http://schemas.microsoft.com/office/drawing/2012/chart" uri="{CE6537A1-D6FC-4f65-9D91-7224C49458BB}">
                  <c15:spPr xmlns:c15="http://schemas.microsoft.com/office/drawing/2012/chart">
                    <a:prstGeom prst="rect">
                      <a:avLst/>
                    </a:prstGeom>
                  </c15:spPr>
                  <c15:layout/>
                </c:ext>
                <c:ext xmlns:c16="http://schemas.microsoft.com/office/drawing/2014/chart" uri="{C3380CC4-5D6E-409C-BE32-E72D297353CC}">
                  <c16:uniqueId val="{00000000-5771-4E8F-9924-CBE6212C5001}"/>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cs-CZ"/>
              </a:p>
            </c:txPr>
            <c:showLegendKey val="0"/>
            <c:showVal val="0"/>
            <c:showCatName val="0"/>
            <c:showSerName val="0"/>
            <c:showPercent val="0"/>
            <c:showBubbleSize val="0"/>
            <c:extLst>
              <c:ext xmlns:c15="http://schemas.microsoft.com/office/drawing/2012/chart" uri="{CE6537A1-D6FC-4f65-9D91-7224C49458BB}">
                <c15:showLeaderLines val="0"/>
              </c:ext>
            </c:extLst>
          </c:dLbls>
          <c:cat>
            <c:strRef>
              <c:f>List1!$A$2:$A$198</c:f>
              <c:strCache>
                <c:ptCount val="197"/>
                <c:pt idx="0">
                  <c:v>13-IX.</c:v>
                </c:pt>
                <c:pt idx="1">
                  <c:v>14-IX.</c:v>
                </c:pt>
                <c:pt idx="2">
                  <c:v>15-IX.</c:v>
                </c:pt>
                <c:pt idx="3">
                  <c:v>16-IX.</c:v>
                </c:pt>
                <c:pt idx="4">
                  <c:v>17-IX.</c:v>
                </c:pt>
                <c:pt idx="5">
                  <c:v>18-IX.</c:v>
                </c:pt>
                <c:pt idx="6">
                  <c:v>19-IX.</c:v>
                </c:pt>
                <c:pt idx="7">
                  <c:v>20-IX.</c:v>
                </c:pt>
                <c:pt idx="8">
                  <c:v>21-IX.</c:v>
                </c:pt>
                <c:pt idx="9">
                  <c:v>22-IX.</c:v>
                </c:pt>
                <c:pt idx="10">
                  <c:v>23-IX.</c:v>
                </c:pt>
                <c:pt idx="11">
                  <c:v>24-IX.</c:v>
                </c:pt>
                <c:pt idx="12">
                  <c:v>25-IX.</c:v>
                </c:pt>
                <c:pt idx="13">
                  <c:v>26-IX.</c:v>
                </c:pt>
                <c:pt idx="14">
                  <c:v>27-IX.</c:v>
                </c:pt>
                <c:pt idx="15">
                  <c:v>28-IX.</c:v>
                </c:pt>
                <c:pt idx="16">
                  <c:v>29-IX.</c:v>
                </c:pt>
                <c:pt idx="17">
                  <c:v>30-IX.</c:v>
                </c:pt>
                <c:pt idx="18">
                  <c:v>1-X.</c:v>
                </c:pt>
                <c:pt idx="19">
                  <c:v>2-X.</c:v>
                </c:pt>
                <c:pt idx="20">
                  <c:v>3-X.</c:v>
                </c:pt>
                <c:pt idx="21">
                  <c:v>4-X.</c:v>
                </c:pt>
                <c:pt idx="22">
                  <c:v>5-X.</c:v>
                </c:pt>
                <c:pt idx="23">
                  <c:v>6-X.</c:v>
                </c:pt>
                <c:pt idx="24">
                  <c:v>7-X.</c:v>
                </c:pt>
                <c:pt idx="25">
                  <c:v>8-X.</c:v>
                </c:pt>
                <c:pt idx="26">
                  <c:v>9-X.</c:v>
                </c:pt>
                <c:pt idx="27">
                  <c:v>10-X.</c:v>
                </c:pt>
                <c:pt idx="28">
                  <c:v>11-X.</c:v>
                </c:pt>
                <c:pt idx="29">
                  <c:v>12-X.</c:v>
                </c:pt>
                <c:pt idx="30">
                  <c:v>13-X.</c:v>
                </c:pt>
                <c:pt idx="31">
                  <c:v>14-X.</c:v>
                </c:pt>
                <c:pt idx="32">
                  <c:v>15-X.</c:v>
                </c:pt>
                <c:pt idx="33">
                  <c:v>16-X.</c:v>
                </c:pt>
                <c:pt idx="34">
                  <c:v>17-X.</c:v>
                </c:pt>
                <c:pt idx="35">
                  <c:v>18-X.</c:v>
                </c:pt>
                <c:pt idx="36">
                  <c:v>19-X.</c:v>
                </c:pt>
                <c:pt idx="37">
                  <c:v>20-X.</c:v>
                </c:pt>
                <c:pt idx="38">
                  <c:v>21-X.</c:v>
                </c:pt>
                <c:pt idx="39">
                  <c:v>22-X.</c:v>
                </c:pt>
                <c:pt idx="40">
                  <c:v>23-X.</c:v>
                </c:pt>
                <c:pt idx="41">
                  <c:v>24-X.</c:v>
                </c:pt>
                <c:pt idx="42">
                  <c:v>25-X.</c:v>
                </c:pt>
                <c:pt idx="43">
                  <c:v>26-X.</c:v>
                </c:pt>
                <c:pt idx="44">
                  <c:v>27-X.</c:v>
                </c:pt>
                <c:pt idx="45">
                  <c:v>28-X.</c:v>
                </c:pt>
                <c:pt idx="46">
                  <c:v>29-X.</c:v>
                </c:pt>
                <c:pt idx="47">
                  <c:v>30-X.</c:v>
                </c:pt>
                <c:pt idx="48">
                  <c:v>31-X.</c:v>
                </c:pt>
                <c:pt idx="49">
                  <c:v>1-XI.</c:v>
                </c:pt>
                <c:pt idx="50">
                  <c:v>2-XI.</c:v>
                </c:pt>
                <c:pt idx="51">
                  <c:v>3-XI.</c:v>
                </c:pt>
                <c:pt idx="52">
                  <c:v>4-XI.</c:v>
                </c:pt>
                <c:pt idx="53">
                  <c:v>5-XI.</c:v>
                </c:pt>
                <c:pt idx="54">
                  <c:v>6-XI.</c:v>
                </c:pt>
                <c:pt idx="55">
                  <c:v>7-XI.</c:v>
                </c:pt>
                <c:pt idx="56">
                  <c:v>8-XI.</c:v>
                </c:pt>
                <c:pt idx="57">
                  <c:v>9-XI.</c:v>
                </c:pt>
                <c:pt idx="58">
                  <c:v>10-XI.</c:v>
                </c:pt>
                <c:pt idx="59">
                  <c:v>11-XI.</c:v>
                </c:pt>
                <c:pt idx="60">
                  <c:v>12-XI.</c:v>
                </c:pt>
                <c:pt idx="61">
                  <c:v>13-XI.</c:v>
                </c:pt>
                <c:pt idx="62">
                  <c:v>14-XI.</c:v>
                </c:pt>
                <c:pt idx="63">
                  <c:v>15-XI.</c:v>
                </c:pt>
                <c:pt idx="64">
                  <c:v>16-XI.</c:v>
                </c:pt>
                <c:pt idx="65">
                  <c:v>17-XI.</c:v>
                </c:pt>
                <c:pt idx="66">
                  <c:v>18-XI.</c:v>
                </c:pt>
                <c:pt idx="67">
                  <c:v>19-XI.</c:v>
                </c:pt>
                <c:pt idx="68">
                  <c:v>20-XI.</c:v>
                </c:pt>
                <c:pt idx="69">
                  <c:v>21-XI.</c:v>
                </c:pt>
                <c:pt idx="70">
                  <c:v>22-XI.</c:v>
                </c:pt>
                <c:pt idx="71">
                  <c:v>23-XI.</c:v>
                </c:pt>
                <c:pt idx="72">
                  <c:v>24-XI.</c:v>
                </c:pt>
                <c:pt idx="73">
                  <c:v>25-XI.</c:v>
                </c:pt>
                <c:pt idx="74">
                  <c:v>26-XI.</c:v>
                </c:pt>
                <c:pt idx="75">
                  <c:v>27-XI.</c:v>
                </c:pt>
                <c:pt idx="76">
                  <c:v>28-XI.</c:v>
                </c:pt>
                <c:pt idx="77">
                  <c:v>29-XI.</c:v>
                </c:pt>
                <c:pt idx="78">
                  <c:v>30-XI.</c:v>
                </c:pt>
                <c:pt idx="79">
                  <c:v>1-XII.</c:v>
                </c:pt>
                <c:pt idx="80">
                  <c:v>2-XII.</c:v>
                </c:pt>
                <c:pt idx="81">
                  <c:v>3-XII.</c:v>
                </c:pt>
                <c:pt idx="82">
                  <c:v>4-XII.</c:v>
                </c:pt>
                <c:pt idx="83">
                  <c:v>5-XII.</c:v>
                </c:pt>
                <c:pt idx="84">
                  <c:v>6-XII.</c:v>
                </c:pt>
                <c:pt idx="85">
                  <c:v>7-XII.</c:v>
                </c:pt>
                <c:pt idx="86">
                  <c:v>8-XII.</c:v>
                </c:pt>
                <c:pt idx="87">
                  <c:v>9-XII.</c:v>
                </c:pt>
                <c:pt idx="88">
                  <c:v>10-XII.</c:v>
                </c:pt>
                <c:pt idx="89">
                  <c:v>11-XII.</c:v>
                </c:pt>
                <c:pt idx="90">
                  <c:v>12-XII.</c:v>
                </c:pt>
                <c:pt idx="91">
                  <c:v>13-XII.</c:v>
                </c:pt>
                <c:pt idx="92">
                  <c:v>14-XII.</c:v>
                </c:pt>
                <c:pt idx="93">
                  <c:v>15-XII.</c:v>
                </c:pt>
                <c:pt idx="94">
                  <c:v>16-XII.</c:v>
                </c:pt>
                <c:pt idx="95">
                  <c:v>17-XII.</c:v>
                </c:pt>
                <c:pt idx="96">
                  <c:v>18-XII.</c:v>
                </c:pt>
                <c:pt idx="97">
                  <c:v>19-XII.</c:v>
                </c:pt>
                <c:pt idx="98">
                  <c:v>20-XII.</c:v>
                </c:pt>
                <c:pt idx="99">
                  <c:v>21-XII.</c:v>
                </c:pt>
                <c:pt idx="100">
                  <c:v>22-XII.</c:v>
                </c:pt>
                <c:pt idx="101">
                  <c:v>23-XII.</c:v>
                </c:pt>
                <c:pt idx="102">
                  <c:v>24-XII.</c:v>
                </c:pt>
                <c:pt idx="103">
                  <c:v>25-XII.</c:v>
                </c:pt>
                <c:pt idx="104">
                  <c:v>26-XII.</c:v>
                </c:pt>
                <c:pt idx="105">
                  <c:v>27-XII.</c:v>
                </c:pt>
                <c:pt idx="106">
                  <c:v>28-XII.</c:v>
                </c:pt>
                <c:pt idx="107">
                  <c:v>29-XII.</c:v>
                </c:pt>
                <c:pt idx="108">
                  <c:v>30-XII.</c:v>
                </c:pt>
                <c:pt idx="109">
                  <c:v>31-XII.</c:v>
                </c:pt>
                <c:pt idx="110">
                  <c:v>1-I.</c:v>
                </c:pt>
                <c:pt idx="111">
                  <c:v>2-I.</c:v>
                </c:pt>
                <c:pt idx="112">
                  <c:v>3-I.</c:v>
                </c:pt>
                <c:pt idx="113">
                  <c:v>4-I.</c:v>
                </c:pt>
                <c:pt idx="114">
                  <c:v>5-I.</c:v>
                </c:pt>
                <c:pt idx="115">
                  <c:v>6-I.</c:v>
                </c:pt>
                <c:pt idx="116">
                  <c:v>7-I.</c:v>
                </c:pt>
                <c:pt idx="117">
                  <c:v>8-I.</c:v>
                </c:pt>
                <c:pt idx="118">
                  <c:v>9-I.</c:v>
                </c:pt>
                <c:pt idx="119">
                  <c:v>10-I.</c:v>
                </c:pt>
                <c:pt idx="120">
                  <c:v>11-I.</c:v>
                </c:pt>
                <c:pt idx="121">
                  <c:v>12-I.</c:v>
                </c:pt>
                <c:pt idx="122">
                  <c:v>13-I.</c:v>
                </c:pt>
                <c:pt idx="123">
                  <c:v>14-I.</c:v>
                </c:pt>
                <c:pt idx="124">
                  <c:v>15-I.</c:v>
                </c:pt>
                <c:pt idx="125">
                  <c:v>16-I.</c:v>
                </c:pt>
                <c:pt idx="126">
                  <c:v>17-I.</c:v>
                </c:pt>
                <c:pt idx="127">
                  <c:v>18-I.</c:v>
                </c:pt>
                <c:pt idx="128">
                  <c:v>19-I.</c:v>
                </c:pt>
                <c:pt idx="129">
                  <c:v>20-I.</c:v>
                </c:pt>
                <c:pt idx="130">
                  <c:v>21-I.</c:v>
                </c:pt>
                <c:pt idx="131">
                  <c:v>22-I.</c:v>
                </c:pt>
                <c:pt idx="132">
                  <c:v>23-I.</c:v>
                </c:pt>
                <c:pt idx="133">
                  <c:v>24-I.</c:v>
                </c:pt>
                <c:pt idx="134">
                  <c:v>25-I.</c:v>
                </c:pt>
                <c:pt idx="135">
                  <c:v>26-I.</c:v>
                </c:pt>
                <c:pt idx="136">
                  <c:v>27-I.</c:v>
                </c:pt>
                <c:pt idx="137">
                  <c:v>28-I.</c:v>
                </c:pt>
                <c:pt idx="138">
                  <c:v>29-I.</c:v>
                </c:pt>
                <c:pt idx="139">
                  <c:v>30-I.</c:v>
                </c:pt>
                <c:pt idx="140">
                  <c:v>31-I.</c:v>
                </c:pt>
                <c:pt idx="141">
                  <c:v>1-II.</c:v>
                </c:pt>
                <c:pt idx="142">
                  <c:v>2-II.</c:v>
                </c:pt>
                <c:pt idx="143">
                  <c:v>3-II.</c:v>
                </c:pt>
                <c:pt idx="144">
                  <c:v>4-II.</c:v>
                </c:pt>
                <c:pt idx="145">
                  <c:v>5-II.</c:v>
                </c:pt>
                <c:pt idx="146">
                  <c:v>6-II.</c:v>
                </c:pt>
                <c:pt idx="147">
                  <c:v>7-II.</c:v>
                </c:pt>
                <c:pt idx="148">
                  <c:v>8-II.</c:v>
                </c:pt>
                <c:pt idx="149">
                  <c:v>9-II.</c:v>
                </c:pt>
                <c:pt idx="150">
                  <c:v>10-II.</c:v>
                </c:pt>
                <c:pt idx="151">
                  <c:v>11-II.</c:v>
                </c:pt>
                <c:pt idx="152">
                  <c:v>12-II.</c:v>
                </c:pt>
                <c:pt idx="153">
                  <c:v>13-II.</c:v>
                </c:pt>
                <c:pt idx="154">
                  <c:v>14-II.</c:v>
                </c:pt>
                <c:pt idx="155">
                  <c:v>15-II.</c:v>
                </c:pt>
                <c:pt idx="156">
                  <c:v>16-II.</c:v>
                </c:pt>
                <c:pt idx="157">
                  <c:v>17-II.</c:v>
                </c:pt>
                <c:pt idx="158">
                  <c:v>18-II.</c:v>
                </c:pt>
                <c:pt idx="159">
                  <c:v>19-II.</c:v>
                </c:pt>
                <c:pt idx="160">
                  <c:v>20-II.</c:v>
                </c:pt>
                <c:pt idx="161">
                  <c:v>21-II.</c:v>
                </c:pt>
                <c:pt idx="162">
                  <c:v>22-II.</c:v>
                </c:pt>
                <c:pt idx="163">
                  <c:v>23-II.</c:v>
                </c:pt>
                <c:pt idx="164">
                  <c:v>24-II.</c:v>
                </c:pt>
                <c:pt idx="165">
                  <c:v>25-II.</c:v>
                </c:pt>
                <c:pt idx="166">
                  <c:v>26-II.</c:v>
                </c:pt>
                <c:pt idx="167">
                  <c:v>27-II.</c:v>
                </c:pt>
                <c:pt idx="168">
                  <c:v>28-II.</c:v>
                </c:pt>
                <c:pt idx="169">
                  <c:v>1-III.</c:v>
                </c:pt>
                <c:pt idx="170">
                  <c:v>2-III.</c:v>
                </c:pt>
                <c:pt idx="171">
                  <c:v>3-III.</c:v>
                </c:pt>
                <c:pt idx="172">
                  <c:v>4-III.</c:v>
                </c:pt>
                <c:pt idx="173">
                  <c:v>5-III.</c:v>
                </c:pt>
                <c:pt idx="174">
                  <c:v>6-III.</c:v>
                </c:pt>
                <c:pt idx="175">
                  <c:v>7-III.</c:v>
                </c:pt>
                <c:pt idx="176">
                  <c:v>8-III.</c:v>
                </c:pt>
                <c:pt idx="177">
                  <c:v>9-III.</c:v>
                </c:pt>
                <c:pt idx="178">
                  <c:v>10-III.</c:v>
                </c:pt>
                <c:pt idx="179">
                  <c:v>11-III.</c:v>
                </c:pt>
                <c:pt idx="180">
                  <c:v>12-III.</c:v>
                </c:pt>
                <c:pt idx="181">
                  <c:v>13-III.</c:v>
                </c:pt>
                <c:pt idx="182">
                  <c:v>14-III.</c:v>
                </c:pt>
                <c:pt idx="183">
                  <c:v>15-III.</c:v>
                </c:pt>
                <c:pt idx="184">
                  <c:v>16-III.</c:v>
                </c:pt>
                <c:pt idx="185">
                  <c:v>17-III.</c:v>
                </c:pt>
                <c:pt idx="186">
                  <c:v>18-III.</c:v>
                </c:pt>
                <c:pt idx="187">
                  <c:v>19-III.</c:v>
                </c:pt>
                <c:pt idx="188">
                  <c:v>20-III.</c:v>
                </c:pt>
                <c:pt idx="189">
                  <c:v>21-III.</c:v>
                </c:pt>
                <c:pt idx="190">
                  <c:v>22-III.</c:v>
                </c:pt>
                <c:pt idx="191">
                  <c:v>23-III.</c:v>
                </c:pt>
                <c:pt idx="192">
                  <c:v>24-III.</c:v>
                </c:pt>
                <c:pt idx="193">
                  <c:v>25-III.</c:v>
                </c:pt>
                <c:pt idx="194">
                  <c:v>26-III.</c:v>
                </c:pt>
                <c:pt idx="195">
                  <c:v>27-III.</c:v>
                </c:pt>
                <c:pt idx="196">
                  <c:v>28-III.</c:v>
                </c:pt>
              </c:strCache>
            </c:strRef>
          </c:cat>
          <c:val>
            <c:numRef>
              <c:f>List1!$B$2:$B$198</c:f>
              <c:numCache>
                <c:formatCode>General</c:formatCode>
                <c:ptCount val="197"/>
                <c:pt idx="0">
                  <c:v>460</c:v>
                </c:pt>
                <c:pt idx="1">
                  <c:v>490</c:v>
                </c:pt>
                <c:pt idx="2">
                  <c:v>590</c:v>
                </c:pt>
                <c:pt idx="3">
                  <c:v>708</c:v>
                </c:pt>
                <c:pt idx="4">
                  <c:v>829</c:v>
                </c:pt>
                <c:pt idx="5">
                  <c:v>869</c:v>
                </c:pt>
                <c:pt idx="6">
                  <c:v>912</c:v>
                </c:pt>
                <c:pt idx="7">
                  <c:v>888</c:v>
                </c:pt>
                <c:pt idx="8">
                  <c:v>890</c:v>
                </c:pt>
                <c:pt idx="9">
                  <c:v>992</c:v>
                </c:pt>
                <c:pt idx="10">
                  <c:v>1065</c:v>
                </c:pt>
                <c:pt idx="11">
                  <c:v>1098</c:v>
                </c:pt>
                <c:pt idx="12">
                  <c:v>1141</c:v>
                </c:pt>
                <c:pt idx="13">
                  <c:v>1136</c:v>
                </c:pt>
                <c:pt idx="14">
                  <c:v>1100</c:v>
                </c:pt>
                <c:pt idx="15">
                  <c:v>1071</c:v>
                </c:pt>
                <c:pt idx="16">
                  <c:v>1097</c:v>
                </c:pt>
                <c:pt idx="17">
                  <c:v>1172</c:v>
                </c:pt>
                <c:pt idx="18">
                  <c:v>1258</c:v>
                </c:pt>
                <c:pt idx="19">
                  <c:v>1304</c:v>
                </c:pt>
                <c:pt idx="20">
                  <c:v>1320</c:v>
                </c:pt>
                <c:pt idx="21">
                  <c:v>1296</c:v>
                </c:pt>
                <c:pt idx="22">
                  <c:v>1300</c:v>
                </c:pt>
                <c:pt idx="23">
                  <c:v>1463</c:v>
                </c:pt>
                <c:pt idx="24">
                  <c:v>1667</c:v>
                </c:pt>
                <c:pt idx="25">
                  <c:v>1858</c:v>
                </c:pt>
                <c:pt idx="26">
                  <c:v>2089</c:v>
                </c:pt>
                <c:pt idx="27">
                  <c:v>2148</c:v>
                </c:pt>
                <c:pt idx="28">
                  <c:v>2129</c:v>
                </c:pt>
                <c:pt idx="29">
                  <c:v>2132</c:v>
                </c:pt>
                <c:pt idx="30">
                  <c:v>2451</c:v>
                </c:pt>
                <c:pt idx="31">
                  <c:v>2839</c:v>
                </c:pt>
                <c:pt idx="32">
                  <c:v>3121</c:v>
                </c:pt>
                <c:pt idx="33">
                  <c:v>3287</c:v>
                </c:pt>
                <c:pt idx="34">
                  <c:v>3376</c:v>
                </c:pt>
                <c:pt idx="35">
                  <c:v>3341</c:v>
                </c:pt>
                <c:pt idx="36">
                  <c:v>3383</c:v>
                </c:pt>
                <c:pt idx="37">
                  <c:v>3649</c:v>
                </c:pt>
                <c:pt idx="38">
                  <c:v>4085</c:v>
                </c:pt>
                <c:pt idx="39">
                  <c:v>4380</c:v>
                </c:pt>
                <c:pt idx="40">
                  <c:v>4471</c:v>
                </c:pt>
                <c:pt idx="41">
                  <c:v>4515</c:v>
                </c:pt>
                <c:pt idx="42">
                  <c:v>4388</c:v>
                </c:pt>
                <c:pt idx="43">
                  <c:v>4196</c:v>
                </c:pt>
                <c:pt idx="44">
                  <c:v>4303</c:v>
                </c:pt>
                <c:pt idx="45">
                  <c:v>4565</c:v>
                </c:pt>
                <c:pt idx="46">
                  <c:v>4440</c:v>
                </c:pt>
                <c:pt idx="47">
                  <c:v>4224</c:v>
                </c:pt>
                <c:pt idx="48">
                  <c:v>3966</c:v>
                </c:pt>
                <c:pt idx="49">
                  <c:v>3637</c:v>
                </c:pt>
                <c:pt idx="50">
                  <c:v>3336</c:v>
                </c:pt>
                <c:pt idx="51">
                  <c:v>3334</c:v>
                </c:pt>
                <c:pt idx="52">
                  <c:v>3528</c:v>
                </c:pt>
                <c:pt idx="53">
                  <c:v>3304</c:v>
                </c:pt>
                <c:pt idx="54">
                  <c:v>2963</c:v>
                </c:pt>
                <c:pt idx="55">
                  <c:v>2916</c:v>
                </c:pt>
                <c:pt idx="56">
                  <c:v>2521</c:v>
                </c:pt>
                <c:pt idx="57">
                  <c:v>2230</c:v>
                </c:pt>
                <c:pt idx="58">
                  <c:v>2262</c:v>
                </c:pt>
                <c:pt idx="59">
                  <c:v>2291</c:v>
                </c:pt>
                <c:pt idx="60">
                  <c:v>2096</c:v>
                </c:pt>
                <c:pt idx="61">
                  <c:v>1932</c:v>
                </c:pt>
                <c:pt idx="62">
                  <c:v>1728</c:v>
                </c:pt>
                <c:pt idx="63">
                  <c:v>1499</c:v>
                </c:pt>
                <c:pt idx="64">
                  <c:v>1362</c:v>
                </c:pt>
                <c:pt idx="65">
                  <c:v>1364</c:v>
                </c:pt>
                <c:pt idx="66">
                  <c:v>1414</c:v>
                </c:pt>
                <c:pt idx="67">
                  <c:v>1374</c:v>
                </c:pt>
                <c:pt idx="68">
                  <c:v>1331</c:v>
                </c:pt>
                <c:pt idx="69">
                  <c:v>1250</c:v>
                </c:pt>
                <c:pt idx="70">
                  <c:v>1131</c:v>
                </c:pt>
                <c:pt idx="71">
                  <c:v>1071</c:v>
                </c:pt>
                <c:pt idx="72">
                  <c:v>1158</c:v>
                </c:pt>
                <c:pt idx="73">
                  <c:v>1281</c:v>
                </c:pt>
                <c:pt idx="74">
                  <c:v>1194</c:v>
                </c:pt>
                <c:pt idx="75">
                  <c:v>1237</c:v>
                </c:pt>
                <c:pt idx="76">
                  <c:v>1138</c:v>
                </c:pt>
                <c:pt idx="77">
                  <c:v>991</c:v>
                </c:pt>
                <c:pt idx="78">
                  <c:v>963</c:v>
                </c:pt>
                <c:pt idx="79">
                  <c:v>1105</c:v>
                </c:pt>
                <c:pt idx="80">
                  <c:v>1243</c:v>
                </c:pt>
                <c:pt idx="81">
                  <c:v>1241</c:v>
                </c:pt>
                <c:pt idx="82">
                  <c:v>1266</c:v>
                </c:pt>
                <c:pt idx="83">
                  <c:v>1260</c:v>
                </c:pt>
                <c:pt idx="84">
                  <c:v>1186</c:v>
                </c:pt>
                <c:pt idx="85">
                  <c:v>1255</c:v>
                </c:pt>
                <c:pt idx="86">
                  <c:v>1518</c:v>
                </c:pt>
                <c:pt idx="87">
                  <c:v>1766</c:v>
                </c:pt>
                <c:pt idx="88">
                  <c:v>1838</c:v>
                </c:pt>
                <c:pt idx="89">
                  <c:v>1912</c:v>
                </c:pt>
                <c:pt idx="90">
                  <c:v>1890</c:v>
                </c:pt>
                <c:pt idx="91">
                  <c:v>1815</c:v>
                </c:pt>
                <c:pt idx="92">
                  <c:v>1875</c:v>
                </c:pt>
                <c:pt idx="93">
                  <c:v>2190</c:v>
                </c:pt>
                <c:pt idx="94">
                  <c:v>2502</c:v>
                </c:pt>
                <c:pt idx="95">
                  <c:v>2538</c:v>
                </c:pt>
                <c:pt idx="96">
                  <c:v>2529</c:v>
                </c:pt>
                <c:pt idx="97">
                  <c:v>2467</c:v>
                </c:pt>
                <c:pt idx="98">
                  <c:v>2334</c:v>
                </c:pt>
                <c:pt idx="99">
                  <c:v>2360</c:v>
                </c:pt>
                <c:pt idx="100">
                  <c:v>2660</c:v>
                </c:pt>
                <c:pt idx="101">
                  <c:v>3064</c:v>
                </c:pt>
                <c:pt idx="102">
                  <c:v>2857</c:v>
                </c:pt>
                <c:pt idx="103">
                  <c:v>2544</c:v>
                </c:pt>
                <c:pt idx="104">
                  <c:v>2301</c:v>
                </c:pt>
                <c:pt idx="105">
                  <c:v>2139</c:v>
                </c:pt>
                <c:pt idx="106">
                  <c:v>2173</c:v>
                </c:pt>
                <c:pt idx="107">
                  <c:v>2556</c:v>
                </c:pt>
                <c:pt idx="108">
                  <c:v>2875</c:v>
                </c:pt>
                <c:pt idx="109">
                  <c:v>2796</c:v>
                </c:pt>
                <c:pt idx="110">
                  <c:v>2494</c:v>
                </c:pt>
                <c:pt idx="111">
                  <c:v>2253</c:v>
                </c:pt>
                <c:pt idx="112">
                  <c:v>2365</c:v>
                </c:pt>
                <c:pt idx="113">
                  <c:v>2676</c:v>
                </c:pt>
                <c:pt idx="114">
                  <c:v>3107</c:v>
                </c:pt>
                <c:pt idx="115">
                  <c:v>3461</c:v>
                </c:pt>
                <c:pt idx="116">
                  <c:v>3392</c:v>
                </c:pt>
                <c:pt idx="117">
                  <c:v>3240</c:v>
                </c:pt>
                <c:pt idx="118">
                  <c:v>3064</c:v>
                </c:pt>
                <c:pt idx="119">
                  <c:v>2976</c:v>
                </c:pt>
                <c:pt idx="120">
                  <c:v>3186</c:v>
                </c:pt>
                <c:pt idx="121">
                  <c:v>3333</c:v>
                </c:pt>
                <c:pt idx="122">
                  <c:v>3510</c:v>
                </c:pt>
                <c:pt idx="123">
                  <c:v>3210</c:v>
                </c:pt>
                <c:pt idx="124">
                  <c:v>2983</c:v>
                </c:pt>
                <c:pt idx="125">
                  <c:v>2757</c:v>
                </c:pt>
                <c:pt idx="126">
                  <c:v>2457</c:v>
                </c:pt>
                <c:pt idx="127">
                  <c:v>2380</c:v>
                </c:pt>
                <c:pt idx="128">
                  <c:v>2545</c:v>
                </c:pt>
                <c:pt idx="129">
                  <c:v>2659</c:v>
                </c:pt>
                <c:pt idx="130">
                  <c:v>2548</c:v>
                </c:pt>
                <c:pt idx="131">
                  <c:v>2478</c:v>
                </c:pt>
                <c:pt idx="132">
                  <c:v>2255</c:v>
                </c:pt>
                <c:pt idx="133">
                  <c:v>2070</c:v>
                </c:pt>
                <c:pt idx="134">
                  <c:v>1973</c:v>
                </c:pt>
                <c:pt idx="135">
                  <c:v>2187</c:v>
                </c:pt>
                <c:pt idx="136">
                  <c:v>2421</c:v>
                </c:pt>
                <c:pt idx="137">
                  <c:v>2334</c:v>
                </c:pt>
                <c:pt idx="138">
                  <c:v>2284</c:v>
                </c:pt>
                <c:pt idx="139">
                  <c:v>2134</c:v>
                </c:pt>
                <c:pt idx="140">
                  <c:v>1995</c:v>
                </c:pt>
                <c:pt idx="141">
                  <c:v>1991</c:v>
                </c:pt>
                <c:pt idx="142">
                  <c:v>2226</c:v>
                </c:pt>
                <c:pt idx="143">
                  <c:v>2445</c:v>
                </c:pt>
                <c:pt idx="144">
                  <c:v>2369</c:v>
                </c:pt>
                <c:pt idx="145">
                  <c:v>2308</c:v>
                </c:pt>
                <c:pt idx="146">
                  <c:v>2182</c:v>
                </c:pt>
                <c:pt idx="147">
                  <c:v>2043</c:v>
                </c:pt>
                <c:pt idx="148">
                  <c:v>2064</c:v>
                </c:pt>
                <c:pt idx="149">
                  <c:v>2294</c:v>
                </c:pt>
                <c:pt idx="150">
                  <c:v>2509</c:v>
                </c:pt>
                <c:pt idx="151">
                  <c:v>2476</c:v>
                </c:pt>
                <c:pt idx="152">
                  <c:v>2454</c:v>
                </c:pt>
                <c:pt idx="153">
                  <c:v>2366</c:v>
                </c:pt>
                <c:pt idx="154">
                  <c:v>2187</c:v>
                </c:pt>
                <c:pt idx="155">
                  <c:v>2243</c:v>
                </c:pt>
                <c:pt idx="156">
                  <c:v>2581</c:v>
                </c:pt>
                <c:pt idx="157">
                  <c:v>2837</c:v>
                </c:pt>
                <c:pt idx="158">
                  <c:v>2845</c:v>
                </c:pt>
                <c:pt idx="159">
                  <c:v>2902</c:v>
                </c:pt>
                <c:pt idx="160">
                  <c:v>2812</c:v>
                </c:pt>
                <c:pt idx="161">
                  <c:v>2681</c:v>
                </c:pt>
                <c:pt idx="162">
                  <c:v>2741</c:v>
                </c:pt>
                <c:pt idx="163">
                  <c:v>3114</c:v>
                </c:pt>
                <c:pt idx="164">
                  <c:v>3427</c:v>
                </c:pt>
                <c:pt idx="165">
                  <c:v>3440</c:v>
                </c:pt>
                <c:pt idx="166">
                  <c:v>3490</c:v>
                </c:pt>
                <c:pt idx="167">
                  <c:v>3414</c:v>
                </c:pt>
                <c:pt idx="168">
                  <c:v>3188</c:v>
                </c:pt>
                <c:pt idx="169">
                  <c:v>3143</c:v>
                </c:pt>
                <c:pt idx="170">
                  <c:v>3427</c:v>
                </c:pt>
                <c:pt idx="171">
                  <c:v>3680</c:v>
                </c:pt>
                <c:pt idx="172">
                  <c:v>3584</c:v>
                </c:pt>
                <c:pt idx="173">
                  <c:v>3437</c:v>
                </c:pt>
                <c:pt idx="174">
                  <c:v>3218</c:v>
                </c:pt>
                <c:pt idx="175">
                  <c:v>2922</c:v>
                </c:pt>
                <c:pt idx="176">
                  <c:v>2770</c:v>
                </c:pt>
                <c:pt idx="177">
                  <c:v>2918</c:v>
                </c:pt>
                <c:pt idx="178">
                  <c:v>3077</c:v>
                </c:pt>
                <c:pt idx="179">
                  <c:v>3292</c:v>
                </c:pt>
                <c:pt idx="180">
                  <c:v>3587</c:v>
                </c:pt>
                <c:pt idx="181">
                  <c:v>3729</c:v>
                </c:pt>
                <c:pt idx="182">
                  <c:v>3785</c:v>
                </c:pt>
                <c:pt idx="183">
                  <c:v>3547</c:v>
                </c:pt>
                <c:pt idx="184">
                  <c:v>3399</c:v>
                </c:pt>
                <c:pt idx="185">
                  <c:v>3229</c:v>
                </c:pt>
                <c:pt idx="186">
                  <c:v>3052</c:v>
                </c:pt>
                <c:pt idx="187">
                  <c:v>2900</c:v>
                </c:pt>
                <c:pt idx="188">
                  <c:v>2868</c:v>
                </c:pt>
                <c:pt idx="189">
                  <c:v>2809</c:v>
                </c:pt>
                <c:pt idx="190">
                  <c:v>2617</c:v>
                </c:pt>
                <c:pt idx="191">
                  <c:v>2540</c:v>
                </c:pt>
                <c:pt idx="192">
                  <c:v>2377</c:v>
                </c:pt>
                <c:pt idx="193">
                  <c:v>2518</c:v>
                </c:pt>
                <c:pt idx="194">
                  <c:v>2630</c:v>
                </c:pt>
                <c:pt idx="195">
                  <c:v>2694</c:v>
                </c:pt>
                <c:pt idx="196">
                  <c:v>2718</c:v>
                </c:pt>
              </c:numCache>
            </c:numRef>
          </c:val>
          <c:smooth val="0"/>
          <c:extLst>
            <c:ext xmlns:c16="http://schemas.microsoft.com/office/drawing/2014/chart" uri="{C3380CC4-5D6E-409C-BE32-E72D297353CC}">
              <c16:uniqueId val="{00000001-E8FD-43E4-BA1D-0B494D841FF9}"/>
            </c:ext>
          </c:extLst>
        </c:ser>
        <c:dLbls>
          <c:showLegendKey val="0"/>
          <c:showVal val="0"/>
          <c:showCatName val="0"/>
          <c:showSerName val="0"/>
          <c:showPercent val="0"/>
          <c:showBubbleSize val="0"/>
        </c:dLbls>
        <c:smooth val="0"/>
        <c:axId val="604314152"/>
        <c:axId val="604312192"/>
      </c:lineChart>
      <c:catAx>
        <c:axId val="6043141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cs-CZ"/>
          </a:p>
        </c:txPr>
        <c:crossAx val="604312192"/>
        <c:crosses val="autoZero"/>
        <c:auto val="1"/>
        <c:lblAlgn val="ctr"/>
        <c:lblOffset val="100"/>
        <c:tickLblSkip val="7"/>
        <c:noMultiLvlLbl val="1"/>
      </c:catAx>
      <c:valAx>
        <c:axId val="6043121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cs-CZ"/>
          </a:p>
        </c:txPr>
        <c:crossAx val="604314152"/>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cs-CZ"/>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Pedagog, školství</c:v>
                </c:pt>
              </c:strCache>
            </c:strRef>
          </c:tx>
          <c:spPr>
            <a:solidFill>
              <a:srgbClr val="99CCFF"/>
            </a:solidFill>
            <a:ln>
              <a:noFill/>
            </a:ln>
            <a:effectLst/>
          </c:spPr>
          <c:invertIfNegative val="0"/>
          <c:trendline>
            <c:spPr>
              <a:ln w="19050" cap="rnd">
                <a:solidFill>
                  <a:srgbClr val="002060"/>
                </a:solidFill>
                <a:prstDash val="solid"/>
              </a:ln>
              <a:effectLst/>
            </c:spPr>
            <c:trendlineType val="movingAvg"/>
            <c:period val="7"/>
            <c:dispRSqr val="0"/>
            <c:dispEq val="0"/>
          </c:trendline>
          <c:cat>
            <c:strRef>
              <c:f>Sheet1!$A$2:$A$198</c:f>
              <c:strCache>
                <c:ptCount val="197"/>
                <c:pt idx="0">
                  <c:v>13-IX.</c:v>
                </c:pt>
                <c:pt idx="1">
                  <c:v>14-IX.</c:v>
                </c:pt>
                <c:pt idx="2">
                  <c:v>15-IX.</c:v>
                </c:pt>
                <c:pt idx="3">
                  <c:v>16-IX.</c:v>
                </c:pt>
                <c:pt idx="4">
                  <c:v>17-IX.</c:v>
                </c:pt>
                <c:pt idx="5">
                  <c:v>18-IX.</c:v>
                </c:pt>
                <c:pt idx="6">
                  <c:v>19-IX.</c:v>
                </c:pt>
                <c:pt idx="7">
                  <c:v>20-IX.</c:v>
                </c:pt>
                <c:pt idx="8">
                  <c:v>21-IX.</c:v>
                </c:pt>
                <c:pt idx="9">
                  <c:v>22-IX.</c:v>
                </c:pt>
                <c:pt idx="10">
                  <c:v>23-IX.</c:v>
                </c:pt>
                <c:pt idx="11">
                  <c:v>24-IX.</c:v>
                </c:pt>
                <c:pt idx="12">
                  <c:v>25-IX.</c:v>
                </c:pt>
                <c:pt idx="13">
                  <c:v>26-IX.</c:v>
                </c:pt>
                <c:pt idx="14">
                  <c:v>27-IX.</c:v>
                </c:pt>
                <c:pt idx="15">
                  <c:v>28-IX.</c:v>
                </c:pt>
                <c:pt idx="16">
                  <c:v>29-IX.</c:v>
                </c:pt>
                <c:pt idx="17">
                  <c:v>30-IX.</c:v>
                </c:pt>
                <c:pt idx="18">
                  <c:v>1-X.</c:v>
                </c:pt>
                <c:pt idx="19">
                  <c:v>2-X.</c:v>
                </c:pt>
                <c:pt idx="20">
                  <c:v>3-X.</c:v>
                </c:pt>
                <c:pt idx="21">
                  <c:v>4-X.</c:v>
                </c:pt>
                <c:pt idx="22">
                  <c:v>5-X.</c:v>
                </c:pt>
                <c:pt idx="23">
                  <c:v>6-X.</c:v>
                </c:pt>
                <c:pt idx="24">
                  <c:v>7-X.</c:v>
                </c:pt>
                <c:pt idx="25">
                  <c:v>8-X.</c:v>
                </c:pt>
                <c:pt idx="26">
                  <c:v>9-X.</c:v>
                </c:pt>
                <c:pt idx="27">
                  <c:v>10-X.</c:v>
                </c:pt>
                <c:pt idx="28">
                  <c:v>11-X.</c:v>
                </c:pt>
                <c:pt idx="29">
                  <c:v>12-X.</c:v>
                </c:pt>
                <c:pt idx="30">
                  <c:v>13-X.</c:v>
                </c:pt>
                <c:pt idx="31">
                  <c:v>14-X.</c:v>
                </c:pt>
                <c:pt idx="32">
                  <c:v>15-X.</c:v>
                </c:pt>
                <c:pt idx="33">
                  <c:v>16-X.</c:v>
                </c:pt>
                <c:pt idx="34">
                  <c:v>17-X.</c:v>
                </c:pt>
                <c:pt idx="35">
                  <c:v>18-X.</c:v>
                </c:pt>
                <c:pt idx="36">
                  <c:v>19-X.</c:v>
                </c:pt>
                <c:pt idx="37">
                  <c:v>20-X.</c:v>
                </c:pt>
                <c:pt idx="38">
                  <c:v>21-X.</c:v>
                </c:pt>
                <c:pt idx="39">
                  <c:v>22-X.</c:v>
                </c:pt>
                <c:pt idx="40">
                  <c:v>23-X.</c:v>
                </c:pt>
                <c:pt idx="41">
                  <c:v>24-X.</c:v>
                </c:pt>
                <c:pt idx="42">
                  <c:v>25-X.</c:v>
                </c:pt>
                <c:pt idx="43">
                  <c:v>26-X.</c:v>
                </c:pt>
                <c:pt idx="44">
                  <c:v>27-X.</c:v>
                </c:pt>
                <c:pt idx="45">
                  <c:v>28-X.</c:v>
                </c:pt>
                <c:pt idx="46">
                  <c:v>29-X.</c:v>
                </c:pt>
                <c:pt idx="47">
                  <c:v>30-X.</c:v>
                </c:pt>
                <c:pt idx="48">
                  <c:v>31-X.</c:v>
                </c:pt>
                <c:pt idx="49">
                  <c:v>1-XI.</c:v>
                </c:pt>
                <c:pt idx="50">
                  <c:v>2-XI.</c:v>
                </c:pt>
                <c:pt idx="51">
                  <c:v>3-XI.</c:v>
                </c:pt>
                <c:pt idx="52">
                  <c:v>4-XI.</c:v>
                </c:pt>
                <c:pt idx="53">
                  <c:v>5-XI.</c:v>
                </c:pt>
                <c:pt idx="54">
                  <c:v>6-XI.</c:v>
                </c:pt>
                <c:pt idx="55">
                  <c:v>7-XI.</c:v>
                </c:pt>
                <c:pt idx="56">
                  <c:v>8-XI.</c:v>
                </c:pt>
                <c:pt idx="57">
                  <c:v>9-XI.</c:v>
                </c:pt>
                <c:pt idx="58">
                  <c:v>10-XI.</c:v>
                </c:pt>
                <c:pt idx="59">
                  <c:v>11-XI.</c:v>
                </c:pt>
                <c:pt idx="60">
                  <c:v>12-XI.</c:v>
                </c:pt>
                <c:pt idx="61">
                  <c:v>13-XI.</c:v>
                </c:pt>
                <c:pt idx="62">
                  <c:v>14-XI.</c:v>
                </c:pt>
                <c:pt idx="63">
                  <c:v>15-XI.</c:v>
                </c:pt>
                <c:pt idx="64">
                  <c:v>16-XI.</c:v>
                </c:pt>
                <c:pt idx="65">
                  <c:v>17-XI.</c:v>
                </c:pt>
                <c:pt idx="66">
                  <c:v>18-XI.</c:v>
                </c:pt>
                <c:pt idx="67">
                  <c:v>19-XI.</c:v>
                </c:pt>
                <c:pt idx="68">
                  <c:v>20-XI.</c:v>
                </c:pt>
                <c:pt idx="69">
                  <c:v>21-XI.</c:v>
                </c:pt>
                <c:pt idx="70">
                  <c:v>22-XI.</c:v>
                </c:pt>
                <c:pt idx="71">
                  <c:v>23-XI.</c:v>
                </c:pt>
                <c:pt idx="72">
                  <c:v>24-XI.</c:v>
                </c:pt>
                <c:pt idx="73">
                  <c:v>25-XI.</c:v>
                </c:pt>
                <c:pt idx="74">
                  <c:v>26-XI.</c:v>
                </c:pt>
                <c:pt idx="75">
                  <c:v>27-XI.</c:v>
                </c:pt>
                <c:pt idx="76">
                  <c:v>28-XI.</c:v>
                </c:pt>
                <c:pt idx="77">
                  <c:v>29-XI.</c:v>
                </c:pt>
                <c:pt idx="78">
                  <c:v>30-XI.</c:v>
                </c:pt>
                <c:pt idx="79">
                  <c:v>1-XII.</c:v>
                </c:pt>
                <c:pt idx="80">
                  <c:v>2-XII.</c:v>
                </c:pt>
                <c:pt idx="81">
                  <c:v>3-XII.</c:v>
                </c:pt>
                <c:pt idx="82">
                  <c:v>4-XII.</c:v>
                </c:pt>
                <c:pt idx="83">
                  <c:v>5-XII.</c:v>
                </c:pt>
                <c:pt idx="84">
                  <c:v>6-XII.</c:v>
                </c:pt>
                <c:pt idx="85">
                  <c:v>7-XII.</c:v>
                </c:pt>
                <c:pt idx="86">
                  <c:v>8-XII.</c:v>
                </c:pt>
                <c:pt idx="87">
                  <c:v>9-XII.</c:v>
                </c:pt>
                <c:pt idx="88">
                  <c:v>10-XII.</c:v>
                </c:pt>
                <c:pt idx="89">
                  <c:v>11-XII.</c:v>
                </c:pt>
                <c:pt idx="90">
                  <c:v>12-XII.</c:v>
                </c:pt>
                <c:pt idx="91">
                  <c:v>13-XII.</c:v>
                </c:pt>
                <c:pt idx="92">
                  <c:v>14-XII.</c:v>
                </c:pt>
                <c:pt idx="93">
                  <c:v>15-XII.</c:v>
                </c:pt>
                <c:pt idx="94">
                  <c:v>16-XII.</c:v>
                </c:pt>
                <c:pt idx="95">
                  <c:v>17-XII.</c:v>
                </c:pt>
                <c:pt idx="96">
                  <c:v>18-XII.</c:v>
                </c:pt>
                <c:pt idx="97">
                  <c:v>19-XII.</c:v>
                </c:pt>
                <c:pt idx="98">
                  <c:v>20-XII.</c:v>
                </c:pt>
                <c:pt idx="99">
                  <c:v>21-XII.</c:v>
                </c:pt>
                <c:pt idx="100">
                  <c:v>22-XII.</c:v>
                </c:pt>
                <c:pt idx="101">
                  <c:v>23-XII.</c:v>
                </c:pt>
                <c:pt idx="102">
                  <c:v>24-XII.</c:v>
                </c:pt>
                <c:pt idx="103">
                  <c:v>25-XII.</c:v>
                </c:pt>
                <c:pt idx="104">
                  <c:v>26-XII.</c:v>
                </c:pt>
                <c:pt idx="105">
                  <c:v>27-XII.</c:v>
                </c:pt>
                <c:pt idx="106">
                  <c:v>28-XII.</c:v>
                </c:pt>
                <c:pt idx="107">
                  <c:v>29-XII.</c:v>
                </c:pt>
                <c:pt idx="108">
                  <c:v>30-XII.</c:v>
                </c:pt>
                <c:pt idx="109">
                  <c:v>31-XII.</c:v>
                </c:pt>
                <c:pt idx="110">
                  <c:v>1-I.</c:v>
                </c:pt>
                <c:pt idx="111">
                  <c:v>2-I.</c:v>
                </c:pt>
                <c:pt idx="112">
                  <c:v>3-I.</c:v>
                </c:pt>
                <c:pt idx="113">
                  <c:v>4-I.</c:v>
                </c:pt>
                <c:pt idx="114">
                  <c:v>5-I.</c:v>
                </c:pt>
                <c:pt idx="115">
                  <c:v>6-I.</c:v>
                </c:pt>
                <c:pt idx="116">
                  <c:v>7-I.</c:v>
                </c:pt>
                <c:pt idx="117">
                  <c:v>8-I.</c:v>
                </c:pt>
                <c:pt idx="118">
                  <c:v>9-I.</c:v>
                </c:pt>
                <c:pt idx="119">
                  <c:v>10-I.</c:v>
                </c:pt>
                <c:pt idx="120">
                  <c:v>11-I.</c:v>
                </c:pt>
                <c:pt idx="121">
                  <c:v>12-I.</c:v>
                </c:pt>
                <c:pt idx="122">
                  <c:v>13-I.</c:v>
                </c:pt>
                <c:pt idx="123">
                  <c:v>14-I.</c:v>
                </c:pt>
                <c:pt idx="124">
                  <c:v>15-I.</c:v>
                </c:pt>
                <c:pt idx="125">
                  <c:v>16-I.</c:v>
                </c:pt>
                <c:pt idx="126">
                  <c:v>17-I.</c:v>
                </c:pt>
                <c:pt idx="127">
                  <c:v>18-I.</c:v>
                </c:pt>
                <c:pt idx="128">
                  <c:v>19-I.</c:v>
                </c:pt>
                <c:pt idx="129">
                  <c:v>20-I.</c:v>
                </c:pt>
                <c:pt idx="130">
                  <c:v>21-I.</c:v>
                </c:pt>
                <c:pt idx="131">
                  <c:v>22-I.</c:v>
                </c:pt>
                <c:pt idx="132">
                  <c:v>23-I.</c:v>
                </c:pt>
                <c:pt idx="133">
                  <c:v>24-I.</c:v>
                </c:pt>
                <c:pt idx="134">
                  <c:v>25-I.</c:v>
                </c:pt>
                <c:pt idx="135">
                  <c:v>26-I.</c:v>
                </c:pt>
                <c:pt idx="136">
                  <c:v>27-I.</c:v>
                </c:pt>
                <c:pt idx="137">
                  <c:v>28-I.</c:v>
                </c:pt>
                <c:pt idx="138">
                  <c:v>29-I.</c:v>
                </c:pt>
                <c:pt idx="139">
                  <c:v>30-I.</c:v>
                </c:pt>
                <c:pt idx="140">
                  <c:v>31-I.</c:v>
                </c:pt>
                <c:pt idx="141">
                  <c:v>1-II.</c:v>
                </c:pt>
                <c:pt idx="142">
                  <c:v>2-II.</c:v>
                </c:pt>
                <c:pt idx="143">
                  <c:v>3-II.</c:v>
                </c:pt>
                <c:pt idx="144">
                  <c:v>4-II.</c:v>
                </c:pt>
                <c:pt idx="145">
                  <c:v>5-II.</c:v>
                </c:pt>
                <c:pt idx="146">
                  <c:v>6-II.</c:v>
                </c:pt>
                <c:pt idx="147">
                  <c:v>7-II.</c:v>
                </c:pt>
                <c:pt idx="148">
                  <c:v>8-II.</c:v>
                </c:pt>
                <c:pt idx="149">
                  <c:v>9-II.</c:v>
                </c:pt>
                <c:pt idx="150">
                  <c:v>10-II.</c:v>
                </c:pt>
                <c:pt idx="151">
                  <c:v>11-II.</c:v>
                </c:pt>
                <c:pt idx="152">
                  <c:v>12-II.</c:v>
                </c:pt>
                <c:pt idx="153">
                  <c:v>13-II.</c:v>
                </c:pt>
                <c:pt idx="154">
                  <c:v>14-II.</c:v>
                </c:pt>
                <c:pt idx="155">
                  <c:v>15-II.</c:v>
                </c:pt>
                <c:pt idx="156">
                  <c:v>16-II.</c:v>
                </c:pt>
                <c:pt idx="157">
                  <c:v>17-II.</c:v>
                </c:pt>
                <c:pt idx="158">
                  <c:v>18-II.</c:v>
                </c:pt>
                <c:pt idx="159">
                  <c:v>19-II.</c:v>
                </c:pt>
                <c:pt idx="160">
                  <c:v>20-II.</c:v>
                </c:pt>
                <c:pt idx="161">
                  <c:v>21-II.</c:v>
                </c:pt>
                <c:pt idx="162">
                  <c:v>22-II.</c:v>
                </c:pt>
                <c:pt idx="163">
                  <c:v>23-II.</c:v>
                </c:pt>
                <c:pt idx="164">
                  <c:v>24-II.</c:v>
                </c:pt>
                <c:pt idx="165">
                  <c:v>25-II.</c:v>
                </c:pt>
                <c:pt idx="166">
                  <c:v>26-II.</c:v>
                </c:pt>
                <c:pt idx="167">
                  <c:v>27-II.</c:v>
                </c:pt>
                <c:pt idx="168">
                  <c:v>28-II.</c:v>
                </c:pt>
                <c:pt idx="169">
                  <c:v>1-III.</c:v>
                </c:pt>
                <c:pt idx="170">
                  <c:v>2-III.</c:v>
                </c:pt>
                <c:pt idx="171">
                  <c:v>3-III.</c:v>
                </c:pt>
                <c:pt idx="172">
                  <c:v>4-III.</c:v>
                </c:pt>
                <c:pt idx="173">
                  <c:v>5-III.</c:v>
                </c:pt>
                <c:pt idx="174">
                  <c:v>6-III.</c:v>
                </c:pt>
                <c:pt idx="175">
                  <c:v>7-III.</c:v>
                </c:pt>
                <c:pt idx="176">
                  <c:v>8-III.</c:v>
                </c:pt>
                <c:pt idx="177">
                  <c:v>9-III.</c:v>
                </c:pt>
                <c:pt idx="178">
                  <c:v>10-III.</c:v>
                </c:pt>
                <c:pt idx="179">
                  <c:v>11-III.</c:v>
                </c:pt>
                <c:pt idx="180">
                  <c:v>12-III.</c:v>
                </c:pt>
                <c:pt idx="181">
                  <c:v>13-III.</c:v>
                </c:pt>
                <c:pt idx="182">
                  <c:v>14-III.</c:v>
                </c:pt>
                <c:pt idx="183">
                  <c:v>15-III.</c:v>
                </c:pt>
                <c:pt idx="184">
                  <c:v>16-III.</c:v>
                </c:pt>
                <c:pt idx="185">
                  <c:v>17-III.</c:v>
                </c:pt>
                <c:pt idx="186">
                  <c:v>18-III.</c:v>
                </c:pt>
                <c:pt idx="187">
                  <c:v>19-III.</c:v>
                </c:pt>
                <c:pt idx="188">
                  <c:v>20-III.</c:v>
                </c:pt>
                <c:pt idx="189">
                  <c:v>21-III.</c:v>
                </c:pt>
                <c:pt idx="190">
                  <c:v>22-III.</c:v>
                </c:pt>
                <c:pt idx="191">
                  <c:v>23-III.</c:v>
                </c:pt>
                <c:pt idx="192">
                  <c:v>24-III.</c:v>
                </c:pt>
                <c:pt idx="193">
                  <c:v>25-III.</c:v>
                </c:pt>
                <c:pt idx="194">
                  <c:v>26-III.</c:v>
                </c:pt>
                <c:pt idx="195">
                  <c:v>27-III.</c:v>
                </c:pt>
                <c:pt idx="196">
                  <c:v>28-III.</c:v>
                </c:pt>
              </c:strCache>
            </c:strRef>
          </c:cat>
          <c:val>
            <c:numRef>
              <c:f>Sheet1!$B$2:$B$198</c:f>
              <c:numCache>
                <c:formatCode>#,##0_ ;\-#,##0\ </c:formatCode>
                <c:ptCount val="197"/>
                <c:pt idx="0">
                  <c:v>41</c:v>
                </c:pt>
                <c:pt idx="1">
                  <c:v>67</c:v>
                </c:pt>
                <c:pt idx="2">
                  <c:v>117</c:v>
                </c:pt>
                <c:pt idx="3">
                  <c:v>128</c:v>
                </c:pt>
                <c:pt idx="4">
                  <c:v>163</c:v>
                </c:pt>
                <c:pt idx="5">
                  <c:v>100</c:v>
                </c:pt>
                <c:pt idx="6">
                  <c:v>103</c:v>
                </c:pt>
                <c:pt idx="7">
                  <c:v>46</c:v>
                </c:pt>
                <c:pt idx="8">
                  <c:v>85</c:v>
                </c:pt>
                <c:pt idx="9">
                  <c:v>140</c:v>
                </c:pt>
                <c:pt idx="10">
                  <c:v>115</c:v>
                </c:pt>
                <c:pt idx="11">
                  <c:v>136</c:v>
                </c:pt>
                <c:pt idx="12">
                  <c:v>150</c:v>
                </c:pt>
                <c:pt idx="13">
                  <c:v>110</c:v>
                </c:pt>
                <c:pt idx="14">
                  <c:v>67</c:v>
                </c:pt>
                <c:pt idx="15">
                  <c:v>68</c:v>
                </c:pt>
                <c:pt idx="16">
                  <c:v>111</c:v>
                </c:pt>
                <c:pt idx="17">
                  <c:v>155</c:v>
                </c:pt>
                <c:pt idx="18">
                  <c:v>201</c:v>
                </c:pt>
                <c:pt idx="19">
                  <c:v>176</c:v>
                </c:pt>
                <c:pt idx="20">
                  <c:v>132</c:v>
                </c:pt>
                <c:pt idx="21">
                  <c:v>86</c:v>
                </c:pt>
                <c:pt idx="22">
                  <c:v>153</c:v>
                </c:pt>
                <c:pt idx="23">
                  <c:v>260</c:v>
                </c:pt>
                <c:pt idx="24">
                  <c:v>274</c:v>
                </c:pt>
                <c:pt idx="25">
                  <c:v>266</c:v>
                </c:pt>
                <c:pt idx="26">
                  <c:v>366</c:v>
                </c:pt>
                <c:pt idx="27">
                  <c:v>211</c:v>
                </c:pt>
                <c:pt idx="28">
                  <c:v>159</c:v>
                </c:pt>
                <c:pt idx="29">
                  <c:v>204</c:v>
                </c:pt>
                <c:pt idx="30">
                  <c:v>448</c:v>
                </c:pt>
                <c:pt idx="31">
                  <c:v>464</c:v>
                </c:pt>
                <c:pt idx="32">
                  <c:v>458</c:v>
                </c:pt>
                <c:pt idx="33">
                  <c:v>453</c:v>
                </c:pt>
                <c:pt idx="34">
                  <c:v>350</c:v>
                </c:pt>
                <c:pt idx="35">
                  <c:v>239</c:v>
                </c:pt>
                <c:pt idx="36">
                  <c:v>323</c:v>
                </c:pt>
                <c:pt idx="37">
                  <c:v>492</c:v>
                </c:pt>
                <c:pt idx="38">
                  <c:v>612</c:v>
                </c:pt>
                <c:pt idx="39">
                  <c:v>539</c:v>
                </c:pt>
                <c:pt idx="40">
                  <c:v>576</c:v>
                </c:pt>
                <c:pt idx="41">
                  <c:v>489</c:v>
                </c:pt>
                <c:pt idx="42">
                  <c:v>313</c:v>
                </c:pt>
                <c:pt idx="43">
                  <c:v>340</c:v>
                </c:pt>
                <c:pt idx="44">
                  <c:v>520</c:v>
                </c:pt>
                <c:pt idx="45">
                  <c:v>446</c:v>
                </c:pt>
                <c:pt idx="46">
                  <c:v>433</c:v>
                </c:pt>
                <c:pt idx="47">
                  <c:v>395</c:v>
                </c:pt>
                <c:pt idx="48">
                  <c:v>358</c:v>
                </c:pt>
                <c:pt idx="49">
                  <c:v>207</c:v>
                </c:pt>
                <c:pt idx="50">
                  <c:v>288</c:v>
                </c:pt>
                <c:pt idx="51">
                  <c:v>295</c:v>
                </c:pt>
                <c:pt idx="52">
                  <c:v>416</c:v>
                </c:pt>
                <c:pt idx="53">
                  <c:v>349</c:v>
                </c:pt>
                <c:pt idx="54">
                  <c:v>261</c:v>
                </c:pt>
                <c:pt idx="55">
                  <c:v>214</c:v>
                </c:pt>
                <c:pt idx="56">
                  <c:v>91</c:v>
                </c:pt>
                <c:pt idx="57">
                  <c:v>154</c:v>
                </c:pt>
                <c:pt idx="58">
                  <c:v>217</c:v>
                </c:pt>
                <c:pt idx="59">
                  <c:v>203</c:v>
                </c:pt>
                <c:pt idx="60">
                  <c:v>172</c:v>
                </c:pt>
                <c:pt idx="61">
                  <c:v>173</c:v>
                </c:pt>
                <c:pt idx="62">
                  <c:v>113</c:v>
                </c:pt>
                <c:pt idx="63">
                  <c:v>44</c:v>
                </c:pt>
                <c:pt idx="64">
                  <c:v>127</c:v>
                </c:pt>
                <c:pt idx="65">
                  <c:v>126</c:v>
                </c:pt>
                <c:pt idx="66">
                  <c:v>132</c:v>
                </c:pt>
                <c:pt idx="67">
                  <c:v>184</c:v>
                </c:pt>
                <c:pt idx="68">
                  <c:v>172</c:v>
                </c:pt>
                <c:pt idx="69">
                  <c:v>88</c:v>
                </c:pt>
                <c:pt idx="70">
                  <c:v>34</c:v>
                </c:pt>
                <c:pt idx="71">
                  <c:v>103</c:v>
                </c:pt>
                <c:pt idx="72">
                  <c:v>159</c:v>
                </c:pt>
                <c:pt idx="73">
                  <c:v>159</c:v>
                </c:pt>
                <c:pt idx="74">
                  <c:v>109</c:v>
                </c:pt>
                <c:pt idx="75">
                  <c:v>123</c:v>
                </c:pt>
                <c:pt idx="76">
                  <c:v>77</c:v>
                </c:pt>
                <c:pt idx="77">
                  <c:v>26</c:v>
                </c:pt>
                <c:pt idx="78">
                  <c:v>119</c:v>
                </c:pt>
                <c:pt idx="79">
                  <c:v>201</c:v>
                </c:pt>
                <c:pt idx="80">
                  <c:v>172</c:v>
                </c:pt>
                <c:pt idx="81">
                  <c:v>155</c:v>
                </c:pt>
                <c:pt idx="82">
                  <c:v>181</c:v>
                </c:pt>
                <c:pt idx="83">
                  <c:v>120</c:v>
                </c:pt>
                <c:pt idx="84">
                  <c:v>40</c:v>
                </c:pt>
                <c:pt idx="85">
                  <c:v>191</c:v>
                </c:pt>
                <c:pt idx="86">
                  <c:v>307</c:v>
                </c:pt>
                <c:pt idx="87">
                  <c:v>286</c:v>
                </c:pt>
                <c:pt idx="88">
                  <c:v>268</c:v>
                </c:pt>
                <c:pt idx="89">
                  <c:v>272</c:v>
                </c:pt>
                <c:pt idx="90">
                  <c:v>130</c:v>
                </c:pt>
                <c:pt idx="91">
                  <c:v>78</c:v>
                </c:pt>
                <c:pt idx="92">
                  <c:v>236</c:v>
                </c:pt>
                <c:pt idx="93">
                  <c:v>386</c:v>
                </c:pt>
                <c:pt idx="94">
                  <c:v>361</c:v>
                </c:pt>
                <c:pt idx="95">
                  <c:v>323</c:v>
                </c:pt>
                <c:pt idx="96">
                  <c:v>317</c:v>
                </c:pt>
                <c:pt idx="97">
                  <c:v>194</c:v>
                </c:pt>
                <c:pt idx="98">
                  <c:v>123</c:v>
                </c:pt>
                <c:pt idx="99">
                  <c:v>284</c:v>
                </c:pt>
                <c:pt idx="100">
                  <c:v>400</c:v>
                </c:pt>
                <c:pt idx="101">
                  <c:v>461</c:v>
                </c:pt>
                <c:pt idx="102">
                  <c:v>148</c:v>
                </c:pt>
                <c:pt idx="103">
                  <c:v>90</c:v>
                </c:pt>
                <c:pt idx="104">
                  <c:v>108</c:v>
                </c:pt>
                <c:pt idx="105">
                  <c:v>127</c:v>
                </c:pt>
                <c:pt idx="106">
                  <c:v>343</c:v>
                </c:pt>
                <c:pt idx="107">
                  <c:v>530</c:v>
                </c:pt>
                <c:pt idx="108">
                  <c:v>432</c:v>
                </c:pt>
                <c:pt idx="109">
                  <c:v>349</c:v>
                </c:pt>
                <c:pt idx="110">
                  <c:v>93</c:v>
                </c:pt>
                <c:pt idx="111">
                  <c:v>150</c:v>
                </c:pt>
                <c:pt idx="112">
                  <c:v>191</c:v>
                </c:pt>
                <c:pt idx="113">
                  <c:v>376</c:v>
                </c:pt>
                <c:pt idx="114">
                  <c:v>570</c:v>
                </c:pt>
                <c:pt idx="115">
                  <c:v>524</c:v>
                </c:pt>
                <c:pt idx="116">
                  <c:v>381</c:v>
                </c:pt>
                <c:pt idx="117">
                  <c:v>364</c:v>
                </c:pt>
                <c:pt idx="118">
                  <c:v>243</c:v>
                </c:pt>
                <c:pt idx="119">
                  <c:v>139</c:v>
                </c:pt>
                <c:pt idx="120">
                  <c:v>258</c:v>
                </c:pt>
                <c:pt idx="121">
                  <c:v>358</c:v>
                </c:pt>
                <c:pt idx="122">
                  <c:v>374</c:v>
                </c:pt>
                <c:pt idx="123">
                  <c:v>260</c:v>
                </c:pt>
                <c:pt idx="124">
                  <c:v>337</c:v>
                </c:pt>
                <c:pt idx="125">
                  <c:v>184</c:v>
                </c:pt>
                <c:pt idx="126">
                  <c:v>81</c:v>
                </c:pt>
                <c:pt idx="127">
                  <c:v>244</c:v>
                </c:pt>
                <c:pt idx="128">
                  <c:v>316</c:v>
                </c:pt>
                <c:pt idx="129">
                  <c:v>265</c:v>
                </c:pt>
                <c:pt idx="130">
                  <c:v>246</c:v>
                </c:pt>
                <c:pt idx="131">
                  <c:v>284</c:v>
                </c:pt>
                <c:pt idx="132">
                  <c:v>121</c:v>
                </c:pt>
                <c:pt idx="133">
                  <c:v>82</c:v>
                </c:pt>
                <c:pt idx="134">
                  <c:v>222</c:v>
                </c:pt>
                <c:pt idx="135">
                  <c:v>324</c:v>
                </c:pt>
                <c:pt idx="136">
                  <c:v>323</c:v>
                </c:pt>
                <c:pt idx="137">
                  <c:v>230</c:v>
                </c:pt>
                <c:pt idx="138">
                  <c:v>257</c:v>
                </c:pt>
                <c:pt idx="139">
                  <c:v>119</c:v>
                </c:pt>
                <c:pt idx="140">
                  <c:v>110</c:v>
                </c:pt>
                <c:pt idx="141">
                  <c:v>240</c:v>
                </c:pt>
                <c:pt idx="142">
                  <c:v>308</c:v>
                </c:pt>
                <c:pt idx="143">
                  <c:v>304</c:v>
                </c:pt>
                <c:pt idx="144">
                  <c:v>264</c:v>
                </c:pt>
                <c:pt idx="145">
                  <c:v>244</c:v>
                </c:pt>
                <c:pt idx="146">
                  <c:v>170</c:v>
                </c:pt>
                <c:pt idx="147">
                  <c:v>88</c:v>
                </c:pt>
                <c:pt idx="148">
                  <c:v>258</c:v>
                </c:pt>
                <c:pt idx="149">
                  <c:v>320</c:v>
                </c:pt>
                <c:pt idx="150">
                  <c:v>320</c:v>
                </c:pt>
                <c:pt idx="151">
                  <c:v>302</c:v>
                </c:pt>
                <c:pt idx="152">
                  <c:v>288</c:v>
                </c:pt>
                <c:pt idx="153">
                  <c:v>174</c:v>
                </c:pt>
                <c:pt idx="154">
                  <c:v>80</c:v>
                </c:pt>
                <c:pt idx="155">
                  <c:v>302</c:v>
                </c:pt>
                <c:pt idx="156">
                  <c:v>442</c:v>
                </c:pt>
                <c:pt idx="157">
                  <c:v>345</c:v>
                </c:pt>
                <c:pt idx="158">
                  <c:v>373</c:v>
                </c:pt>
                <c:pt idx="159">
                  <c:v>368</c:v>
                </c:pt>
                <c:pt idx="160" formatCode="General">
                  <c:v>224</c:v>
                </c:pt>
                <c:pt idx="161" formatCode="General">
                  <c:v>146</c:v>
                </c:pt>
                <c:pt idx="162" formatCode="General">
                  <c:v>345</c:v>
                </c:pt>
                <c:pt idx="163" formatCode="General">
                  <c:v>481</c:v>
                </c:pt>
                <c:pt idx="164" formatCode="General">
                  <c:v>415</c:v>
                </c:pt>
                <c:pt idx="165" formatCode="General">
                  <c:v>469</c:v>
                </c:pt>
                <c:pt idx="166" formatCode="General">
                  <c:v>392</c:v>
                </c:pt>
                <c:pt idx="167" formatCode="General">
                  <c:v>260</c:v>
                </c:pt>
                <c:pt idx="168" formatCode="General">
                  <c:v>149</c:v>
                </c:pt>
                <c:pt idx="169" formatCode="General">
                  <c:v>324</c:v>
                </c:pt>
                <c:pt idx="170" formatCode="General">
                  <c:v>447</c:v>
                </c:pt>
                <c:pt idx="171" formatCode="General">
                  <c:v>387</c:v>
                </c:pt>
                <c:pt idx="172" formatCode="General">
                  <c:v>412</c:v>
                </c:pt>
                <c:pt idx="173" formatCode="General">
                  <c:v>314</c:v>
                </c:pt>
                <c:pt idx="174" formatCode="General">
                  <c:v>248</c:v>
                </c:pt>
                <c:pt idx="175" formatCode="General">
                  <c:v>92</c:v>
                </c:pt>
                <c:pt idx="176" formatCode="General">
                  <c:v>217</c:v>
                </c:pt>
                <c:pt idx="177" formatCode="General">
                  <c:v>306</c:v>
                </c:pt>
                <c:pt idx="178" formatCode="General">
                  <c:v>300</c:v>
                </c:pt>
                <c:pt idx="179" formatCode="General">
                  <c:v>219</c:v>
                </c:pt>
                <c:pt idx="180" formatCode="General">
                  <c:v>304</c:v>
                </c:pt>
                <c:pt idx="181" formatCode="General">
                  <c:v>146</c:v>
                </c:pt>
                <c:pt idx="182" formatCode="General">
                  <c:v>58</c:v>
                </c:pt>
                <c:pt idx="183" formatCode="General">
                  <c:v>205</c:v>
                </c:pt>
                <c:pt idx="184" formatCode="General">
                  <c:v>264</c:v>
                </c:pt>
                <c:pt idx="185" formatCode="General">
                  <c:v>242</c:v>
                </c:pt>
                <c:pt idx="186" formatCode="General">
                  <c:v>186</c:v>
                </c:pt>
                <c:pt idx="187" formatCode="General">
                  <c:v>180</c:v>
                </c:pt>
                <c:pt idx="188" formatCode="General">
                  <c:v>93</c:v>
                </c:pt>
                <c:pt idx="189" formatCode="General">
                  <c:v>36</c:v>
                </c:pt>
                <c:pt idx="190" formatCode="General">
                  <c:v>131</c:v>
                </c:pt>
                <c:pt idx="191" formatCode="General">
                  <c:v>197</c:v>
                </c:pt>
                <c:pt idx="192" formatCode="General">
                  <c:v>116</c:v>
                </c:pt>
                <c:pt idx="193" formatCode="General">
                  <c:v>149</c:v>
                </c:pt>
                <c:pt idx="194" formatCode="General">
                  <c:v>118</c:v>
                </c:pt>
                <c:pt idx="195" formatCode="General">
                  <c:v>64</c:v>
                </c:pt>
                <c:pt idx="196" formatCode="General">
                  <c:v>25</c:v>
                </c:pt>
              </c:numCache>
            </c:numRef>
          </c:val>
          <c:extLst>
            <c:ext xmlns:c16="http://schemas.microsoft.com/office/drawing/2014/chart" uri="{C3380CC4-5D6E-409C-BE32-E72D297353CC}">
              <c16:uniqueId val="{00000001-D32B-4678-9FFD-46841F3CB3BA}"/>
            </c:ext>
          </c:extLst>
        </c:ser>
        <c:dLbls>
          <c:showLegendKey val="0"/>
          <c:showVal val="0"/>
          <c:showCatName val="0"/>
          <c:showSerName val="0"/>
          <c:showPercent val="0"/>
          <c:showBubbleSize val="0"/>
        </c:dLbls>
        <c:gapWidth val="20"/>
        <c:overlap val="-27"/>
        <c:axId val="529925759"/>
        <c:axId val="533925071"/>
      </c:barChart>
      <c:catAx>
        <c:axId val="529925759"/>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cs-CZ"/>
          </a:p>
        </c:txPr>
        <c:crossAx val="533925071"/>
        <c:crosses val="autoZero"/>
        <c:auto val="1"/>
        <c:lblAlgn val="ctr"/>
        <c:lblOffset val="100"/>
        <c:tickLblSkip val="7"/>
        <c:noMultiLvlLbl val="1"/>
      </c:catAx>
      <c:valAx>
        <c:axId val="533925071"/>
        <c:scaling>
          <c:orientation val="minMax"/>
        </c:scaling>
        <c:delete val="0"/>
        <c:axPos val="l"/>
        <c:majorGridlines>
          <c:spPr>
            <a:ln w="9525" cap="flat" cmpd="sng" algn="ctr">
              <a:solidFill>
                <a:schemeClr val="bg1">
                  <a:lumMod val="85000"/>
                </a:schemeClr>
              </a:solidFill>
              <a:round/>
            </a:ln>
            <a:effectLst/>
          </c:spPr>
        </c:majorGridlines>
        <c:numFmt formatCode="#,##0_ ;\-#,##0\ "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cs-CZ"/>
          </a:p>
        </c:txPr>
        <c:crossAx val="529925759"/>
        <c:crosses val="autoZero"/>
        <c:crossBetween val="between"/>
        <c:majorUnit val="50"/>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cs-CZ"/>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6315185741682282E-2"/>
          <c:y val="2.6417447585936279E-2"/>
          <c:w val="0.66727035727929074"/>
          <c:h val="0.83534302533904681"/>
        </c:manualLayout>
      </c:layout>
      <c:lineChart>
        <c:grouping val="standard"/>
        <c:varyColors val="0"/>
        <c:ser>
          <c:idx val="0"/>
          <c:order val="0"/>
          <c:tx>
            <c:strRef>
              <c:f>List1!$A$2</c:f>
              <c:strCache>
                <c:ptCount val="1"/>
                <c:pt idx="0">
                  <c:v>Osoby ve věku 80+ celkem</c:v>
                </c:pt>
              </c:strCache>
            </c:strRef>
          </c:tx>
          <c:spPr>
            <a:ln w="28575" cap="rnd">
              <a:solidFill>
                <a:srgbClr val="D31145"/>
              </a:solidFill>
              <a:round/>
            </a:ln>
            <a:effectLst/>
          </c:spPr>
          <c:marker>
            <c:symbol val="none"/>
          </c:marker>
          <c:cat>
            <c:strRef>
              <c:f>List1!$B$1:$CP$1</c:f>
              <c:strCache>
                <c:ptCount val="93"/>
                <c:pt idx="0">
                  <c:v>27-XII.</c:v>
                </c:pt>
                <c:pt idx="1">
                  <c:v>28-XII.</c:v>
                </c:pt>
                <c:pt idx="2">
                  <c:v>29-XII.</c:v>
                </c:pt>
                <c:pt idx="3">
                  <c:v>30-XII.</c:v>
                </c:pt>
                <c:pt idx="4">
                  <c:v>31-XII.</c:v>
                </c:pt>
                <c:pt idx="5">
                  <c:v>1-I.</c:v>
                </c:pt>
                <c:pt idx="6">
                  <c:v>2-I.</c:v>
                </c:pt>
                <c:pt idx="7">
                  <c:v>3-I.</c:v>
                </c:pt>
                <c:pt idx="8">
                  <c:v>4-I.</c:v>
                </c:pt>
                <c:pt idx="9">
                  <c:v>5-I.</c:v>
                </c:pt>
                <c:pt idx="10">
                  <c:v>6-I.</c:v>
                </c:pt>
                <c:pt idx="11">
                  <c:v>7-I.</c:v>
                </c:pt>
                <c:pt idx="12">
                  <c:v>8-I.</c:v>
                </c:pt>
                <c:pt idx="13">
                  <c:v>9-I.</c:v>
                </c:pt>
                <c:pt idx="14">
                  <c:v>10-I.</c:v>
                </c:pt>
                <c:pt idx="15">
                  <c:v>11-I.</c:v>
                </c:pt>
                <c:pt idx="16">
                  <c:v>12-I.</c:v>
                </c:pt>
                <c:pt idx="17">
                  <c:v>13-I.</c:v>
                </c:pt>
                <c:pt idx="18">
                  <c:v>14-I.</c:v>
                </c:pt>
                <c:pt idx="19">
                  <c:v>15-I.</c:v>
                </c:pt>
                <c:pt idx="20">
                  <c:v>16-I.</c:v>
                </c:pt>
                <c:pt idx="21">
                  <c:v>17-I.</c:v>
                </c:pt>
                <c:pt idx="22">
                  <c:v>18-I.</c:v>
                </c:pt>
                <c:pt idx="23">
                  <c:v>19-I.</c:v>
                </c:pt>
                <c:pt idx="24">
                  <c:v>20-I.</c:v>
                </c:pt>
                <c:pt idx="25">
                  <c:v>21-I.</c:v>
                </c:pt>
                <c:pt idx="26">
                  <c:v>22-I.</c:v>
                </c:pt>
                <c:pt idx="27">
                  <c:v>23-I.</c:v>
                </c:pt>
                <c:pt idx="28">
                  <c:v>24-I.</c:v>
                </c:pt>
                <c:pt idx="29">
                  <c:v>25-I.</c:v>
                </c:pt>
                <c:pt idx="30">
                  <c:v>26-I.</c:v>
                </c:pt>
                <c:pt idx="31">
                  <c:v>27-I.</c:v>
                </c:pt>
                <c:pt idx="32">
                  <c:v>28-I.</c:v>
                </c:pt>
                <c:pt idx="33">
                  <c:v>29-I.</c:v>
                </c:pt>
                <c:pt idx="34">
                  <c:v>30-I.</c:v>
                </c:pt>
                <c:pt idx="35">
                  <c:v>31-I.</c:v>
                </c:pt>
                <c:pt idx="36">
                  <c:v>1-II.</c:v>
                </c:pt>
                <c:pt idx="37">
                  <c:v>2-II.</c:v>
                </c:pt>
                <c:pt idx="38">
                  <c:v>3-II.</c:v>
                </c:pt>
                <c:pt idx="39">
                  <c:v>4-II.</c:v>
                </c:pt>
                <c:pt idx="40">
                  <c:v>5-II.</c:v>
                </c:pt>
                <c:pt idx="41">
                  <c:v>6-II.</c:v>
                </c:pt>
                <c:pt idx="42">
                  <c:v>7-II.</c:v>
                </c:pt>
                <c:pt idx="43">
                  <c:v>8-II.</c:v>
                </c:pt>
                <c:pt idx="44">
                  <c:v>9-II.</c:v>
                </c:pt>
                <c:pt idx="45">
                  <c:v>10-II.</c:v>
                </c:pt>
                <c:pt idx="46">
                  <c:v>11-II.</c:v>
                </c:pt>
                <c:pt idx="47">
                  <c:v>12-II.</c:v>
                </c:pt>
                <c:pt idx="48">
                  <c:v>13-II.</c:v>
                </c:pt>
                <c:pt idx="49">
                  <c:v>14-II.</c:v>
                </c:pt>
                <c:pt idx="50">
                  <c:v>15-II.</c:v>
                </c:pt>
                <c:pt idx="51">
                  <c:v>16-II.</c:v>
                </c:pt>
                <c:pt idx="52">
                  <c:v>17-II.</c:v>
                </c:pt>
                <c:pt idx="53">
                  <c:v>18-II.</c:v>
                </c:pt>
                <c:pt idx="54">
                  <c:v>19-II.</c:v>
                </c:pt>
                <c:pt idx="55">
                  <c:v>20-II.</c:v>
                </c:pt>
                <c:pt idx="56">
                  <c:v>21-II.</c:v>
                </c:pt>
                <c:pt idx="57">
                  <c:v>22-II.</c:v>
                </c:pt>
                <c:pt idx="58">
                  <c:v>23-II.</c:v>
                </c:pt>
                <c:pt idx="59">
                  <c:v>24-II.</c:v>
                </c:pt>
                <c:pt idx="60">
                  <c:v>25-II.</c:v>
                </c:pt>
                <c:pt idx="61">
                  <c:v>26-II.</c:v>
                </c:pt>
                <c:pt idx="62">
                  <c:v>27-II.</c:v>
                </c:pt>
                <c:pt idx="63">
                  <c:v>28-II.</c:v>
                </c:pt>
                <c:pt idx="64">
                  <c:v>1-III.</c:v>
                </c:pt>
                <c:pt idx="65">
                  <c:v>2-III.</c:v>
                </c:pt>
                <c:pt idx="66">
                  <c:v>3-III.</c:v>
                </c:pt>
                <c:pt idx="67">
                  <c:v>4-III.</c:v>
                </c:pt>
                <c:pt idx="68">
                  <c:v>5-III.</c:v>
                </c:pt>
                <c:pt idx="69">
                  <c:v>6-III.</c:v>
                </c:pt>
                <c:pt idx="70">
                  <c:v>7-III.</c:v>
                </c:pt>
                <c:pt idx="71">
                  <c:v>8-III.</c:v>
                </c:pt>
                <c:pt idx="72">
                  <c:v>9-III.</c:v>
                </c:pt>
                <c:pt idx="73">
                  <c:v>10-III.</c:v>
                </c:pt>
                <c:pt idx="74">
                  <c:v>11-III.</c:v>
                </c:pt>
                <c:pt idx="75">
                  <c:v>12-III.</c:v>
                </c:pt>
                <c:pt idx="76">
                  <c:v>13-III.</c:v>
                </c:pt>
                <c:pt idx="77">
                  <c:v>14-III.</c:v>
                </c:pt>
                <c:pt idx="78">
                  <c:v>15-III.</c:v>
                </c:pt>
                <c:pt idx="79">
                  <c:v>16-III.</c:v>
                </c:pt>
                <c:pt idx="80">
                  <c:v>17-III.</c:v>
                </c:pt>
                <c:pt idx="81">
                  <c:v>18-III.</c:v>
                </c:pt>
                <c:pt idx="82">
                  <c:v>19-III.</c:v>
                </c:pt>
                <c:pt idx="83">
                  <c:v>20-III.</c:v>
                </c:pt>
                <c:pt idx="84">
                  <c:v>21-III.</c:v>
                </c:pt>
                <c:pt idx="85">
                  <c:v>22-III.</c:v>
                </c:pt>
                <c:pt idx="86">
                  <c:v>23-III.</c:v>
                </c:pt>
                <c:pt idx="87">
                  <c:v>24-III.</c:v>
                </c:pt>
                <c:pt idx="88">
                  <c:v>25-III.</c:v>
                </c:pt>
                <c:pt idx="89">
                  <c:v>26-III.</c:v>
                </c:pt>
                <c:pt idx="90">
                  <c:v>27-III.</c:v>
                </c:pt>
                <c:pt idx="91">
                  <c:v>28-III.</c:v>
                </c:pt>
                <c:pt idx="92">
                  <c:v>29-III.</c:v>
                </c:pt>
              </c:strCache>
            </c:strRef>
          </c:cat>
          <c:val>
            <c:numRef>
              <c:f>List1!$B$2:$CP$2</c:f>
              <c:numCache>
                <c:formatCode>General</c:formatCode>
                <c:ptCount val="93"/>
                <c:pt idx="0">
                  <c:v>25</c:v>
                </c:pt>
                <c:pt idx="1">
                  <c:v>123</c:v>
                </c:pt>
                <c:pt idx="2">
                  <c:v>403</c:v>
                </c:pt>
                <c:pt idx="3">
                  <c:v>587</c:v>
                </c:pt>
                <c:pt idx="4">
                  <c:v>705</c:v>
                </c:pt>
                <c:pt idx="5">
                  <c:v>708</c:v>
                </c:pt>
                <c:pt idx="6">
                  <c:v>720</c:v>
                </c:pt>
                <c:pt idx="7">
                  <c:v>723</c:v>
                </c:pt>
                <c:pt idx="8">
                  <c:v>754</c:v>
                </c:pt>
                <c:pt idx="9">
                  <c:v>795</c:v>
                </c:pt>
                <c:pt idx="10">
                  <c:v>862</c:v>
                </c:pt>
                <c:pt idx="11">
                  <c:v>1261</c:v>
                </c:pt>
                <c:pt idx="12">
                  <c:v>2117</c:v>
                </c:pt>
                <c:pt idx="13">
                  <c:v>2303</c:v>
                </c:pt>
                <c:pt idx="14">
                  <c:v>2411</c:v>
                </c:pt>
                <c:pt idx="15">
                  <c:v>3046</c:v>
                </c:pt>
                <c:pt idx="16">
                  <c:v>4698</c:v>
                </c:pt>
                <c:pt idx="17">
                  <c:v>6387</c:v>
                </c:pt>
                <c:pt idx="18">
                  <c:v>8668</c:v>
                </c:pt>
                <c:pt idx="19">
                  <c:v>10947</c:v>
                </c:pt>
                <c:pt idx="20">
                  <c:v>12454</c:v>
                </c:pt>
                <c:pt idx="21">
                  <c:v>14097</c:v>
                </c:pt>
                <c:pt idx="22">
                  <c:v>18841</c:v>
                </c:pt>
                <c:pt idx="23">
                  <c:v>24480</c:v>
                </c:pt>
                <c:pt idx="24">
                  <c:v>30996</c:v>
                </c:pt>
                <c:pt idx="25">
                  <c:v>39246</c:v>
                </c:pt>
                <c:pt idx="26">
                  <c:v>48151</c:v>
                </c:pt>
                <c:pt idx="27">
                  <c:v>50614</c:v>
                </c:pt>
                <c:pt idx="28">
                  <c:v>52444</c:v>
                </c:pt>
                <c:pt idx="29">
                  <c:v>58585</c:v>
                </c:pt>
                <c:pt idx="30">
                  <c:v>64937</c:v>
                </c:pt>
                <c:pt idx="31">
                  <c:v>70402</c:v>
                </c:pt>
                <c:pt idx="32">
                  <c:v>75037</c:v>
                </c:pt>
                <c:pt idx="33">
                  <c:v>79368</c:v>
                </c:pt>
                <c:pt idx="34">
                  <c:v>79994</c:v>
                </c:pt>
                <c:pt idx="35">
                  <c:v>80653</c:v>
                </c:pt>
                <c:pt idx="36">
                  <c:v>83501</c:v>
                </c:pt>
                <c:pt idx="37">
                  <c:v>86826</c:v>
                </c:pt>
                <c:pt idx="38">
                  <c:v>90415</c:v>
                </c:pt>
                <c:pt idx="39">
                  <c:v>95175</c:v>
                </c:pt>
                <c:pt idx="40">
                  <c:v>99906</c:v>
                </c:pt>
                <c:pt idx="41">
                  <c:v>101683</c:v>
                </c:pt>
                <c:pt idx="42">
                  <c:v>103785</c:v>
                </c:pt>
                <c:pt idx="43">
                  <c:v>109823</c:v>
                </c:pt>
                <c:pt idx="44">
                  <c:v>117342</c:v>
                </c:pt>
                <c:pt idx="45">
                  <c:v>126030</c:v>
                </c:pt>
                <c:pt idx="46">
                  <c:v>137083</c:v>
                </c:pt>
                <c:pt idx="47">
                  <c:v>148432</c:v>
                </c:pt>
                <c:pt idx="48">
                  <c:v>151326</c:v>
                </c:pt>
                <c:pt idx="49">
                  <c:v>153113</c:v>
                </c:pt>
                <c:pt idx="50">
                  <c:v>161980</c:v>
                </c:pt>
                <c:pt idx="51">
                  <c:v>172471</c:v>
                </c:pt>
                <c:pt idx="52">
                  <c:v>182593</c:v>
                </c:pt>
                <c:pt idx="53">
                  <c:v>194326</c:v>
                </c:pt>
                <c:pt idx="54">
                  <c:v>205380</c:v>
                </c:pt>
                <c:pt idx="55">
                  <c:v>207546</c:v>
                </c:pt>
                <c:pt idx="56">
                  <c:v>209163</c:v>
                </c:pt>
                <c:pt idx="57">
                  <c:v>219120</c:v>
                </c:pt>
                <c:pt idx="58">
                  <c:v>230992</c:v>
                </c:pt>
                <c:pt idx="59">
                  <c:v>242098</c:v>
                </c:pt>
                <c:pt idx="60">
                  <c:v>255353</c:v>
                </c:pt>
                <c:pt idx="61">
                  <c:v>266662</c:v>
                </c:pt>
                <c:pt idx="62">
                  <c:v>268865</c:v>
                </c:pt>
                <c:pt idx="63">
                  <c:v>270510</c:v>
                </c:pt>
                <c:pt idx="64">
                  <c:v>280352</c:v>
                </c:pt>
                <c:pt idx="65">
                  <c:v>289993</c:v>
                </c:pt>
                <c:pt idx="66">
                  <c:v>300017</c:v>
                </c:pt>
                <c:pt idx="67">
                  <c:v>310255</c:v>
                </c:pt>
                <c:pt idx="68">
                  <c:v>318605</c:v>
                </c:pt>
                <c:pt idx="69">
                  <c:v>321044</c:v>
                </c:pt>
                <c:pt idx="70">
                  <c:v>323209</c:v>
                </c:pt>
                <c:pt idx="71">
                  <c:v>330577</c:v>
                </c:pt>
                <c:pt idx="72">
                  <c:v>339661</c:v>
                </c:pt>
                <c:pt idx="73">
                  <c:v>349454</c:v>
                </c:pt>
                <c:pt idx="74">
                  <c:v>359714</c:v>
                </c:pt>
                <c:pt idx="75">
                  <c:v>367876</c:v>
                </c:pt>
                <c:pt idx="76">
                  <c:v>370142</c:v>
                </c:pt>
                <c:pt idx="77">
                  <c:v>371735</c:v>
                </c:pt>
                <c:pt idx="78">
                  <c:v>379103</c:v>
                </c:pt>
                <c:pt idx="79">
                  <c:v>388883</c:v>
                </c:pt>
                <c:pt idx="80">
                  <c:v>398208</c:v>
                </c:pt>
                <c:pt idx="81">
                  <c:v>409414</c:v>
                </c:pt>
                <c:pt idx="82">
                  <c:v>420116</c:v>
                </c:pt>
                <c:pt idx="83">
                  <c:v>422439</c:v>
                </c:pt>
                <c:pt idx="84">
                  <c:v>424019</c:v>
                </c:pt>
                <c:pt idx="85">
                  <c:v>431629</c:v>
                </c:pt>
                <c:pt idx="86">
                  <c:v>439388</c:v>
                </c:pt>
                <c:pt idx="87">
                  <c:v>447200</c:v>
                </c:pt>
                <c:pt idx="88">
                  <c:v>456770</c:v>
                </c:pt>
                <c:pt idx="89">
                  <c:v>464364</c:v>
                </c:pt>
                <c:pt idx="90">
                  <c:v>466162</c:v>
                </c:pt>
                <c:pt idx="91">
                  <c:v>467479</c:v>
                </c:pt>
                <c:pt idx="92">
                  <c:v>473544</c:v>
                </c:pt>
              </c:numCache>
            </c:numRef>
          </c:val>
          <c:smooth val="0"/>
          <c:extLst>
            <c:ext xmlns:c16="http://schemas.microsoft.com/office/drawing/2014/chart" uri="{C3380CC4-5D6E-409C-BE32-E72D297353CC}">
              <c16:uniqueId val="{00000000-39B2-46E3-85FE-A83BCF6CC085}"/>
            </c:ext>
          </c:extLst>
        </c:ser>
        <c:ser>
          <c:idx val="1"/>
          <c:order val="1"/>
          <c:tx>
            <c:strRef>
              <c:f>List1!$A$3</c:f>
              <c:strCache>
                <c:ptCount val="1"/>
                <c:pt idx="0">
                  <c:v>Osoby ve věku 70-79 celkem</c:v>
                </c:pt>
              </c:strCache>
            </c:strRef>
          </c:tx>
          <c:spPr>
            <a:ln w="28575" cap="rnd">
              <a:solidFill>
                <a:srgbClr val="FFC000"/>
              </a:solidFill>
              <a:round/>
            </a:ln>
            <a:effectLst/>
          </c:spPr>
          <c:marker>
            <c:symbol val="none"/>
          </c:marker>
          <c:cat>
            <c:strRef>
              <c:f>List1!$B$1:$CP$1</c:f>
              <c:strCache>
                <c:ptCount val="93"/>
                <c:pt idx="0">
                  <c:v>27-XII.</c:v>
                </c:pt>
                <c:pt idx="1">
                  <c:v>28-XII.</c:v>
                </c:pt>
                <c:pt idx="2">
                  <c:v>29-XII.</c:v>
                </c:pt>
                <c:pt idx="3">
                  <c:v>30-XII.</c:v>
                </c:pt>
                <c:pt idx="4">
                  <c:v>31-XII.</c:v>
                </c:pt>
                <c:pt idx="5">
                  <c:v>1-I.</c:v>
                </c:pt>
                <c:pt idx="6">
                  <c:v>2-I.</c:v>
                </c:pt>
                <c:pt idx="7">
                  <c:v>3-I.</c:v>
                </c:pt>
                <c:pt idx="8">
                  <c:v>4-I.</c:v>
                </c:pt>
                <c:pt idx="9">
                  <c:v>5-I.</c:v>
                </c:pt>
                <c:pt idx="10">
                  <c:v>6-I.</c:v>
                </c:pt>
                <c:pt idx="11">
                  <c:v>7-I.</c:v>
                </c:pt>
                <c:pt idx="12">
                  <c:v>8-I.</c:v>
                </c:pt>
                <c:pt idx="13">
                  <c:v>9-I.</c:v>
                </c:pt>
                <c:pt idx="14">
                  <c:v>10-I.</c:v>
                </c:pt>
                <c:pt idx="15">
                  <c:v>11-I.</c:v>
                </c:pt>
                <c:pt idx="16">
                  <c:v>12-I.</c:v>
                </c:pt>
                <c:pt idx="17">
                  <c:v>13-I.</c:v>
                </c:pt>
                <c:pt idx="18">
                  <c:v>14-I.</c:v>
                </c:pt>
                <c:pt idx="19">
                  <c:v>15-I.</c:v>
                </c:pt>
                <c:pt idx="20">
                  <c:v>16-I.</c:v>
                </c:pt>
                <c:pt idx="21">
                  <c:v>17-I.</c:v>
                </c:pt>
                <c:pt idx="22">
                  <c:v>18-I.</c:v>
                </c:pt>
                <c:pt idx="23">
                  <c:v>19-I.</c:v>
                </c:pt>
                <c:pt idx="24">
                  <c:v>20-I.</c:v>
                </c:pt>
                <c:pt idx="25">
                  <c:v>21-I.</c:v>
                </c:pt>
                <c:pt idx="26">
                  <c:v>22-I.</c:v>
                </c:pt>
                <c:pt idx="27">
                  <c:v>23-I.</c:v>
                </c:pt>
                <c:pt idx="28">
                  <c:v>24-I.</c:v>
                </c:pt>
                <c:pt idx="29">
                  <c:v>25-I.</c:v>
                </c:pt>
                <c:pt idx="30">
                  <c:v>26-I.</c:v>
                </c:pt>
                <c:pt idx="31">
                  <c:v>27-I.</c:v>
                </c:pt>
                <c:pt idx="32">
                  <c:v>28-I.</c:v>
                </c:pt>
                <c:pt idx="33">
                  <c:v>29-I.</c:v>
                </c:pt>
                <c:pt idx="34">
                  <c:v>30-I.</c:v>
                </c:pt>
                <c:pt idx="35">
                  <c:v>31-I.</c:v>
                </c:pt>
                <c:pt idx="36">
                  <c:v>1-II.</c:v>
                </c:pt>
                <c:pt idx="37">
                  <c:v>2-II.</c:v>
                </c:pt>
                <c:pt idx="38">
                  <c:v>3-II.</c:v>
                </c:pt>
                <c:pt idx="39">
                  <c:v>4-II.</c:v>
                </c:pt>
                <c:pt idx="40">
                  <c:v>5-II.</c:v>
                </c:pt>
                <c:pt idx="41">
                  <c:v>6-II.</c:v>
                </c:pt>
                <c:pt idx="42">
                  <c:v>7-II.</c:v>
                </c:pt>
                <c:pt idx="43">
                  <c:v>8-II.</c:v>
                </c:pt>
                <c:pt idx="44">
                  <c:v>9-II.</c:v>
                </c:pt>
                <c:pt idx="45">
                  <c:v>10-II.</c:v>
                </c:pt>
                <c:pt idx="46">
                  <c:v>11-II.</c:v>
                </c:pt>
                <c:pt idx="47">
                  <c:v>12-II.</c:v>
                </c:pt>
                <c:pt idx="48">
                  <c:v>13-II.</c:v>
                </c:pt>
                <c:pt idx="49">
                  <c:v>14-II.</c:v>
                </c:pt>
                <c:pt idx="50">
                  <c:v>15-II.</c:v>
                </c:pt>
                <c:pt idx="51">
                  <c:v>16-II.</c:v>
                </c:pt>
                <c:pt idx="52">
                  <c:v>17-II.</c:v>
                </c:pt>
                <c:pt idx="53">
                  <c:v>18-II.</c:v>
                </c:pt>
                <c:pt idx="54">
                  <c:v>19-II.</c:v>
                </c:pt>
                <c:pt idx="55">
                  <c:v>20-II.</c:v>
                </c:pt>
                <c:pt idx="56">
                  <c:v>21-II.</c:v>
                </c:pt>
                <c:pt idx="57">
                  <c:v>22-II.</c:v>
                </c:pt>
                <c:pt idx="58">
                  <c:v>23-II.</c:v>
                </c:pt>
                <c:pt idx="59">
                  <c:v>24-II.</c:v>
                </c:pt>
                <c:pt idx="60">
                  <c:v>25-II.</c:v>
                </c:pt>
                <c:pt idx="61">
                  <c:v>26-II.</c:v>
                </c:pt>
                <c:pt idx="62">
                  <c:v>27-II.</c:v>
                </c:pt>
                <c:pt idx="63">
                  <c:v>28-II.</c:v>
                </c:pt>
                <c:pt idx="64">
                  <c:v>1-III.</c:v>
                </c:pt>
                <c:pt idx="65">
                  <c:v>2-III.</c:v>
                </c:pt>
                <c:pt idx="66">
                  <c:v>3-III.</c:v>
                </c:pt>
                <c:pt idx="67">
                  <c:v>4-III.</c:v>
                </c:pt>
                <c:pt idx="68">
                  <c:v>5-III.</c:v>
                </c:pt>
                <c:pt idx="69">
                  <c:v>6-III.</c:v>
                </c:pt>
                <c:pt idx="70">
                  <c:v>7-III.</c:v>
                </c:pt>
                <c:pt idx="71">
                  <c:v>8-III.</c:v>
                </c:pt>
                <c:pt idx="72">
                  <c:v>9-III.</c:v>
                </c:pt>
                <c:pt idx="73">
                  <c:v>10-III.</c:v>
                </c:pt>
                <c:pt idx="74">
                  <c:v>11-III.</c:v>
                </c:pt>
                <c:pt idx="75">
                  <c:v>12-III.</c:v>
                </c:pt>
                <c:pt idx="76">
                  <c:v>13-III.</c:v>
                </c:pt>
                <c:pt idx="77">
                  <c:v>14-III.</c:v>
                </c:pt>
                <c:pt idx="78">
                  <c:v>15-III.</c:v>
                </c:pt>
                <c:pt idx="79">
                  <c:v>16-III.</c:v>
                </c:pt>
                <c:pt idx="80">
                  <c:v>17-III.</c:v>
                </c:pt>
                <c:pt idx="81">
                  <c:v>18-III.</c:v>
                </c:pt>
                <c:pt idx="82">
                  <c:v>19-III.</c:v>
                </c:pt>
                <c:pt idx="83">
                  <c:v>20-III.</c:v>
                </c:pt>
                <c:pt idx="84">
                  <c:v>21-III.</c:v>
                </c:pt>
                <c:pt idx="85">
                  <c:v>22-III.</c:v>
                </c:pt>
                <c:pt idx="86">
                  <c:v>23-III.</c:v>
                </c:pt>
                <c:pt idx="87">
                  <c:v>24-III.</c:v>
                </c:pt>
                <c:pt idx="88">
                  <c:v>25-III.</c:v>
                </c:pt>
                <c:pt idx="89">
                  <c:v>26-III.</c:v>
                </c:pt>
                <c:pt idx="90">
                  <c:v>27-III.</c:v>
                </c:pt>
                <c:pt idx="91">
                  <c:v>28-III.</c:v>
                </c:pt>
                <c:pt idx="92">
                  <c:v>29-III.</c:v>
                </c:pt>
              </c:strCache>
            </c:strRef>
          </c:cat>
          <c:val>
            <c:numRef>
              <c:f>List1!$B$3:$CP$3</c:f>
              <c:numCache>
                <c:formatCode>General</c:formatCode>
                <c:ptCount val="93"/>
                <c:pt idx="0">
                  <c:v>67</c:v>
                </c:pt>
                <c:pt idx="1">
                  <c:v>172</c:v>
                </c:pt>
                <c:pt idx="2">
                  <c:v>325</c:v>
                </c:pt>
                <c:pt idx="3">
                  <c:v>483</c:v>
                </c:pt>
                <c:pt idx="4">
                  <c:v>594</c:v>
                </c:pt>
                <c:pt idx="5">
                  <c:v>602</c:v>
                </c:pt>
                <c:pt idx="6">
                  <c:v>640</c:v>
                </c:pt>
                <c:pt idx="7">
                  <c:v>669</c:v>
                </c:pt>
                <c:pt idx="8">
                  <c:v>795</c:v>
                </c:pt>
                <c:pt idx="9">
                  <c:v>941</c:v>
                </c:pt>
                <c:pt idx="10">
                  <c:v>1172</c:v>
                </c:pt>
                <c:pt idx="11">
                  <c:v>1622</c:v>
                </c:pt>
                <c:pt idx="12">
                  <c:v>2125</c:v>
                </c:pt>
                <c:pt idx="13">
                  <c:v>2304</c:v>
                </c:pt>
                <c:pt idx="14">
                  <c:v>2443</c:v>
                </c:pt>
                <c:pt idx="15">
                  <c:v>2893</c:v>
                </c:pt>
                <c:pt idx="16">
                  <c:v>3792</c:v>
                </c:pt>
                <c:pt idx="17">
                  <c:v>4989</c:v>
                </c:pt>
                <c:pt idx="18">
                  <c:v>6405</c:v>
                </c:pt>
                <c:pt idx="19">
                  <c:v>7636</c:v>
                </c:pt>
                <c:pt idx="20">
                  <c:v>7987</c:v>
                </c:pt>
                <c:pt idx="21">
                  <c:v>8216</c:v>
                </c:pt>
                <c:pt idx="22">
                  <c:v>9223</c:v>
                </c:pt>
                <c:pt idx="23">
                  <c:v>10201</c:v>
                </c:pt>
                <c:pt idx="24">
                  <c:v>11325</c:v>
                </c:pt>
                <c:pt idx="25">
                  <c:v>12465</c:v>
                </c:pt>
                <c:pt idx="26">
                  <c:v>13327</c:v>
                </c:pt>
                <c:pt idx="27">
                  <c:v>13535</c:v>
                </c:pt>
                <c:pt idx="28">
                  <c:v>13667</c:v>
                </c:pt>
                <c:pt idx="29">
                  <c:v>14199</c:v>
                </c:pt>
                <c:pt idx="30">
                  <c:v>14836</c:v>
                </c:pt>
                <c:pt idx="31">
                  <c:v>15424</c:v>
                </c:pt>
                <c:pt idx="32">
                  <c:v>16025</c:v>
                </c:pt>
                <c:pt idx="33">
                  <c:v>16673</c:v>
                </c:pt>
                <c:pt idx="34">
                  <c:v>16806</c:v>
                </c:pt>
                <c:pt idx="35">
                  <c:v>16943</c:v>
                </c:pt>
                <c:pt idx="36">
                  <c:v>17553</c:v>
                </c:pt>
                <c:pt idx="37">
                  <c:v>18404</c:v>
                </c:pt>
                <c:pt idx="38">
                  <c:v>19542</c:v>
                </c:pt>
                <c:pt idx="39">
                  <c:v>20868</c:v>
                </c:pt>
                <c:pt idx="40">
                  <c:v>22005</c:v>
                </c:pt>
                <c:pt idx="41">
                  <c:v>22162</c:v>
                </c:pt>
                <c:pt idx="42">
                  <c:v>22328</c:v>
                </c:pt>
                <c:pt idx="43">
                  <c:v>23270</c:v>
                </c:pt>
                <c:pt idx="44">
                  <c:v>24391</c:v>
                </c:pt>
                <c:pt idx="45">
                  <c:v>25696</c:v>
                </c:pt>
                <c:pt idx="46">
                  <c:v>27386</c:v>
                </c:pt>
                <c:pt idx="47">
                  <c:v>28840</c:v>
                </c:pt>
                <c:pt idx="48">
                  <c:v>29170</c:v>
                </c:pt>
                <c:pt idx="49">
                  <c:v>29253</c:v>
                </c:pt>
                <c:pt idx="50">
                  <c:v>30200</c:v>
                </c:pt>
                <c:pt idx="51">
                  <c:v>31397</c:v>
                </c:pt>
                <c:pt idx="52">
                  <c:v>32675</c:v>
                </c:pt>
                <c:pt idx="53">
                  <c:v>34021</c:v>
                </c:pt>
                <c:pt idx="54">
                  <c:v>35289</c:v>
                </c:pt>
                <c:pt idx="55">
                  <c:v>35421</c:v>
                </c:pt>
                <c:pt idx="56">
                  <c:v>35484</c:v>
                </c:pt>
                <c:pt idx="57">
                  <c:v>36340</c:v>
                </c:pt>
                <c:pt idx="58">
                  <c:v>37376</c:v>
                </c:pt>
                <c:pt idx="59">
                  <c:v>38787</c:v>
                </c:pt>
                <c:pt idx="60">
                  <c:v>40451</c:v>
                </c:pt>
                <c:pt idx="61">
                  <c:v>42408</c:v>
                </c:pt>
                <c:pt idx="62">
                  <c:v>42720</c:v>
                </c:pt>
                <c:pt idx="63">
                  <c:v>42861</c:v>
                </c:pt>
                <c:pt idx="64">
                  <c:v>45498</c:v>
                </c:pt>
                <c:pt idx="65">
                  <c:v>50850</c:v>
                </c:pt>
                <c:pt idx="66">
                  <c:v>59968</c:v>
                </c:pt>
                <c:pt idx="67">
                  <c:v>72223</c:v>
                </c:pt>
                <c:pt idx="68">
                  <c:v>84158</c:v>
                </c:pt>
                <c:pt idx="69">
                  <c:v>89060</c:v>
                </c:pt>
                <c:pt idx="70">
                  <c:v>93723</c:v>
                </c:pt>
                <c:pt idx="71">
                  <c:v>107721</c:v>
                </c:pt>
                <c:pt idx="72">
                  <c:v>125067</c:v>
                </c:pt>
                <c:pt idx="73">
                  <c:v>147729</c:v>
                </c:pt>
                <c:pt idx="74">
                  <c:v>172560</c:v>
                </c:pt>
                <c:pt idx="75">
                  <c:v>194963</c:v>
                </c:pt>
                <c:pt idx="76">
                  <c:v>205350</c:v>
                </c:pt>
                <c:pt idx="77">
                  <c:v>212945</c:v>
                </c:pt>
                <c:pt idx="78">
                  <c:v>230582</c:v>
                </c:pt>
                <c:pt idx="79">
                  <c:v>253187</c:v>
                </c:pt>
                <c:pt idx="80">
                  <c:v>276251</c:v>
                </c:pt>
                <c:pt idx="81">
                  <c:v>299552</c:v>
                </c:pt>
                <c:pt idx="82">
                  <c:v>319157</c:v>
                </c:pt>
                <c:pt idx="83">
                  <c:v>328357</c:v>
                </c:pt>
                <c:pt idx="84">
                  <c:v>333173</c:v>
                </c:pt>
                <c:pt idx="85">
                  <c:v>348795</c:v>
                </c:pt>
                <c:pt idx="86">
                  <c:v>366224</c:v>
                </c:pt>
                <c:pt idx="87">
                  <c:v>384881</c:v>
                </c:pt>
                <c:pt idx="88">
                  <c:v>403171</c:v>
                </c:pt>
                <c:pt idx="89">
                  <c:v>419288</c:v>
                </c:pt>
                <c:pt idx="90">
                  <c:v>426255</c:v>
                </c:pt>
                <c:pt idx="91">
                  <c:v>430416</c:v>
                </c:pt>
                <c:pt idx="92">
                  <c:v>446294</c:v>
                </c:pt>
              </c:numCache>
            </c:numRef>
          </c:val>
          <c:smooth val="0"/>
          <c:extLst>
            <c:ext xmlns:c16="http://schemas.microsoft.com/office/drawing/2014/chart" uri="{C3380CC4-5D6E-409C-BE32-E72D297353CC}">
              <c16:uniqueId val="{00000001-39B2-46E3-85FE-A83BCF6CC085}"/>
            </c:ext>
          </c:extLst>
        </c:ser>
        <c:ser>
          <c:idx val="2"/>
          <c:order val="2"/>
          <c:tx>
            <c:strRef>
              <c:f>List1!$A$4</c:f>
              <c:strCache>
                <c:ptCount val="1"/>
                <c:pt idx="0">
                  <c:v>Zdravotničtí pracovníci / ochrana veřejného zdraví celkem</c:v>
                </c:pt>
              </c:strCache>
            </c:strRef>
          </c:tx>
          <c:spPr>
            <a:ln w="28575" cap="rnd">
              <a:solidFill>
                <a:srgbClr val="00B050"/>
              </a:solidFill>
              <a:round/>
            </a:ln>
            <a:effectLst/>
          </c:spPr>
          <c:marker>
            <c:symbol val="none"/>
          </c:marker>
          <c:cat>
            <c:strRef>
              <c:f>List1!$B$1:$CP$1</c:f>
              <c:strCache>
                <c:ptCount val="93"/>
                <c:pt idx="0">
                  <c:v>27-XII.</c:v>
                </c:pt>
                <c:pt idx="1">
                  <c:v>28-XII.</c:v>
                </c:pt>
                <c:pt idx="2">
                  <c:v>29-XII.</c:v>
                </c:pt>
                <c:pt idx="3">
                  <c:v>30-XII.</c:v>
                </c:pt>
                <c:pt idx="4">
                  <c:v>31-XII.</c:v>
                </c:pt>
                <c:pt idx="5">
                  <c:v>1-I.</c:v>
                </c:pt>
                <c:pt idx="6">
                  <c:v>2-I.</c:v>
                </c:pt>
                <c:pt idx="7">
                  <c:v>3-I.</c:v>
                </c:pt>
                <c:pt idx="8">
                  <c:v>4-I.</c:v>
                </c:pt>
                <c:pt idx="9">
                  <c:v>5-I.</c:v>
                </c:pt>
                <c:pt idx="10">
                  <c:v>6-I.</c:v>
                </c:pt>
                <c:pt idx="11">
                  <c:v>7-I.</c:v>
                </c:pt>
                <c:pt idx="12">
                  <c:v>8-I.</c:v>
                </c:pt>
                <c:pt idx="13">
                  <c:v>9-I.</c:v>
                </c:pt>
                <c:pt idx="14">
                  <c:v>10-I.</c:v>
                </c:pt>
                <c:pt idx="15">
                  <c:v>11-I.</c:v>
                </c:pt>
                <c:pt idx="16">
                  <c:v>12-I.</c:v>
                </c:pt>
                <c:pt idx="17">
                  <c:v>13-I.</c:v>
                </c:pt>
                <c:pt idx="18">
                  <c:v>14-I.</c:v>
                </c:pt>
                <c:pt idx="19">
                  <c:v>15-I.</c:v>
                </c:pt>
                <c:pt idx="20">
                  <c:v>16-I.</c:v>
                </c:pt>
                <c:pt idx="21">
                  <c:v>17-I.</c:v>
                </c:pt>
                <c:pt idx="22">
                  <c:v>18-I.</c:v>
                </c:pt>
                <c:pt idx="23">
                  <c:v>19-I.</c:v>
                </c:pt>
                <c:pt idx="24">
                  <c:v>20-I.</c:v>
                </c:pt>
                <c:pt idx="25">
                  <c:v>21-I.</c:v>
                </c:pt>
                <c:pt idx="26">
                  <c:v>22-I.</c:v>
                </c:pt>
                <c:pt idx="27">
                  <c:v>23-I.</c:v>
                </c:pt>
                <c:pt idx="28">
                  <c:v>24-I.</c:v>
                </c:pt>
                <c:pt idx="29">
                  <c:v>25-I.</c:v>
                </c:pt>
                <c:pt idx="30">
                  <c:v>26-I.</c:v>
                </c:pt>
                <c:pt idx="31">
                  <c:v>27-I.</c:v>
                </c:pt>
                <c:pt idx="32">
                  <c:v>28-I.</c:v>
                </c:pt>
                <c:pt idx="33">
                  <c:v>29-I.</c:v>
                </c:pt>
                <c:pt idx="34">
                  <c:v>30-I.</c:v>
                </c:pt>
                <c:pt idx="35">
                  <c:v>31-I.</c:v>
                </c:pt>
                <c:pt idx="36">
                  <c:v>1-II.</c:v>
                </c:pt>
                <c:pt idx="37">
                  <c:v>2-II.</c:v>
                </c:pt>
                <c:pt idx="38">
                  <c:v>3-II.</c:v>
                </c:pt>
                <c:pt idx="39">
                  <c:v>4-II.</c:v>
                </c:pt>
                <c:pt idx="40">
                  <c:v>5-II.</c:v>
                </c:pt>
                <c:pt idx="41">
                  <c:v>6-II.</c:v>
                </c:pt>
                <c:pt idx="42">
                  <c:v>7-II.</c:v>
                </c:pt>
                <c:pt idx="43">
                  <c:v>8-II.</c:v>
                </c:pt>
                <c:pt idx="44">
                  <c:v>9-II.</c:v>
                </c:pt>
                <c:pt idx="45">
                  <c:v>10-II.</c:v>
                </c:pt>
                <c:pt idx="46">
                  <c:v>11-II.</c:v>
                </c:pt>
                <c:pt idx="47">
                  <c:v>12-II.</c:v>
                </c:pt>
                <c:pt idx="48">
                  <c:v>13-II.</c:v>
                </c:pt>
                <c:pt idx="49">
                  <c:v>14-II.</c:v>
                </c:pt>
                <c:pt idx="50">
                  <c:v>15-II.</c:v>
                </c:pt>
                <c:pt idx="51">
                  <c:v>16-II.</c:v>
                </c:pt>
                <c:pt idx="52">
                  <c:v>17-II.</c:v>
                </c:pt>
                <c:pt idx="53">
                  <c:v>18-II.</c:v>
                </c:pt>
                <c:pt idx="54">
                  <c:v>19-II.</c:v>
                </c:pt>
                <c:pt idx="55">
                  <c:v>20-II.</c:v>
                </c:pt>
                <c:pt idx="56">
                  <c:v>21-II.</c:v>
                </c:pt>
                <c:pt idx="57">
                  <c:v>22-II.</c:v>
                </c:pt>
                <c:pt idx="58">
                  <c:v>23-II.</c:v>
                </c:pt>
                <c:pt idx="59">
                  <c:v>24-II.</c:v>
                </c:pt>
                <c:pt idx="60">
                  <c:v>25-II.</c:v>
                </c:pt>
                <c:pt idx="61">
                  <c:v>26-II.</c:v>
                </c:pt>
                <c:pt idx="62">
                  <c:v>27-II.</c:v>
                </c:pt>
                <c:pt idx="63">
                  <c:v>28-II.</c:v>
                </c:pt>
                <c:pt idx="64">
                  <c:v>1-III.</c:v>
                </c:pt>
                <c:pt idx="65">
                  <c:v>2-III.</c:v>
                </c:pt>
                <c:pt idx="66">
                  <c:v>3-III.</c:v>
                </c:pt>
                <c:pt idx="67">
                  <c:v>4-III.</c:v>
                </c:pt>
                <c:pt idx="68">
                  <c:v>5-III.</c:v>
                </c:pt>
                <c:pt idx="69">
                  <c:v>6-III.</c:v>
                </c:pt>
                <c:pt idx="70">
                  <c:v>7-III.</c:v>
                </c:pt>
                <c:pt idx="71">
                  <c:v>8-III.</c:v>
                </c:pt>
                <c:pt idx="72">
                  <c:v>9-III.</c:v>
                </c:pt>
                <c:pt idx="73">
                  <c:v>10-III.</c:v>
                </c:pt>
                <c:pt idx="74">
                  <c:v>11-III.</c:v>
                </c:pt>
                <c:pt idx="75">
                  <c:v>12-III.</c:v>
                </c:pt>
                <c:pt idx="76">
                  <c:v>13-III.</c:v>
                </c:pt>
                <c:pt idx="77">
                  <c:v>14-III.</c:v>
                </c:pt>
                <c:pt idx="78">
                  <c:v>15-III.</c:v>
                </c:pt>
                <c:pt idx="79">
                  <c:v>16-III.</c:v>
                </c:pt>
                <c:pt idx="80">
                  <c:v>17-III.</c:v>
                </c:pt>
                <c:pt idx="81">
                  <c:v>18-III.</c:v>
                </c:pt>
                <c:pt idx="82">
                  <c:v>19-III.</c:v>
                </c:pt>
                <c:pt idx="83">
                  <c:v>20-III.</c:v>
                </c:pt>
                <c:pt idx="84">
                  <c:v>21-III.</c:v>
                </c:pt>
                <c:pt idx="85">
                  <c:v>22-III.</c:v>
                </c:pt>
                <c:pt idx="86">
                  <c:v>23-III.</c:v>
                </c:pt>
                <c:pt idx="87">
                  <c:v>24-III.</c:v>
                </c:pt>
                <c:pt idx="88">
                  <c:v>25-III.</c:v>
                </c:pt>
                <c:pt idx="89">
                  <c:v>26-III.</c:v>
                </c:pt>
                <c:pt idx="90">
                  <c:v>27-III.</c:v>
                </c:pt>
                <c:pt idx="91">
                  <c:v>28-III.</c:v>
                </c:pt>
                <c:pt idx="92">
                  <c:v>29-III.</c:v>
                </c:pt>
              </c:strCache>
            </c:strRef>
          </c:cat>
          <c:val>
            <c:numRef>
              <c:f>List1!$B$4:$CP$4</c:f>
              <c:numCache>
                <c:formatCode>General</c:formatCode>
                <c:ptCount val="93"/>
                <c:pt idx="0">
                  <c:v>1086</c:v>
                </c:pt>
                <c:pt idx="1">
                  <c:v>3084</c:v>
                </c:pt>
                <c:pt idx="2">
                  <c:v>5930</c:v>
                </c:pt>
                <c:pt idx="3">
                  <c:v>8815</c:v>
                </c:pt>
                <c:pt idx="4">
                  <c:v>9793</c:v>
                </c:pt>
                <c:pt idx="5">
                  <c:v>10038</c:v>
                </c:pt>
                <c:pt idx="6">
                  <c:v>11223</c:v>
                </c:pt>
                <c:pt idx="7">
                  <c:v>12091</c:v>
                </c:pt>
                <c:pt idx="8">
                  <c:v>15384</c:v>
                </c:pt>
                <c:pt idx="9">
                  <c:v>19560</c:v>
                </c:pt>
                <c:pt idx="10">
                  <c:v>24850</c:v>
                </c:pt>
                <c:pt idx="11">
                  <c:v>31331</c:v>
                </c:pt>
                <c:pt idx="12">
                  <c:v>38664</c:v>
                </c:pt>
                <c:pt idx="13">
                  <c:v>39980</c:v>
                </c:pt>
                <c:pt idx="14">
                  <c:v>41142</c:v>
                </c:pt>
                <c:pt idx="15">
                  <c:v>48468</c:v>
                </c:pt>
                <c:pt idx="16">
                  <c:v>57041</c:v>
                </c:pt>
                <c:pt idx="17">
                  <c:v>64545</c:v>
                </c:pt>
                <c:pt idx="18">
                  <c:v>72535</c:v>
                </c:pt>
                <c:pt idx="19">
                  <c:v>79478</c:v>
                </c:pt>
                <c:pt idx="20">
                  <c:v>80576</c:v>
                </c:pt>
                <c:pt idx="21">
                  <c:v>81788</c:v>
                </c:pt>
                <c:pt idx="22">
                  <c:v>88564</c:v>
                </c:pt>
                <c:pt idx="23">
                  <c:v>95060</c:v>
                </c:pt>
                <c:pt idx="24">
                  <c:v>101409</c:v>
                </c:pt>
                <c:pt idx="25">
                  <c:v>107002</c:v>
                </c:pt>
                <c:pt idx="26">
                  <c:v>111237</c:v>
                </c:pt>
                <c:pt idx="27">
                  <c:v>112616</c:v>
                </c:pt>
                <c:pt idx="28">
                  <c:v>113876</c:v>
                </c:pt>
                <c:pt idx="29">
                  <c:v>118776</c:v>
                </c:pt>
                <c:pt idx="30">
                  <c:v>124690</c:v>
                </c:pt>
                <c:pt idx="31">
                  <c:v>130746</c:v>
                </c:pt>
                <c:pt idx="32">
                  <c:v>137555</c:v>
                </c:pt>
                <c:pt idx="33">
                  <c:v>145178</c:v>
                </c:pt>
                <c:pt idx="34">
                  <c:v>145933</c:v>
                </c:pt>
                <c:pt idx="35">
                  <c:v>146675</c:v>
                </c:pt>
                <c:pt idx="36">
                  <c:v>153739</c:v>
                </c:pt>
                <c:pt idx="37">
                  <c:v>161942</c:v>
                </c:pt>
                <c:pt idx="38">
                  <c:v>169761</c:v>
                </c:pt>
                <c:pt idx="39">
                  <c:v>178326</c:v>
                </c:pt>
                <c:pt idx="40">
                  <c:v>185747</c:v>
                </c:pt>
                <c:pt idx="41">
                  <c:v>186755</c:v>
                </c:pt>
                <c:pt idx="42">
                  <c:v>187691</c:v>
                </c:pt>
                <c:pt idx="43">
                  <c:v>194006</c:v>
                </c:pt>
                <c:pt idx="44">
                  <c:v>199628</c:v>
                </c:pt>
                <c:pt idx="45">
                  <c:v>205118</c:v>
                </c:pt>
                <c:pt idx="46">
                  <c:v>210912</c:v>
                </c:pt>
                <c:pt idx="47">
                  <c:v>216312</c:v>
                </c:pt>
                <c:pt idx="48">
                  <c:v>217469</c:v>
                </c:pt>
                <c:pt idx="49">
                  <c:v>217998</c:v>
                </c:pt>
                <c:pt idx="50">
                  <c:v>222536</c:v>
                </c:pt>
                <c:pt idx="51">
                  <c:v>226347</c:v>
                </c:pt>
                <c:pt idx="52">
                  <c:v>229796</c:v>
                </c:pt>
                <c:pt idx="53">
                  <c:v>233554</c:v>
                </c:pt>
                <c:pt idx="54">
                  <c:v>237672</c:v>
                </c:pt>
                <c:pt idx="55">
                  <c:v>238285</c:v>
                </c:pt>
                <c:pt idx="56">
                  <c:v>238554</c:v>
                </c:pt>
                <c:pt idx="57">
                  <c:v>241652</c:v>
                </c:pt>
                <c:pt idx="58">
                  <c:v>245849</c:v>
                </c:pt>
                <c:pt idx="59">
                  <c:v>249892</c:v>
                </c:pt>
                <c:pt idx="60">
                  <c:v>254781</c:v>
                </c:pt>
                <c:pt idx="61">
                  <c:v>259243</c:v>
                </c:pt>
                <c:pt idx="62">
                  <c:v>259664</c:v>
                </c:pt>
                <c:pt idx="63">
                  <c:v>259976</c:v>
                </c:pt>
                <c:pt idx="64">
                  <c:v>263639</c:v>
                </c:pt>
                <c:pt idx="65">
                  <c:v>267782</c:v>
                </c:pt>
                <c:pt idx="66">
                  <c:v>272007</c:v>
                </c:pt>
                <c:pt idx="67">
                  <c:v>275660</c:v>
                </c:pt>
                <c:pt idx="68">
                  <c:v>280113</c:v>
                </c:pt>
                <c:pt idx="69">
                  <c:v>280974</c:v>
                </c:pt>
                <c:pt idx="70">
                  <c:v>281698</c:v>
                </c:pt>
                <c:pt idx="71">
                  <c:v>285002</c:v>
                </c:pt>
                <c:pt idx="72">
                  <c:v>288607</c:v>
                </c:pt>
                <c:pt idx="73">
                  <c:v>292641</c:v>
                </c:pt>
                <c:pt idx="74">
                  <c:v>297749</c:v>
                </c:pt>
                <c:pt idx="75">
                  <c:v>302717</c:v>
                </c:pt>
                <c:pt idx="76">
                  <c:v>303685</c:v>
                </c:pt>
                <c:pt idx="77">
                  <c:v>304662</c:v>
                </c:pt>
                <c:pt idx="78">
                  <c:v>308350</c:v>
                </c:pt>
                <c:pt idx="79">
                  <c:v>312966</c:v>
                </c:pt>
                <c:pt idx="80">
                  <c:v>317652</c:v>
                </c:pt>
                <c:pt idx="81">
                  <c:v>322350</c:v>
                </c:pt>
                <c:pt idx="82">
                  <c:v>327948</c:v>
                </c:pt>
                <c:pt idx="83">
                  <c:v>329271</c:v>
                </c:pt>
                <c:pt idx="84">
                  <c:v>330072</c:v>
                </c:pt>
                <c:pt idx="85">
                  <c:v>333755</c:v>
                </c:pt>
                <c:pt idx="86">
                  <c:v>337614</c:v>
                </c:pt>
                <c:pt idx="87">
                  <c:v>341409</c:v>
                </c:pt>
                <c:pt idx="88">
                  <c:v>345609</c:v>
                </c:pt>
                <c:pt idx="89">
                  <c:v>350426</c:v>
                </c:pt>
                <c:pt idx="90">
                  <c:v>351692</c:v>
                </c:pt>
                <c:pt idx="91">
                  <c:v>352519</c:v>
                </c:pt>
                <c:pt idx="92">
                  <c:v>355660</c:v>
                </c:pt>
              </c:numCache>
            </c:numRef>
          </c:val>
          <c:smooth val="0"/>
          <c:extLst>
            <c:ext xmlns:c16="http://schemas.microsoft.com/office/drawing/2014/chart" uri="{C3380CC4-5D6E-409C-BE32-E72D297353CC}">
              <c16:uniqueId val="{00000002-39B2-46E3-85FE-A83BCF6CC085}"/>
            </c:ext>
          </c:extLst>
        </c:ser>
        <c:ser>
          <c:idx val="3"/>
          <c:order val="3"/>
          <c:tx>
            <c:strRef>
              <c:f>List1!$A$5</c:f>
              <c:strCache>
                <c:ptCount val="1"/>
                <c:pt idx="0">
                  <c:v>Pracovníci a klienti v sociálních službách</c:v>
                </c:pt>
              </c:strCache>
            </c:strRef>
          </c:tx>
          <c:spPr>
            <a:ln w="28575" cap="rnd">
              <a:solidFill>
                <a:srgbClr val="0070C0"/>
              </a:solidFill>
              <a:round/>
            </a:ln>
            <a:effectLst/>
          </c:spPr>
          <c:marker>
            <c:symbol val="none"/>
          </c:marker>
          <c:cat>
            <c:strRef>
              <c:f>List1!$B$1:$CP$1</c:f>
              <c:strCache>
                <c:ptCount val="93"/>
                <c:pt idx="0">
                  <c:v>27-XII.</c:v>
                </c:pt>
                <c:pt idx="1">
                  <c:v>28-XII.</c:v>
                </c:pt>
                <c:pt idx="2">
                  <c:v>29-XII.</c:v>
                </c:pt>
                <c:pt idx="3">
                  <c:v>30-XII.</c:v>
                </c:pt>
                <c:pt idx="4">
                  <c:v>31-XII.</c:v>
                </c:pt>
                <c:pt idx="5">
                  <c:v>1-I.</c:v>
                </c:pt>
                <c:pt idx="6">
                  <c:v>2-I.</c:v>
                </c:pt>
                <c:pt idx="7">
                  <c:v>3-I.</c:v>
                </c:pt>
                <c:pt idx="8">
                  <c:v>4-I.</c:v>
                </c:pt>
                <c:pt idx="9">
                  <c:v>5-I.</c:v>
                </c:pt>
                <c:pt idx="10">
                  <c:v>6-I.</c:v>
                </c:pt>
                <c:pt idx="11">
                  <c:v>7-I.</c:v>
                </c:pt>
                <c:pt idx="12">
                  <c:v>8-I.</c:v>
                </c:pt>
                <c:pt idx="13">
                  <c:v>9-I.</c:v>
                </c:pt>
                <c:pt idx="14">
                  <c:v>10-I.</c:v>
                </c:pt>
                <c:pt idx="15">
                  <c:v>11-I.</c:v>
                </c:pt>
                <c:pt idx="16">
                  <c:v>12-I.</c:v>
                </c:pt>
                <c:pt idx="17">
                  <c:v>13-I.</c:v>
                </c:pt>
                <c:pt idx="18">
                  <c:v>14-I.</c:v>
                </c:pt>
                <c:pt idx="19">
                  <c:v>15-I.</c:v>
                </c:pt>
                <c:pt idx="20">
                  <c:v>16-I.</c:v>
                </c:pt>
                <c:pt idx="21">
                  <c:v>17-I.</c:v>
                </c:pt>
                <c:pt idx="22">
                  <c:v>18-I.</c:v>
                </c:pt>
                <c:pt idx="23">
                  <c:v>19-I.</c:v>
                </c:pt>
                <c:pt idx="24">
                  <c:v>20-I.</c:v>
                </c:pt>
                <c:pt idx="25">
                  <c:v>21-I.</c:v>
                </c:pt>
                <c:pt idx="26">
                  <c:v>22-I.</c:v>
                </c:pt>
                <c:pt idx="27">
                  <c:v>23-I.</c:v>
                </c:pt>
                <c:pt idx="28">
                  <c:v>24-I.</c:v>
                </c:pt>
                <c:pt idx="29">
                  <c:v>25-I.</c:v>
                </c:pt>
                <c:pt idx="30">
                  <c:v>26-I.</c:v>
                </c:pt>
                <c:pt idx="31">
                  <c:v>27-I.</c:v>
                </c:pt>
                <c:pt idx="32">
                  <c:v>28-I.</c:v>
                </c:pt>
                <c:pt idx="33">
                  <c:v>29-I.</c:v>
                </c:pt>
                <c:pt idx="34">
                  <c:v>30-I.</c:v>
                </c:pt>
                <c:pt idx="35">
                  <c:v>31-I.</c:v>
                </c:pt>
                <c:pt idx="36">
                  <c:v>1-II.</c:v>
                </c:pt>
                <c:pt idx="37">
                  <c:v>2-II.</c:v>
                </c:pt>
                <c:pt idx="38">
                  <c:v>3-II.</c:v>
                </c:pt>
                <c:pt idx="39">
                  <c:v>4-II.</c:v>
                </c:pt>
                <c:pt idx="40">
                  <c:v>5-II.</c:v>
                </c:pt>
                <c:pt idx="41">
                  <c:v>6-II.</c:v>
                </c:pt>
                <c:pt idx="42">
                  <c:v>7-II.</c:v>
                </c:pt>
                <c:pt idx="43">
                  <c:v>8-II.</c:v>
                </c:pt>
                <c:pt idx="44">
                  <c:v>9-II.</c:v>
                </c:pt>
                <c:pt idx="45">
                  <c:v>10-II.</c:v>
                </c:pt>
                <c:pt idx="46">
                  <c:v>11-II.</c:v>
                </c:pt>
                <c:pt idx="47">
                  <c:v>12-II.</c:v>
                </c:pt>
                <c:pt idx="48">
                  <c:v>13-II.</c:v>
                </c:pt>
                <c:pt idx="49">
                  <c:v>14-II.</c:v>
                </c:pt>
                <c:pt idx="50">
                  <c:v>15-II.</c:v>
                </c:pt>
                <c:pt idx="51">
                  <c:v>16-II.</c:v>
                </c:pt>
                <c:pt idx="52">
                  <c:v>17-II.</c:v>
                </c:pt>
                <c:pt idx="53">
                  <c:v>18-II.</c:v>
                </c:pt>
                <c:pt idx="54">
                  <c:v>19-II.</c:v>
                </c:pt>
                <c:pt idx="55">
                  <c:v>20-II.</c:v>
                </c:pt>
                <c:pt idx="56">
                  <c:v>21-II.</c:v>
                </c:pt>
                <c:pt idx="57">
                  <c:v>22-II.</c:v>
                </c:pt>
                <c:pt idx="58">
                  <c:v>23-II.</c:v>
                </c:pt>
                <c:pt idx="59">
                  <c:v>24-II.</c:v>
                </c:pt>
                <c:pt idx="60">
                  <c:v>25-II.</c:v>
                </c:pt>
                <c:pt idx="61">
                  <c:v>26-II.</c:v>
                </c:pt>
                <c:pt idx="62">
                  <c:v>27-II.</c:v>
                </c:pt>
                <c:pt idx="63">
                  <c:v>28-II.</c:v>
                </c:pt>
                <c:pt idx="64">
                  <c:v>1-III.</c:v>
                </c:pt>
                <c:pt idx="65">
                  <c:v>2-III.</c:v>
                </c:pt>
                <c:pt idx="66">
                  <c:v>3-III.</c:v>
                </c:pt>
                <c:pt idx="67">
                  <c:v>4-III.</c:v>
                </c:pt>
                <c:pt idx="68">
                  <c:v>5-III.</c:v>
                </c:pt>
                <c:pt idx="69">
                  <c:v>6-III.</c:v>
                </c:pt>
                <c:pt idx="70">
                  <c:v>7-III.</c:v>
                </c:pt>
                <c:pt idx="71">
                  <c:v>8-III.</c:v>
                </c:pt>
                <c:pt idx="72">
                  <c:v>9-III.</c:v>
                </c:pt>
                <c:pt idx="73">
                  <c:v>10-III.</c:v>
                </c:pt>
                <c:pt idx="74">
                  <c:v>11-III.</c:v>
                </c:pt>
                <c:pt idx="75">
                  <c:v>12-III.</c:v>
                </c:pt>
                <c:pt idx="76">
                  <c:v>13-III.</c:v>
                </c:pt>
                <c:pt idx="77">
                  <c:v>14-III.</c:v>
                </c:pt>
                <c:pt idx="78">
                  <c:v>15-III.</c:v>
                </c:pt>
                <c:pt idx="79">
                  <c:v>16-III.</c:v>
                </c:pt>
                <c:pt idx="80">
                  <c:v>17-III.</c:v>
                </c:pt>
                <c:pt idx="81">
                  <c:v>18-III.</c:v>
                </c:pt>
                <c:pt idx="82">
                  <c:v>19-III.</c:v>
                </c:pt>
                <c:pt idx="83">
                  <c:v>20-III.</c:v>
                </c:pt>
                <c:pt idx="84">
                  <c:v>21-III.</c:v>
                </c:pt>
                <c:pt idx="85">
                  <c:v>22-III.</c:v>
                </c:pt>
                <c:pt idx="86">
                  <c:v>23-III.</c:v>
                </c:pt>
                <c:pt idx="87">
                  <c:v>24-III.</c:v>
                </c:pt>
                <c:pt idx="88">
                  <c:v>25-III.</c:v>
                </c:pt>
                <c:pt idx="89">
                  <c:v>26-III.</c:v>
                </c:pt>
                <c:pt idx="90">
                  <c:v>27-III.</c:v>
                </c:pt>
                <c:pt idx="91">
                  <c:v>28-III.</c:v>
                </c:pt>
                <c:pt idx="92">
                  <c:v>29-III.</c:v>
                </c:pt>
              </c:strCache>
            </c:strRef>
          </c:cat>
          <c:val>
            <c:numRef>
              <c:f>List1!$B$5:$CP$5</c:f>
              <c:numCache>
                <c:formatCode>General</c:formatCode>
                <c:ptCount val="93"/>
                <c:pt idx="0">
                  <c:v>10</c:v>
                </c:pt>
                <c:pt idx="1">
                  <c:v>86</c:v>
                </c:pt>
                <c:pt idx="2">
                  <c:v>396</c:v>
                </c:pt>
                <c:pt idx="3">
                  <c:v>685</c:v>
                </c:pt>
                <c:pt idx="4">
                  <c:v>880</c:v>
                </c:pt>
                <c:pt idx="5">
                  <c:v>884</c:v>
                </c:pt>
                <c:pt idx="6">
                  <c:v>884</c:v>
                </c:pt>
                <c:pt idx="7">
                  <c:v>886</c:v>
                </c:pt>
                <c:pt idx="8">
                  <c:v>889</c:v>
                </c:pt>
                <c:pt idx="9">
                  <c:v>901</c:v>
                </c:pt>
                <c:pt idx="10">
                  <c:v>956</c:v>
                </c:pt>
                <c:pt idx="11">
                  <c:v>1570</c:v>
                </c:pt>
                <c:pt idx="12">
                  <c:v>3159</c:v>
                </c:pt>
                <c:pt idx="13">
                  <c:v>3462</c:v>
                </c:pt>
                <c:pt idx="14">
                  <c:v>3540</c:v>
                </c:pt>
                <c:pt idx="15">
                  <c:v>4459</c:v>
                </c:pt>
                <c:pt idx="16">
                  <c:v>6402</c:v>
                </c:pt>
                <c:pt idx="17">
                  <c:v>9269</c:v>
                </c:pt>
                <c:pt idx="18">
                  <c:v>13293</c:v>
                </c:pt>
                <c:pt idx="19">
                  <c:v>17137</c:v>
                </c:pt>
                <c:pt idx="20">
                  <c:v>17753</c:v>
                </c:pt>
                <c:pt idx="21">
                  <c:v>17994</c:v>
                </c:pt>
                <c:pt idx="22">
                  <c:v>20718</c:v>
                </c:pt>
                <c:pt idx="23">
                  <c:v>24234</c:v>
                </c:pt>
                <c:pt idx="24">
                  <c:v>28163</c:v>
                </c:pt>
                <c:pt idx="25">
                  <c:v>31927</c:v>
                </c:pt>
                <c:pt idx="26">
                  <c:v>35009</c:v>
                </c:pt>
                <c:pt idx="27">
                  <c:v>35611</c:v>
                </c:pt>
                <c:pt idx="28">
                  <c:v>35736</c:v>
                </c:pt>
                <c:pt idx="29">
                  <c:v>37659</c:v>
                </c:pt>
                <c:pt idx="30">
                  <c:v>40316</c:v>
                </c:pt>
                <c:pt idx="31">
                  <c:v>42689</c:v>
                </c:pt>
                <c:pt idx="32">
                  <c:v>44486</c:v>
                </c:pt>
                <c:pt idx="33">
                  <c:v>46334</c:v>
                </c:pt>
                <c:pt idx="34">
                  <c:v>46512</c:v>
                </c:pt>
                <c:pt idx="35">
                  <c:v>46575</c:v>
                </c:pt>
                <c:pt idx="36">
                  <c:v>47861</c:v>
                </c:pt>
                <c:pt idx="37">
                  <c:v>49528</c:v>
                </c:pt>
                <c:pt idx="38">
                  <c:v>51720</c:v>
                </c:pt>
                <c:pt idx="39">
                  <c:v>55072</c:v>
                </c:pt>
                <c:pt idx="40">
                  <c:v>58046</c:v>
                </c:pt>
                <c:pt idx="41">
                  <c:v>58088</c:v>
                </c:pt>
                <c:pt idx="42">
                  <c:v>58264</c:v>
                </c:pt>
                <c:pt idx="43">
                  <c:v>60993</c:v>
                </c:pt>
                <c:pt idx="44">
                  <c:v>64764</c:v>
                </c:pt>
                <c:pt idx="45">
                  <c:v>69573</c:v>
                </c:pt>
                <c:pt idx="46">
                  <c:v>74988</c:v>
                </c:pt>
                <c:pt idx="47">
                  <c:v>80011</c:v>
                </c:pt>
                <c:pt idx="48">
                  <c:v>80726</c:v>
                </c:pt>
                <c:pt idx="49">
                  <c:v>80852</c:v>
                </c:pt>
                <c:pt idx="50">
                  <c:v>83166</c:v>
                </c:pt>
                <c:pt idx="51">
                  <c:v>87345</c:v>
                </c:pt>
                <c:pt idx="52">
                  <c:v>92002</c:v>
                </c:pt>
                <c:pt idx="53">
                  <c:v>96560</c:v>
                </c:pt>
                <c:pt idx="54">
                  <c:v>100204</c:v>
                </c:pt>
                <c:pt idx="55">
                  <c:v>100367</c:v>
                </c:pt>
                <c:pt idx="56">
                  <c:v>100370</c:v>
                </c:pt>
                <c:pt idx="57">
                  <c:v>102864</c:v>
                </c:pt>
                <c:pt idx="58">
                  <c:v>105794</c:v>
                </c:pt>
                <c:pt idx="59">
                  <c:v>109091</c:v>
                </c:pt>
                <c:pt idx="60">
                  <c:v>113333</c:v>
                </c:pt>
                <c:pt idx="61">
                  <c:v>116803</c:v>
                </c:pt>
                <c:pt idx="62">
                  <c:v>116971</c:v>
                </c:pt>
                <c:pt idx="63">
                  <c:v>117073</c:v>
                </c:pt>
                <c:pt idx="64">
                  <c:v>118746</c:v>
                </c:pt>
                <c:pt idx="65">
                  <c:v>120811</c:v>
                </c:pt>
                <c:pt idx="66">
                  <c:v>123968</c:v>
                </c:pt>
                <c:pt idx="67">
                  <c:v>126675</c:v>
                </c:pt>
                <c:pt idx="68">
                  <c:v>129642</c:v>
                </c:pt>
                <c:pt idx="69">
                  <c:v>130057</c:v>
                </c:pt>
                <c:pt idx="70">
                  <c:v>130357</c:v>
                </c:pt>
                <c:pt idx="71">
                  <c:v>131538</c:v>
                </c:pt>
                <c:pt idx="72">
                  <c:v>133957</c:v>
                </c:pt>
                <c:pt idx="73">
                  <c:v>137242</c:v>
                </c:pt>
                <c:pt idx="74">
                  <c:v>140976</c:v>
                </c:pt>
                <c:pt idx="75">
                  <c:v>144103</c:v>
                </c:pt>
                <c:pt idx="76">
                  <c:v>144514</c:v>
                </c:pt>
                <c:pt idx="77">
                  <c:v>144617</c:v>
                </c:pt>
                <c:pt idx="78">
                  <c:v>146791</c:v>
                </c:pt>
                <c:pt idx="79">
                  <c:v>149806</c:v>
                </c:pt>
                <c:pt idx="80">
                  <c:v>152289</c:v>
                </c:pt>
                <c:pt idx="81">
                  <c:v>154883</c:v>
                </c:pt>
                <c:pt idx="82">
                  <c:v>157705</c:v>
                </c:pt>
                <c:pt idx="83">
                  <c:v>157760</c:v>
                </c:pt>
                <c:pt idx="84">
                  <c:v>157777</c:v>
                </c:pt>
                <c:pt idx="85">
                  <c:v>158767</c:v>
                </c:pt>
                <c:pt idx="86">
                  <c:v>160359</c:v>
                </c:pt>
                <c:pt idx="87">
                  <c:v>162579</c:v>
                </c:pt>
                <c:pt idx="88">
                  <c:v>164771</c:v>
                </c:pt>
                <c:pt idx="89">
                  <c:v>167344</c:v>
                </c:pt>
                <c:pt idx="90">
                  <c:v>167495</c:v>
                </c:pt>
                <c:pt idx="91">
                  <c:v>167654</c:v>
                </c:pt>
                <c:pt idx="92">
                  <c:v>168432</c:v>
                </c:pt>
              </c:numCache>
            </c:numRef>
          </c:val>
          <c:smooth val="0"/>
          <c:extLst>
            <c:ext xmlns:c16="http://schemas.microsoft.com/office/drawing/2014/chart" uri="{C3380CC4-5D6E-409C-BE32-E72D297353CC}">
              <c16:uniqueId val="{00000003-39B2-46E3-85FE-A83BCF6CC085}"/>
            </c:ext>
          </c:extLst>
        </c:ser>
        <c:ser>
          <c:idx val="4"/>
          <c:order val="4"/>
          <c:tx>
            <c:strRef>
              <c:f>List1!$A$6</c:f>
              <c:strCache>
                <c:ptCount val="1"/>
                <c:pt idx="0">
                  <c:v>Ostatní</c:v>
                </c:pt>
              </c:strCache>
            </c:strRef>
          </c:tx>
          <c:spPr>
            <a:ln w="28575" cap="rnd">
              <a:solidFill>
                <a:srgbClr val="FFFFFF">
                  <a:lumMod val="50000"/>
                </a:srgbClr>
              </a:solidFill>
              <a:round/>
            </a:ln>
            <a:effectLst/>
          </c:spPr>
          <c:marker>
            <c:symbol val="none"/>
          </c:marker>
          <c:cat>
            <c:strRef>
              <c:f>List1!$B$1:$CP$1</c:f>
              <c:strCache>
                <c:ptCount val="93"/>
                <c:pt idx="0">
                  <c:v>27-XII.</c:v>
                </c:pt>
                <c:pt idx="1">
                  <c:v>28-XII.</c:v>
                </c:pt>
                <c:pt idx="2">
                  <c:v>29-XII.</c:v>
                </c:pt>
                <c:pt idx="3">
                  <c:v>30-XII.</c:v>
                </c:pt>
                <c:pt idx="4">
                  <c:v>31-XII.</c:v>
                </c:pt>
                <c:pt idx="5">
                  <c:v>1-I.</c:v>
                </c:pt>
                <c:pt idx="6">
                  <c:v>2-I.</c:v>
                </c:pt>
                <c:pt idx="7">
                  <c:v>3-I.</c:v>
                </c:pt>
                <c:pt idx="8">
                  <c:v>4-I.</c:v>
                </c:pt>
                <c:pt idx="9">
                  <c:v>5-I.</c:v>
                </c:pt>
                <c:pt idx="10">
                  <c:v>6-I.</c:v>
                </c:pt>
                <c:pt idx="11">
                  <c:v>7-I.</c:v>
                </c:pt>
                <c:pt idx="12">
                  <c:v>8-I.</c:v>
                </c:pt>
                <c:pt idx="13">
                  <c:v>9-I.</c:v>
                </c:pt>
                <c:pt idx="14">
                  <c:v>10-I.</c:v>
                </c:pt>
                <c:pt idx="15">
                  <c:v>11-I.</c:v>
                </c:pt>
                <c:pt idx="16">
                  <c:v>12-I.</c:v>
                </c:pt>
                <c:pt idx="17">
                  <c:v>13-I.</c:v>
                </c:pt>
                <c:pt idx="18">
                  <c:v>14-I.</c:v>
                </c:pt>
                <c:pt idx="19">
                  <c:v>15-I.</c:v>
                </c:pt>
                <c:pt idx="20">
                  <c:v>16-I.</c:v>
                </c:pt>
                <c:pt idx="21">
                  <c:v>17-I.</c:v>
                </c:pt>
                <c:pt idx="22">
                  <c:v>18-I.</c:v>
                </c:pt>
                <c:pt idx="23">
                  <c:v>19-I.</c:v>
                </c:pt>
                <c:pt idx="24">
                  <c:v>20-I.</c:v>
                </c:pt>
                <c:pt idx="25">
                  <c:v>21-I.</c:v>
                </c:pt>
                <c:pt idx="26">
                  <c:v>22-I.</c:v>
                </c:pt>
                <c:pt idx="27">
                  <c:v>23-I.</c:v>
                </c:pt>
                <c:pt idx="28">
                  <c:v>24-I.</c:v>
                </c:pt>
                <c:pt idx="29">
                  <c:v>25-I.</c:v>
                </c:pt>
                <c:pt idx="30">
                  <c:v>26-I.</c:v>
                </c:pt>
                <c:pt idx="31">
                  <c:v>27-I.</c:v>
                </c:pt>
                <c:pt idx="32">
                  <c:v>28-I.</c:v>
                </c:pt>
                <c:pt idx="33">
                  <c:v>29-I.</c:v>
                </c:pt>
                <c:pt idx="34">
                  <c:v>30-I.</c:v>
                </c:pt>
                <c:pt idx="35">
                  <c:v>31-I.</c:v>
                </c:pt>
                <c:pt idx="36">
                  <c:v>1-II.</c:v>
                </c:pt>
                <c:pt idx="37">
                  <c:v>2-II.</c:v>
                </c:pt>
                <c:pt idx="38">
                  <c:v>3-II.</c:v>
                </c:pt>
                <c:pt idx="39">
                  <c:v>4-II.</c:v>
                </c:pt>
                <c:pt idx="40">
                  <c:v>5-II.</c:v>
                </c:pt>
                <c:pt idx="41">
                  <c:v>6-II.</c:v>
                </c:pt>
                <c:pt idx="42">
                  <c:v>7-II.</c:v>
                </c:pt>
                <c:pt idx="43">
                  <c:v>8-II.</c:v>
                </c:pt>
                <c:pt idx="44">
                  <c:v>9-II.</c:v>
                </c:pt>
                <c:pt idx="45">
                  <c:v>10-II.</c:v>
                </c:pt>
                <c:pt idx="46">
                  <c:v>11-II.</c:v>
                </c:pt>
                <c:pt idx="47">
                  <c:v>12-II.</c:v>
                </c:pt>
                <c:pt idx="48">
                  <c:v>13-II.</c:v>
                </c:pt>
                <c:pt idx="49">
                  <c:v>14-II.</c:v>
                </c:pt>
                <c:pt idx="50">
                  <c:v>15-II.</c:v>
                </c:pt>
                <c:pt idx="51">
                  <c:v>16-II.</c:v>
                </c:pt>
                <c:pt idx="52">
                  <c:v>17-II.</c:v>
                </c:pt>
                <c:pt idx="53">
                  <c:v>18-II.</c:v>
                </c:pt>
                <c:pt idx="54">
                  <c:v>19-II.</c:v>
                </c:pt>
                <c:pt idx="55">
                  <c:v>20-II.</c:v>
                </c:pt>
                <c:pt idx="56">
                  <c:v>21-II.</c:v>
                </c:pt>
                <c:pt idx="57">
                  <c:v>22-II.</c:v>
                </c:pt>
                <c:pt idx="58">
                  <c:v>23-II.</c:v>
                </c:pt>
                <c:pt idx="59">
                  <c:v>24-II.</c:v>
                </c:pt>
                <c:pt idx="60">
                  <c:v>25-II.</c:v>
                </c:pt>
                <c:pt idx="61">
                  <c:v>26-II.</c:v>
                </c:pt>
                <c:pt idx="62">
                  <c:v>27-II.</c:v>
                </c:pt>
                <c:pt idx="63">
                  <c:v>28-II.</c:v>
                </c:pt>
                <c:pt idx="64">
                  <c:v>1-III.</c:v>
                </c:pt>
                <c:pt idx="65">
                  <c:v>2-III.</c:v>
                </c:pt>
                <c:pt idx="66">
                  <c:v>3-III.</c:v>
                </c:pt>
                <c:pt idx="67">
                  <c:v>4-III.</c:v>
                </c:pt>
                <c:pt idx="68">
                  <c:v>5-III.</c:v>
                </c:pt>
                <c:pt idx="69">
                  <c:v>6-III.</c:v>
                </c:pt>
                <c:pt idx="70">
                  <c:v>7-III.</c:v>
                </c:pt>
                <c:pt idx="71">
                  <c:v>8-III.</c:v>
                </c:pt>
                <c:pt idx="72">
                  <c:v>9-III.</c:v>
                </c:pt>
                <c:pt idx="73">
                  <c:v>10-III.</c:v>
                </c:pt>
                <c:pt idx="74">
                  <c:v>11-III.</c:v>
                </c:pt>
                <c:pt idx="75">
                  <c:v>12-III.</c:v>
                </c:pt>
                <c:pt idx="76">
                  <c:v>13-III.</c:v>
                </c:pt>
                <c:pt idx="77">
                  <c:v>14-III.</c:v>
                </c:pt>
                <c:pt idx="78">
                  <c:v>15-III.</c:v>
                </c:pt>
                <c:pt idx="79">
                  <c:v>16-III.</c:v>
                </c:pt>
                <c:pt idx="80">
                  <c:v>17-III.</c:v>
                </c:pt>
                <c:pt idx="81">
                  <c:v>18-III.</c:v>
                </c:pt>
                <c:pt idx="82">
                  <c:v>19-III.</c:v>
                </c:pt>
                <c:pt idx="83">
                  <c:v>20-III.</c:v>
                </c:pt>
                <c:pt idx="84">
                  <c:v>21-III.</c:v>
                </c:pt>
                <c:pt idx="85">
                  <c:v>22-III.</c:v>
                </c:pt>
                <c:pt idx="86">
                  <c:v>23-III.</c:v>
                </c:pt>
                <c:pt idx="87">
                  <c:v>24-III.</c:v>
                </c:pt>
                <c:pt idx="88">
                  <c:v>25-III.</c:v>
                </c:pt>
                <c:pt idx="89">
                  <c:v>26-III.</c:v>
                </c:pt>
                <c:pt idx="90">
                  <c:v>27-III.</c:v>
                </c:pt>
                <c:pt idx="91">
                  <c:v>28-III.</c:v>
                </c:pt>
                <c:pt idx="92">
                  <c:v>29-III.</c:v>
                </c:pt>
              </c:strCache>
            </c:strRef>
          </c:cat>
          <c:val>
            <c:numRef>
              <c:f>List1!$B$6:$CP$6</c:f>
              <c:numCache>
                <c:formatCode>General</c:formatCode>
                <c:ptCount val="93"/>
                <c:pt idx="0">
                  <c:v>106</c:v>
                </c:pt>
                <c:pt idx="1">
                  <c:v>247</c:v>
                </c:pt>
                <c:pt idx="2">
                  <c:v>442</c:v>
                </c:pt>
                <c:pt idx="3">
                  <c:v>689</c:v>
                </c:pt>
                <c:pt idx="4">
                  <c:v>776</c:v>
                </c:pt>
                <c:pt idx="5">
                  <c:v>783</c:v>
                </c:pt>
                <c:pt idx="6">
                  <c:v>833</c:v>
                </c:pt>
                <c:pt idx="7">
                  <c:v>867</c:v>
                </c:pt>
                <c:pt idx="8">
                  <c:v>1070</c:v>
                </c:pt>
                <c:pt idx="9">
                  <c:v>1287</c:v>
                </c:pt>
                <c:pt idx="10">
                  <c:v>1615</c:v>
                </c:pt>
                <c:pt idx="11">
                  <c:v>2260</c:v>
                </c:pt>
                <c:pt idx="12">
                  <c:v>3092</c:v>
                </c:pt>
                <c:pt idx="13">
                  <c:v>3367</c:v>
                </c:pt>
                <c:pt idx="14">
                  <c:v>3695</c:v>
                </c:pt>
                <c:pt idx="15">
                  <c:v>4981</c:v>
                </c:pt>
                <c:pt idx="16">
                  <c:v>6983</c:v>
                </c:pt>
                <c:pt idx="17">
                  <c:v>9171</c:v>
                </c:pt>
                <c:pt idx="18">
                  <c:v>11306</c:v>
                </c:pt>
                <c:pt idx="19">
                  <c:v>13256</c:v>
                </c:pt>
                <c:pt idx="20">
                  <c:v>13556</c:v>
                </c:pt>
                <c:pt idx="21">
                  <c:v>13746</c:v>
                </c:pt>
                <c:pt idx="22">
                  <c:v>14580</c:v>
                </c:pt>
                <c:pt idx="23">
                  <c:v>15305</c:v>
                </c:pt>
                <c:pt idx="24">
                  <c:v>16070</c:v>
                </c:pt>
                <c:pt idx="25">
                  <c:v>16787</c:v>
                </c:pt>
                <c:pt idx="26">
                  <c:v>17299</c:v>
                </c:pt>
                <c:pt idx="27">
                  <c:v>17416</c:v>
                </c:pt>
                <c:pt idx="28">
                  <c:v>17505</c:v>
                </c:pt>
                <c:pt idx="29">
                  <c:v>17860</c:v>
                </c:pt>
                <c:pt idx="30">
                  <c:v>18264</c:v>
                </c:pt>
                <c:pt idx="31">
                  <c:v>18653</c:v>
                </c:pt>
                <c:pt idx="32">
                  <c:v>19149</c:v>
                </c:pt>
                <c:pt idx="33">
                  <c:v>19912</c:v>
                </c:pt>
                <c:pt idx="34">
                  <c:v>20122</c:v>
                </c:pt>
                <c:pt idx="35">
                  <c:v>20442</c:v>
                </c:pt>
                <c:pt idx="36">
                  <c:v>21435</c:v>
                </c:pt>
                <c:pt idx="37">
                  <c:v>23086</c:v>
                </c:pt>
                <c:pt idx="38">
                  <c:v>25094</c:v>
                </c:pt>
                <c:pt idx="39">
                  <c:v>27234</c:v>
                </c:pt>
                <c:pt idx="40">
                  <c:v>29022</c:v>
                </c:pt>
                <c:pt idx="41">
                  <c:v>29332</c:v>
                </c:pt>
                <c:pt idx="42">
                  <c:v>29516</c:v>
                </c:pt>
                <c:pt idx="43">
                  <c:v>30502</c:v>
                </c:pt>
                <c:pt idx="44">
                  <c:v>31576</c:v>
                </c:pt>
                <c:pt idx="45">
                  <c:v>32781</c:v>
                </c:pt>
                <c:pt idx="46">
                  <c:v>34110</c:v>
                </c:pt>
                <c:pt idx="47">
                  <c:v>35013</c:v>
                </c:pt>
                <c:pt idx="48">
                  <c:v>35132</c:v>
                </c:pt>
                <c:pt idx="49">
                  <c:v>35204</c:v>
                </c:pt>
                <c:pt idx="50">
                  <c:v>35871</c:v>
                </c:pt>
                <c:pt idx="51">
                  <c:v>36446</c:v>
                </c:pt>
                <c:pt idx="52">
                  <c:v>37443</c:v>
                </c:pt>
                <c:pt idx="53">
                  <c:v>38590</c:v>
                </c:pt>
                <c:pt idx="54">
                  <c:v>39854</c:v>
                </c:pt>
                <c:pt idx="55">
                  <c:v>40029</c:v>
                </c:pt>
                <c:pt idx="56">
                  <c:v>40137</c:v>
                </c:pt>
                <c:pt idx="57">
                  <c:v>41283</c:v>
                </c:pt>
                <c:pt idx="58">
                  <c:v>42498</c:v>
                </c:pt>
                <c:pt idx="59">
                  <c:v>44143</c:v>
                </c:pt>
                <c:pt idx="60">
                  <c:v>45848</c:v>
                </c:pt>
                <c:pt idx="61">
                  <c:v>47960</c:v>
                </c:pt>
                <c:pt idx="62">
                  <c:v>48393</c:v>
                </c:pt>
                <c:pt idx="63">
                  <c:v>48928</c:v>
                </c:pt>
                <c:pt idx="64">
                  <c:v>51534</c:v>
                </c:pt>
                <c:pt idx="65">
                  <c:v>55616</c:v>
                </c:pt>
                <c:pt idx="66">
                  <c:v>59291</c:v>
                </c:pt>
                <c:pt idx="67">
                  <c:v>62500</c:v>
                </c:pt>
                <c:pt idx="68">
                  <c:v>65330</c:v>
                </c:pt>
                <c:pt idx="69">
                  <c:v>66638</c:v>
                </c:pt>
                <c:pt idx="70">
                  <c:v>67988</c:v>
                </c:pt>
                <c:pt idx="71">
                  <c:v>70856</c:v>
                </c:pt>
                <c:pt idx="72">
                  <c:v>74173</c:v>
                </c:pt>
                <c:pt idx="73">
                  <c:v>77109</c:v>
                </c:pt>
                <c:pt idx="74">
                  <c:v>80805</c:v>
                </c:pt>
                <c:pt idx="75">
                  <c:v>84514</c:v>
                </c:pt>
                <c:pt idx="76">
                  <c:v>85799</c:v>
                </c:pt>
                <c:pt idx="77">
                  <c:v>86954</c:v>
                </c:pt>
                <c:pt idx="78">
                  <c:v>90061</c:v>
                </c:pt>
                <c:pt idx="79">
                  <c:v>93502</c:v>
                </c:pt>
                <c:pt idx="80">
                  <c:v>96814</c:v>
                </c:pt>
                <c:pt idx="81">
                  <c:v>99833</c:v>
                </c:pt>
                <c:pt idx="82">
                  <c:v>103463</c:v>
                </c:pt>
                <c:pt idx="83">
                  <c:v>104715</c:v>
                </c:pt>
                <c:pt idx="84">
                  <c:v>105550</c:v>
                </c:pt>
                <c:pt idx="85">
                  <c:v>108255</c:v>
                </c:pt>
                <c:pt idx="86">
                  <c:v>111263</c:v>
                </c:pt>
                <c:pt idx="87">
                  <c:v>115274</c:v>
                </c:pt>
                <c:pt idx="88">
                  <c:v>119090</c:v>
                </c:pt>
                <c:pt idx="89">
                  <c:v>123181</c:v>
                </c:pt>
                <c:pt idx="90">
                  <c:v>124322</c:v>
                </c:pt>
                <c:pt idx="91">
                  <c:v>125703</c:v>
                </c:pt>
                <c:pt idx="92">
                  <c:v>129332</c:v>
                </c:pt>
              </c:numCache>
            </c:numRef>
          </c:val>
          <c:smooth val="0"/>
          <c:extLst>
            <c:ext xmlns:c16="http://schemas.microsoft.com/office/drawing/2014/chart" uri="{C3380CC4-5D6E-409C-BE32-E72D297353CC}">
              <c16:uniqueId val="{00000000-1519-41FB-ABC8-408C78914621}"/>
            </c:ext>
          </c:extLst>
        </c:ser>
        <c:ser>
          <c:idx val="5"/>
          <c:order val="5"/>
          <c:tx>
            <c:strRef>
              <c:f>List1!$A$7</c:f>
              <c:strCache>
                <c:ptCount val="1"/>
                <c:pt idx="0">
                  <c:v>Pracovníci ve školství</c:v>
                </c:pt>
              </c:strCache>
            </c:strRef>
          </c:tx>
          <c:spPr>
            <a:ln w="28575" cap="rnd">
              <a:solidFill>
                <a:srgbClr val="7030A0"/>
              </a:solidFill>
              <a:round/>
            </a:ln>
            <a:effectLst/>
          </c:spPr>
          <c:marker>
            <c:symbol val="none"/>
          </c:marker>
          <c:cat>
            <c:strRef>
              <c:f>List1!$B$1:$CP$1</c:f>
              <c:strCache>
                <c:ptCount val="93"/>
                <c:pt idx="0">
                  <c:v>27-XII.</c:v>
                </c:pt>
                <c:pt idx="1">
                  <c:v>28-XII.</c:v>
                </c:pt>
                <c:pt idx="2">
                  <c:v>29-XII.</c:v>
                </c:pt>
                <c:pt idx="3">
                  <c:v>30-XII.</c:v>
                </c:pt>
                <c:pt idx="4">
                  <c:v>31-XII.</c:v>
                </c:pt>
                <c:pt idx="5">
                  <c:v>1-I.</c:v>
                </c:pt>
                <c:pt idx="6">
                  <c:v>2-I.</c:v>
                </c:pt>
                <c:pt idx="7">
                  <c:v>3-I.</c:v>
                </c:pt>
                <c:pt idx="8">
                  <c:v>4-I.</c:v>
                </c:pt>
                <c:pt idx="9">
                  <c:v>5-I.</c:v>
                </c:pt>
                <c:pt idx="10">
                  <c:v>6-I.</c:v>
                </c:pt>
                <c:pt idx="11">
                  <c:v>7-I.</c:v>
                </c:pt>
                <c:pt idx="12">
                  <c:v>8-I.</c:v>
                </c:pt>
                <c:pt idx="13">
                  <c:v>9-I.</c:v>
                </c:pt>
                <c:pt idx="14">
                  <c:v>10-I.</c:v>
                </c:pt>
                <c:pt idx="15">
                  <c:v>11-I.</c:v>
                </c:pt>
                <c:pt idx="16">
                  <c:v>12-I.</c:v>
                </c:pt>
                <c:pt idx="17">
                  <c:v>13-I.</c:v>
                </c:pt>
                <c:pt idx="18">
                  <c:v>14-I.</c:v>
                </c:pt>
                <c:pt idx="19">
                  <c:v>15-I.</c:v>
                </c:pt>
                <c:pt idx="20">
                  <c:v>16-I.</c:v>
                </c:pt>
                <c:pt idx="21">
                  <c:v>17-I.</c:v>
                </c:pt>
                <c:pt idx="22">
                  <c:v>18-I.</c:v>
                </c:pt>
                <c:pt idx="23">
                  <c:v>19-I.</c:v>
                </c:pt>
                <c:pt idx="24">
                  <c:v>20-I.</c:v>
                </c:pt>
                <c:pt idx="25">
                  <c:v>21-I.</c:v>
                </c:pt>
                <c:pt idx="26">
                  <c:v>22-I.</c:v>
                </c:pt>
                <c:pt idx="27">
                  <c:v>23-I.</c:v>
                </c:pt>
                <c:pt idx="28">
                  <c:v>24-I.</c:v>
                </c:pt>
                <c:pt idx="29">
                  <c:v>25-I.</c:v>
                </c:pt>
                <c:pt idx="30">
                  <c:v>26-I.</c:v>
                </c:pt>
                <c:pt idx="31">
                  <c:v>27-I.</c:v>
                </c:pt>
                <c:pt idx="32">
                  <c:v>28-I.</c:v>
                </c:pt>
                <c:pt idx="33">
                  <c:v>29-I.</c:v>
                </c:pt>
                <c:pt idx="34">
                  <c:v>30-I.</c:v>
                </c:pt>
                <c:pt idx="35">
                  <c:v>31-I.</c:v>
                </c:pt>
                <c:pt idx="36">
                  <c:v>1-II.</c:v>
                </c:pt>
                <c:pt idx="37">
                  <c:v>2-II.</c:v>
                </c:pt>
                <c:pt idx="38">
                  <c:v>3-II.</c:v>
                </c:pt>
                <c:pt idx="39">
                  <c:v>4-II.</c:v>
                </c:pt>
                <c:pt idx="40">
                  <c:v>5-II.</c:v>
                </c:pt>
                <c:pt idx="41">
                  <c:v>6-II.</c:v>
                </c:pt>
                <c:pt idx="42">
                  <c:v>7-II.</c:v>
                </c:pt>
                <c:pt idx="43">
                  <c:v>8-II.</c:v>
                </c:pt>
                <c:pt idx="44">
                  <c:v>9-II.</c:v>
                </c:pt>
                <c:pt idx="45">
                  <c:v>10-II.</c:v>
                </c:pt>
                <c:pt idx="46">
                  <c:v>11-II.</c:v>
                </c:pt>
                <c:pt idx="47">
                  <c:v>12-II.</c:v>
                </c:pt>
                <c:pt idx="48">
                  <c:v>13-II.</c:v>
                </c:pt>
                <c:pt idx="49">
                  <c:v>14-II.</c:v>
                </c:pt>
                <c:pt idx="50">
                  <c:v>15-II.</c:v>
                </c:pt>
                <c:pt idx="51">
                  <c:v>16-II.</c:v>
                </c:pt>
                <c:pt idx="52">
                  <c:v>17-II.</c:v>
                </c:pt>
                <c:pt idx="53">
                  <c:v>18-II.</c:v>
                </c:pt>
                <c:pt idx="54">
                  <c:v>19-II.</c:v>
                </c:pt>
                <c:pt idx="55">
                  <c:v>20-II.</c:v>
                </c:pt>
                <c:pt idx="56">
                  <c:v>21-II.</c:v>
                </c:pt>
                <c:pt idx="57">
                  <c:v>22-II.</c:v>
                </c:pt>
                <c:pt idx="58">
                  <c:v>23-II.</c:v>
                </c:pt>
                <c:pt idx="59">
                  <c:v>24-II.</c:v>
                </c:pt>
                <c:pt idx="60">
                  <c:v>25-II.</c:v>
                </c:pt>
                <c:pt idx="61">
                  <c:v>26-II.</c:v>
                </c:pt>
                <c:pt idx="62">
                  <c:v>27-II.</c:v>
                </c:pt>
                <c:pt idx="63">
                  <c:v>28-II.</c:v>
                </c:pt>
                <c:pt idx="64">
                  <c:v>1-III.</c:v>
                </c:pt>
                <c:pt idx="65">
                  <c:v>2-III.</c:v>
                </c:pt>
                <c:pt idx="66">
                  <c:v>3-III.</c:v>
                </c:pt>
                <c:pt idx="67">
                  <c:v>4-III.</c:v>
                </c:pt>
                <c:pt idx="68">
                  <c:v>5-III.</c:v>
                </c:pt>
                <c:pt idx="69">
                  <c:v>6-III.</c:v>
                </c:pt>
                <c:pt idx="70">
                  <c:v>7-III.</c:v>
                </c:pt>
                <c:pt idx="71">
                  <c:v>8-III.</c:v>
                </c:pt>
                <c:pt idx="72">
                  <c:v>9-III.</c:v>
                </c:pt>
                <c:pt idx="73">
                  <c:v>10-III.</c:v>
                </c:pt>
                <c:pt idx="74">
                  <c:v>11-III.</c:v>
                </c:pt>
                <c:pt idx="75">
                  <c:v>12-III.</c:v>
                </c:pt>
                <c:pt idx="76">
                  <c:v>13-III.</c:v>
                </c:pt>
                <c:pt idx="77">
                  <c:v>14-III.</c:v>
                </c:pt>
                <c:pt idx="78">
                  <c:v>15-III.</c:v>
                </c:pt>
                <c:pt idx="79">
                  <c:v>16-III.</c:v>
                </c:pt>
                <c:pt idx="80">
                  <c:v>17-III.</c:v>
                </c:pt>
                <c:pt idx="81">
                  <c:v>18-III.</c:v>
                </c:pt>
                <c:pt idx="82">
                  <c:v>19-III.</c:v>
                </c:pt>
                <c:pt idx="83">
                  <c:v>20-III.</c:v>
                </c:pt>
                <c:pt idx="84">
                  <c:v>21-III.</c:v>
                </c:pt>
                <c:pt idx="85">
                  <c:v>22-III.</c:v>
                </c:pt>
                <c:pt idx="86">
                  <c:v>23-III.</c:v>
                </c:pt>
                <c:pt idx="87">
                  <c:v>24-III.</c:v>
                </c:pt>
                <c:pt idx="88">
                  <c:v>25-III.</c:v>
                </c:pt>
                <c:pt idx="89">
                  <c:v>26-III.</c:v>
                </c:pt>
                <c:pt idx="90">
                  <c:v>27-III.</c:v>
                </c:pt>
                <c:pt idx="91">
                  <c:v>28-III.</c:v>
                </c:pt>
                <c:pt idx="92">
                  <c:v>29-III.</c:v>
                </c:pt>
              </c:strCache>
            </c:strRef>
          </c:cat>
          <c:val>
            <c:numRef>
              <c:f>List1!$B$7:$CP$7</c:f>
              <c:numCache>
                <c:formatCode>General</c:formatCode>
                <c:ptCount val="9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1</c:v>
                </c:pt>
                <c:pt idx="18">
                  <c:v>1</c:v>
                </c:pt>
                <c:pt idx="19">
                  <c:v>1</c:v>
                </c:pt>
                <c:pt idx="20">
                  <c:v>1</c:v>
                </c:pt>
                <c:pt idx="21">
                  <c:v>1</c:v>
                </c:pt>
                <c:pt idx="22">
                  <c:v>1</c:v>
                </c:pt>
                <c:pt idx="23">
                  <c:v>1</c:v>
                </c:pt>
                <c:pt idx="24">
                  <c:v>1</c:v>
                </c:pt>
                <c:pt idx="25">
                  <c:v>1</c:v>
                </c:pt>
                <c:pt idx="26">
                  <c:v>1</c:v>
                </c:pt>
                <c:pt idx="27">
                  <c:v>1</c:v>
                </c:pt>
                <c:pt idx="28">
                  <c:v>1</c:v>
                </c:pt>
                <c:pt idx="29">
                  <c:v>1</c:v>
                </c:pt>
                <c:pt idx="30">
                  <c:v>1</c:v>
                </c:pt>
                <c:pt idx="31">
                  <c:v>1</c:v>
                </c:pt>
                <c:pt idx="32">
                  <c:v>1</c:v>
                </c:pt>
                <c:pt idx="33">
                  <c:v>1</c:v>
                </c:pt>
                <c:pt idx="34">
                  <c:v>1</c:v>
                </c:pt>
                <c:pt idx="35">
                  <c:v>1</c:v>
                </c:pt>
                <c:pt idx="36">
                  <c:v>1</c:v>
                </c:pt>
                <c:pt idx="37">
                  <c:v>4</c:v>
                </c:pt>
                <c:pt idx="38">
                  <c:v>5</c:v>
                </c:pt>
                <c:pt idx="39">
                  <c:v>5</c:v>
                </c:pt>
                <c:pt idx="40">
                  <c:v>5</c:v>
                </c:pt>
                <c:pt idx="41">
                  <c:v>5</c:v>
                </c:pt>
                <c:pt idx="42">
                  <c:v>5</c:v>
                </c:pt>
                <c:pt idx="43">
                  <c:v>5</c:v>
                </c:pt>
                <c:pt idx="44">
                  <c:v>6</c:v>
                </c:pt>
                <c:pt idx="45">
                  <c:v>7</c:v>
                </c:pt>
                <c:pt idx="46">
                  <c:v>8</c:v>
                </c:pt>
                <c:pt idx="47">
                  <c:v>9</c:v>
                </c:pt>
                <c:pt idx="48">
                  <c:v>10</c:v>
                </c:pt>
                <c:pt idx="49">
                  <c:v>10</c:v>
                </c:pt>
                <c:pt idx="50">
                  <c:v>10</c:v>
                </c:pt>
                <c:pt idx="51">
                  <c:v>11</c:v>
                </c:pt>
                <c:pt idx="52">
                  <c:v>12</c:v>
                </c:pt>
                <c:pt idx="53">
                  <c:v>13</c:v>
                </c:pt>
                <c:pt idx="54">
                  <c:v>15</c:v>
                </c:pt>
                <c:pt idx="55">
                  <c:v>17</c:v>
                </c:pt>
                <c:pt idx="56">
                  <c:v>17</c:v>
                </c:pt>
                <c:pt idx="57">
                  <c:v>18</c:v>
                </c:pt>
                <c:pt idx="58">
                  <c:v>19</c:v>
                </c:pt>
                <c:pt idx="59">
                  <c:v>25</c:v>
                </c:pt>
                <c:pt idx="60">
                  <c:v>70</c:v>
                </c:pt>
                <c:pt idx="61">
                  <c:v>124</c:v>
                </c:pt>
                <c:pt idx="62">
                  <c:v>159</c:v>
                </c:pt>
                <c:pt idx="63">
                  <c:v>351</c:v>
                </c:pt>
                <c:pt idx="64">
                  <c:v>3731</c:v>
                </c:pt>
                <c:pt idx="65">
                  <c:v>10089</c:v>
                </c:pt>
                <c:pt idx="66">
                  <c:v>15952</c:v>
                </c:pt>
                <c:pt idx="67">
                  <c:v>22404</c:v>
                </c:pt>
                <c:pt idx="68">
                  <c:v>27010</c:v>
                </c:pt>
                <c:pt idx="69">
                  <c:v>29555</c:v>
                </c:pt>
                <c:pt idx="70">
                  <c:v>32069</c:v>
                </c:pt>
                <c:pt idx="71">
                  <c:v>37718</c:v>
                </c:pt>
                <c:pt idx="72">
                  <c:v>44349</c:v>
                </c:pt>
                <c:pt idx="73">
                  <c:v>50014</c:v>
                </c:pt>
                <c:pt idx="74">
                  <c:v>55467</c:v>
                </c:pt>
                <c:pt idx="75">
                  <c:v>59816</c:v>
                </c:pt>
                <c:pt idx="76">
                  <c:v>62436</c:v>
                </c:pt>
                <c:pt idx="77">
                  <c:v>64089</c:v>
                </c:pt>
                <c:pt idx="78">
                  <c:v>66794</c:v>
                </c:pt>
                <c:pt idx="79">
                  <c:v>72040</c:v>
                </c:pt>
                <c:pt idx="80">
                  <c:v>76226</c:v>
                </c:pt>
                <c:pt idx="81">
                  <c:v>80251</c:v>
                </c:pt>
                <c:pt idx="82">
                  <c:v>84898</c:v>
                </c:pt>
                <c:pt idx="83">
                  <c:v>87114</c:v>
                </c:pt>
                <c:pt idx="84">
                  <c:v>87817</c:v>
                </c:pt>
                <c:pt idx="85">
                  <c:v>92624</c:v>
                </c:pt>
                <c:pt idx="86">
                  <c:v>97181</c:v>
                </c:pt>
                <c:pt idx="87">
                  <c:v>101636</c:v>
                </c:pt>
                <c:pt idx="88">
                  <c:v>106195</c:v>
                </c:pt>
                <c:pt idx="89">
                  <c:v>111611</c:v>
                </c:pt>
                <c:pt idx="90">
                  <c:v>113090</c:v>
                </c:pt>
                <c:pt idx="91">
                  <c:v>114671</c:v>
                </c:pt>
                <c:pt idx="92">
                  <c:v>120325</c:v>
                </c:pt>
              </c:numCache>
            </c:numRef>
          </c:val>
          <c:smooth val="0"/>
          <c:extLst>
            <c:ext xmlns:c16="http://schemas.microsoft.com/office/drawing/2014/chart" uri="{C3380CC4-5D6E-409C-BE32-E72D297353CC}">
              <c16:uniqueId val="{00000000-73BA-4B78-8658-BD29E9C67F23}"/>
            </c:ext>
          </c:extLst>
        </c:ser>
        <c:ser>
          <c:idx val="6"/>
          <c:order val="6"/>
          <c:tx>
            <c:strRef>
              <c:f>List1!$A$8</c:f>
              <c:strCache>
                <c:ptCount val="1"/>
                <c:pt idx="0">
                  <c:v>Chronicky nemocní</c:v>
                </c:pt>
              </c:strCache>
            </c:strRef>
          </c:tx>
          <c:spPr>
            <a:ln w="28575" cap="rnd">
              <a:solidFill>
                <a:schemeClr val="accent1">
                  <a:lumMod val="60000"/>
                </a:schemeClr>
              </a:solidFill>
              <a:round/>
            </a:ln>
            <a:effectLst/>
          </c:spPr>
          <c:marker>
            <c:symbol val="none"/>
          </c:marker>
          <c:cat>
            <c:strRef>
              <c:f>List1!$B$1:$CP$1</c:f>
              <c:strCache>
                <c:ptCount val="93"/>
                <c:pt idx="0">
                  <c:v>27-XII.</c:v>
                </c:pt>
                <c:pt idx="1">
                  <c:v>28-XII.</c:v>
                </c:pt>
                <c:pt idx="2">
                  <c:v>29-XII.</c:v>
                </c:pt>
                <c:pt idx="3">
                  <c:v>30-XII.</c:v>
                </c:pt>
                <c:pt idx="4">
                  <c:v>31-XII.</c:v>
                </c:pt>
                <c:pt idx="5">
                  <c:v>1-I.</c:v>
                </c:pt>
                <c:pt idx="6">
                  <c:v>2-I.</c:v>
                </c:pt>
                <c:pt idx="7">
                  <c:v>3-I.</c:v>
                </c:pt>
                <c:pt idx="8">
                  <c:v>4-I.</c:v>
                </c:pt>
                <c:pt idx="9">
                  <c:v>5-I.</c:v>
                </c:pt>
                <c:pt idx="10">
                  <c:v>6-I.</c:v>
                </c:pt>
                <c:pt idx="11">
                  <c:v>7-I.</c:v>
                </c:pt>
                <c:pt idx="12">
                  <c:v>8-I.</c:v>
                </c:pt>
                <c:pt idx="13">
                  <c:v>9-I.</c:v>
                </c:pt>
                <c:pt idx="14">
                  <c:v>10-I.</c:v>
                </c:pt>
                <c:pt idx="15">
                  <c:v>11-I.</c:v>
                </c:pt>
                <c:pt idx="16">
                  <c:v>12-I.</c:v>
                </c:pt>
                <c:pt idx="17">
                  <c:v>13-I.</c:v>
                </c:pt>
                <c:pt idx="18">
                  <c:v>14-I.</c:v>
                </c:pt>
                <c:pt idx="19">
                  <c:v>15-I.</c:v>
                </c:pt>
                <c:pt idx="20">
                  <c:v>16-I.</c:v>
                </c:pt>
                <c:pt idx="21">
                  <c:v>17-I.</c:v>
                </c:pt>
                <c:pt idx="22">
                  <c:v>18-I.</c:v>
                </c:pt>
                <c:pt idx="23">
                  <c:v>19-I.</c:v>
                </c:pt>
                <c:pt idx="24">
                  <c:v>20-I.</c:v>
                </c:pt>
                <c:pt idx="25">
                  <c:v>21-I.</c:v>
                </c:pt>
                <c:pt idx="26">
                  <c:v>22-I.</c:v>
                </c:pt>
                <c:pt idx="27">
                  <c:v>23-I.</c:v>
                </c:pt>
                <c:pt idx="28">
                  <c:v>24-I.</c:v>
                </c:pt>
                <c:pt idx="29">
                  <c:v>25-I.</c:v>
                </c:pt>
                <c:pt idx="30">
                  <c:v>26-I.</c:v>
                </c:pt>
                <c:pt idx="31">
                  <c:v>27-I.</c:v>
                </c:pt>
                <c:pt idx="32">
                  <c:v>28-I.</c:v>
                </c:pt>
                <c:pt idx="33">
                  <c:v>29-I.</c:v>
                </c:pt>
                <c:pt idx="34">
                  <c:v>30-I.</c:v>
                </c:pt>
                <c:pt idx="35">
                  <c:v>31-I.</c:v>
                </c:pt>
                <c:pt idx="36">
                  <c:v>1-II.</c:v>
                </c:pt>
                <c:pt idx="37">
                  <c:v>2-II.</c:v>
                </c:pt>
                <c:pt idx="38">
                  <c:v>3-II.</c:v>
                </c:pt>
                <c:pt idx="39">
                  <c:v>4-II.</c:v>
                </c:pt>
                <c:pt idx="40">
                  <c:v>5-II.</c:v>
                </c:pt>
                <c:pt idx="41">
                  <c:v>6-II.</c:v>
                </c:pt>
                <c:pt idx="42">
                  <c:v>7-II.</c:v>
                </c:pt>
                <c:pt idx="43">
                  <c:v>8-II.</c:v>
                </c:pt>
                <c:pt idx="44">
                  <c:v>9-II.</c:v>
                </c:pt>
                <c:pt idx="45">
                  <c:v>10-II.</c:v>
                </c:pt>
                <c:pt idx="46">
                  <c:v>11-II.</c:v>
                </c:pt>
                <c:pt idx="47">
                  <c:v>12-II.</c:v>
                </c:pt>
                <c:pt idx="48">
                  <c:v>13-II.</c:v>
                </c:pt>
                <c:pt idx="49">
                  <c:v>14-II.</c:v>
                </c:pt>
                <c:pt idx="50">
                  <c:v>15-II.</c:v>
                </c:pt>
                <c:pt idx="51">
                  <c:v>16-II.</c:v>
                </c:pt>
                <c:pt idx="52">
                  <c:v>17-II.</c:v>
                </c:pt>
                <c:pt idx="53">
                  <c:v>18-II.</c:v>
                </c:pt>
                <c:pt idx="54">
                  <c:v>19-II.</c:v>
                </c:pt>
                <c:pt idx="55">
                  <c:v>20-II.</c:v>
                </c:pt>
                <c:pt idx="56">
                  <c:v>21-II.</c:v>
                </c:pt>
                <c:pt idx="57">
                  <c:v>22-II.</c:v>
                </c:pt>
                <c:pt idx="58">
                  <c:v>23-II.</c:v>
                </c:pt>
                <c:pt idx="59">
                  <c:v>24-II.</c:v>
                </c:pt>
                <c:pt idx="60">
                  <c:v>25-II.</c:v>
                </c:pt>
                <c:pt idx="61">
                  <c:v>26-II.</c:v>
                </c:pt>
                <c:pt idx="62">
                  <c:v>27-II.</c:v>
                </c:pt>
                <c:pt idx="63">
                  <c:v>28-II.</c:v>
                </c:pt>
                <c:pt idx="64">
                  <c:v>1-III.</c:v>
                </c:pt>
                <c:pt idx="65">
                  <c:v>2-III.</c:v>
                </c:pt>
                <c:pt idx="66">
                  <c:v>3-III.</c:v>
                </c:pt>
                <c:pt idx="67">
                  <c:v>4-III.</c:v>
                </c:pt>
                <c:pt idx="68">
                  <c:v>5-III.</c:v>
                </c:pt>
                <c:pt idx="69">
                  <c:v>6-III.</c:v>
                </c:pt>
                <c:pt idx="70">
                  <c:v>7-III.</c:v>
                </c:pt>
                <c:pt idx="71">
                  <c:v>8-III.</c:v>
                </c:pt>
                <c:pt idx="72">
                  <c:v>9-III.</c:v>
                </c:pt>
                <c:pt idx="73">
                  <c:v>10-III.</c:v>
                </c:pt>
                <c:pt idx="74">
                  <c:v>11-III.</c:v>
                </c:pt>
                <c:pt idx="75">
                  <c:v>12-III.</c:v>
                </c:pt>
                <c:pt idx="76">
                  <c:v>13-III.</c:v>
                </c:pt>
                <c:pt idx="77">
                  <c:v>14-III.</c:v>
                </c:pt>
                <c:pt idx="78">
                  <c:v>15-III.</c:v>
                </c:pt>
                <c:pt idx="79">
                  <c:v>16-III.</c:v>
                </c:pt>
                <c:pt idx="80">
                  <c:v>17-III.</c:v>
                </c:pt>
                <c:pt idx="81">
                  <c:v>18-III.</c:v>
                </c:pt>
                <c:pt idx="82">
                  <c:v>19-III.</c:v>
                </c:pt>
                <c:pt idx="83">
                  <c:v>20-III.</c:v>
                </c:pt>
                <c:pt idx="84">
                  <c:v>21-III.</c:v>
                </c:pt>
                <c:pt idx="85">
                  <c:v>22-III.</c:v>
                </c:pt>
                <c:pt idx="86">
                  <c:v>23-III.</c:v>
                </c:pt>
                <c:pt idx="87">
                  <c:v>24-III.</c:v>
                </c:pt>
                <c:pt idx="88">
                  <c:v>25-III.</c:v>
                </c:pt>
                <c:pt idx="89">
                  <c:v>26-III.</c:v>
                </c:pt>
                <c:pt idx="90">
                  <c:v>27-III.</c:v>
                </c:pt>
                <c:pt idx="91">
                  <c:v>28-III.</c:v>
                </c:pt>
                <c:pt idx="92">
                  <c:v>29-III.</c:v>
                </c:pt>
              </c:strCache>
            </c:strRef>
          </c:cat>
          <c:val>
            <c:numRef>
              <c:f>List1!$B$8:$CP$8</c:f>
              <c:numCache>
                <c:formatCode>General</c:formatCode>
                <c:ptCount val="93"/>
                <c:pt idx="0">
                  <c:v>0</c:v>
                </c:pt>
                <c:pt idx="1">
                  <c:v>0</c:v>
                </c:pt>
                <c:pt idx="2">
                  <c:v>0</c:v>
                </c:pt>
                <c:pt idx="3">
                  <c:v>0</c:v>
                </c:pt>
                <c:pt idx="4">
                  <c:v>0</c:v>
                </c:pt>
                <c:pt idx="5">
                  <c:v>0</c:v>
                </c:pt>
                <c:pt idx="6">
                  <c:v>1</c:v>
                </c:pt>
                <c:pt idx="7">
                  <c:v>1</c:v>
                </c:pt>
                <c:pt idx="8">
                  <c:v>1</c:v>
                </c:pt>
                <c:pt idx="9">
                  <c:v>1</c:v>
                </c:pt>
                <c:pt idx="10">
                  <c:v>2</c:v>
                </c:pt>
                <c:pt idx="11">
                  <c:v>2</c:v>
                </c:pt>
                <c:pt idx="12">
                  <c:v>2</c:v>
                </c:pt>
                <c:pt idx="13">
                  <c:v>2</c:v>
                </c:pt>
                <c:pt idx="14">
                  <c:v>2</c:v>
                </c:pt>
                <c:pt idx="15">
                  <c:v>2</c:v>
                </c:pt>
                <c:pt idx="16">
                  <c:v>2</c:v>
                </c:pt>
                <c:pt idx="17">
                  <c:v>2</c:v>
                </c:pt>
                <c:pt idx="18">
                  <c:v>2</c:v>
                </c:pt>
                <c:pt idx="19">
                  <c:v>3</c:v>
                </c:pt>
                <c:pt idx="20">
                  <c:v>3</c:v>
                </c:pt>
                <c:pt idx="21">
                  <c:v>3</c:v>
                </c:pt>
                <c:pt idx="22">
                  <c:v>3</c:v>
                </c:pt>
                <c:pt idx="23">
                  <c:v>3</c:v>
                </c:pt>
                <c:pt idx="24">
                  <c:v>3</c:v>
                </c:pt>
                <c:pt idx="25">
                  <c:v>3</c:v>
                </c:pt>
                <c:pt idx="26">
                  <c:v>3</c:v>
                </c:pt>
                <c:pt idx="27">
                  <c:v>3</c:v>
                </c:pt>
                <c:pt idx="28">
                  <c:v>4</c:v>
                </c:pt>
                <c:pt idx="29">
                  <c:v>4</c:v>
                </c:pt>
                <c:pt idx="30">
                  <c:v>4</c:v>
                </c:pt>
                <c:pt idx="31">
                  <c:v>4</c:v>
                </c:pt>
                <c:pt idx="32">
                  <c:v>5</c:v>
                </c:pt>
                <c:pt idx="33">
                  <c:v>5</c:v>
                </c:pt>
                <c:pt idx="34">
                  <c:v>5</c:v>
                </c:pt>
                <c:pt idx="35">
                  <c:v>5</c:v>
                </c:pt>
                <c:pt idx="36">
                  <c:v>5</c:v>
                </c:pt>
                <c:pt idx="37">
                  <c:v>5</c:v>
                </c:pt>
                <c:pt idx="38">
                  <c:v>5</c:v>
                </c:pt>
                <c:pt idx="39">
                  <c:v>5</c:v>
                </c:pt>
                <c:pt idx="40">
                  <c:v>6</c:v>
                </c:pt>
                <c:pt idx="41">
                  <c:v>6</c:v>
                </c:pt>
                <c:pt idx="42">
                  <c:v>6</c:v>
                </c:pt>
                <c:pt idx="43">
                  <c:v>7</c:v>
                </c:pt>
                <c:pt idx="44">
                  <c:v>7</c:v>
                </c:pt>
                <c:pt idx="45">
                  <c:v>7</c:v>
                </c:pt>
                <c:pt idx="46">
                  <c:v>8</c:v>
                </c:pt>
                <c:pt idx="47">
                  <c:v>10</c:v>
                </c:pt>
                <c:pt idx="48">
                  <c:v>10</c:v>
                </c:pt>
                <c:pt idx="49">
                  <c:v>12</c:v>
                </c:pt>
                <c:pt idx="50">
                  <c:v>13</c:v>
                </c:pt>
                <c:pt idx="51">
                  <c:v>16</c:v>
                </c:pt>
                <c:pt idx="52">
                  <c:v>17</c:v>
                </c:pt>
                <c:pt idx="53">
                  <c:v>18</c:v>
                </c:pt>
                <c:pt idx="54">
                  <c:v>27</c:v>
                </c:pt>
                <c:pt idx="55">
                  <c:v>29</c:v>
                </c:pt>
                <c:pt idx="56">
                  <c:v>29</c:v>
                </c:pt>
                <c:pt idx="57">
                  <c:v>32</c:v>
                </c:pt>
                <c:pt idx="58">
                  <c:v>35</c:v>
                </c:pt>
                <c:pt idx="59">
                  <c:v>41</c:v>
                </c:pt>
                <c:pt idx="60">
                  <c:v>53</c:v>
                </c:pt>
                <c:pt idx="61">
                  <c:v>74</c:v>
                </c:pt>
                <c:pt idx="62">
                  <c:v>79</c:v>
                </c:pt>
                <c:pt idx="63">
                  <c:v>79</c:v>
                </c:pt>
                <c:pt idx="64">
                  <c:v>106</c:v>
                </c:pt>
                <c:pt idx="65">
                  <c:v>136</c:v>
                </c:pt>
                <c:pt idx="66">
                  <c:v>318</c:v>
                </c:pt>
                <c:pt idx="67">
                  <c:v>664</c:v>
                </c:pt>
                <c:pt idx="68">
                  <c:v>1018</c:v>
                </c:pt>
                <c:pt idx="69">
                  <c:v>1461</c:v>
                </c:pt>
                <c:pt idx="70">
                  <c:v>2038</c:v>
                </c:pt>
                <c:pt idx="71">
                  <c:v>2434</c:v>
                </c:pt>
                <c:pt idx="72">
                  <c:v>3084</c:v>
                </c:pt>
                <c:pt idx="73">
                  <c:v>3882</c:v>
                </c:pt>
                <c:pt idx="74">
                  <c:v>4927</c:v>
                </c:pt>
                <c:pt idx="75">
                  <c:v>6181</c:v>
                </c:pt>
                <c:pt idx="76">
                  <c:v>6543</c:v>
                </c:pt>
                <c:pt idx="77">
                  <c:v>6663</c:v>
                </c:pt>
                <c:pt idx="78">
                  <c:v>7710</c:v>
                </c:pt>
                <c:pt idx="79">
                  <c:v>9091</c:v>
                </c:pt>
                <c:pt idx="80">
                  <c:v>10579</c:v>
                </c:pt>
                <c:pt idx="81">
                  <c:v>12247</c:v>
                </c:pt>
                <c:pt idx="82">
                  <c:v>14115</c:v>
                </c:pt>
                <c:pt idx="83">
                  <c:v>14577</c:v>
                </c:pt>
                <c:pt idx="84">
                  <c:v>14670</c:v>
                </c:pt>
                <c:pt idx="85">
                  <c:v>16225</c:v>
                </c:pt>
                <c:pt idx="86">
                  <c:v>18014</c:v>
                </c:pt>
                <c:pt idx="87">
                  <c:v>20125</c:v>
                </c:pt>
                <c:pt idx="88">
                  <c:v>22281</c:v>
                </c:pt>
                <c:pt idx="89">
                  <c:v>24555</c:v>
                </c:pt>
                <c:pt idx="90">
                  <c:v>24930</c:v>
                </c:pt>
                <c:pt idx="91">
                  <c:v>25091</c:v>
                </c:pt>
                <c:pt idx="92">
                  <c:v>27257</c:v>
                </c:pt>
              </c:numCache>
            </c:numRef>
          </c:val>
          <c:smooth val="0"/>
          <c:extLst>
            <c:ext xmlns:c16="http://schemas.microsoft.com/office/drawing/2014/chart" uri="{C3380CC4-5D6E-409C-BE32-E72D297353CC}">
              <c16:uniqueId val="{00000000-A231-4689-8D01-AE220FE5DCEE}"/>
            </c:ext>
          </c:extLst>
        </c:ser>
        <c:dLbls>
          <c:showLegendKey val="0"/>
          <c:showVal val="0"/>
          <c:showCatName val="0"/>
          <c:showSerName val="0"/>
          <c:showPercent val="0"/>
          <c:showBubbleSize val="0"/>
        </c:dLbls>
        <c:smooth val="0"/>
        <c:axId val="1335740047"/>
        <c:axId val="1249189871"/>
      </c:lineChart>
      <c:catAx>
        <c:axId val="1335740047"/>
        <c:scaling>
          <c:orientation val="minMax"/>
        </c:scaling>
        <c:delete val="0"/>
        <c:axPos val="b"/>
        <c:numFmt formatCode="General" sourceLinked="1"/>
        <c:majorTickMark val="none"/>
        <c:minorTickMark val="none"/>
        <c:tickLblPos val="nextTo"/>
        <c:spPr>
          <a:noFill/>
          <a:ln w="9525" cap="flat" cmpd="sng" algn="ctr">
            <a:solidFill>
              <a:srgbClr val="000000"/>
            </a:solidFill>
            <a:round/>
          </a:ln>
          <a:effectLst/>
        </c:spPr>
        <c:txPr>
          <a:bodyPr rot="-3600000" spcFirstLastPara="1" vertOverflow="ellipsis" wrap="square" anchor="ctr" anchorCtr="1"/>
          <a:lstStyle/>
          <a:p>
            <a:pPr>
              <a:defRPr sz="1100" b="0" i="0" u="none" strike="noStrike" kern="1200" baseline="0">
                <a:solidFill>
                  <a:schemeClr val="tx1"/>
                </a:solidFill>
                <a:latin typeface="Arial" panose="020B0604020202020204" pitchFamily="34" charset="0"/>
                <a:ea typeface="+mn-ea"/>
                <a:cs typeface="Arial" panose="020B0604020202020204" pitchFamily="34" charset="0"/>
              </a:defRPr>
            </a:pPr>
            <a:endParaRPr lang="cs-CZ"/>
          </a:p>
        </c:txPr>
        <c:crossAx val="1249189871"/>
        <c:crosses val="autoZero"/>
        <c:auto val="1"/>
        <c:lblAlgn val="ctr"/>
        <c:lblOffset val="100"/>
        <c:tickLblSkip val="2"/>
        <c:noMultiLvlLbl val="0"/>
      </c:catAx>
      <c:valAx>
        <c:axId val="1249189871"/>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00" b="1" i="0" u="none" strike="noStrike" kern="1200" baseline="0">
                <a:solidFill>
                  <a:schemeClr val="tx1"/>
                </a:solidFill>
                <a:latin typeface="Arial" panose="020B0604020202020204" pitchFamily="34" charset="0"/>
                <a:ea typeface="+mn-ea"/>
                <a:cs typeface="Arial" panose="020B0604020202020204" pitchFamily="34" charset="0"/>
              </a:defRPr>
            </a:pPr>
            <a:endParaRPr lang="cs-CZ"/>
          </a:p>
        </c:txPr>
        <c:crossAx val="1335740047"/>
        <c:crosses val="autoZero"/>
        <c:crossBetween val="midCat"/>
        <c:majorUnit val="20000"/>
      </c:valAx>
      <c:spPr>
        <a:noFill/>
        <a:ln>
          <a:noFill/>
        </a:ln>
        <a:effectLst/>
      </c:spPr>
    </c:plotArea>
    <c:legend>
      <c:legendPos val="r"/>
      <c:layout>
        <c:manualLayout>
          <c:xMode val="edge"/>
          <c:yMode val="edge"/>
          <c:x val="0.72640143913712241"/>
          <c:y val="5.9060112031772409E-2"/>
          <c:w val="0.25672167579882066"/>
          <c:h val="0.75105814945646787"/>
        </c:manualLayout>
      </c:layout>
      <c:overlay val="0"/>
      <c:spPr>
        <a:noFill/>
        <a:ln>
          <a:noFill/>
        </a:ln>
        <a:effectLst/>
      </c:spPr>
      <c:txPr>
        <a:bodyPr rot="0" spcFirstLastPara="1" vertOverflow="ellipsis" vert="horz" wrap="square" anchor="ctr" anchorCtr="1"/>
        <a:lstStyle/>
        <a:p>
          <a:pPr>
            <a:defRPr sz="1100" b="1" i="0" u="none" strike="noStrike" kern="1200" baseline="0">
              <a:solidFill>
                <a:schemeClr val="tx1"/>
              </a:solidFill>
              <a:latin typeface="Arial" panose="020B0604020202020204" pitchFamily="34" charset="0"/>
              <a:ea typeface="+mn-ea"/>
              <a:cs typeface="Arial" panose="020B0604020202020204" pitchFamily="34" charset="0"/>
            </a:defRPr>
          </a:pPr>
          <a:endParaRPr lang="cs-CZ"/>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100" b="1">
          <a:solidFill>
            <a:schemeClr val="tx1"/>
          </a:solidFill>
          <a:latin typeface="Arial" panose="020B0604020202020204" pitchFamily="34" charset="0"/>
          <a:cs typeface="Arial" panose="020B0604020202020204" pitchFamily="34" charset="0"/>
        </a:defRPr>
      </a:pPr>
      <a:endParaRPr lang="cs-CZ"/>
    </a:p>
  </c:txPr>
  <c:externalData r:id="rId4">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194269833917821E-2"/>
          <c:y val="3.5150502573499692E-2"/>
          <c:w val="0.80334957098880577"/>
          <c:h val="0.7587762916834988"/>
        </c:manualLayout>
      </c:layout>
      <c:lineChart>
        <c:grouping val="standard"/>
        <c:varyColors val="0"/>
        <c:ser>
          <c:idx val="0"/>
          <c:order val="0"/>
          <c:tx>
            <c:strRef>
              <c:f>List1!$A$2</c:f>
              <c:strCache>
                <c:ptCount val="1"/>
                <c:pt idx="0">
                  <c:v>0-2 let</c:v>
                </c:pt>
              </c:strCache>
            </c:strRef>
          </c:tx>
          <c:spPr>
            <a:ln w="28575" cap="rnd">
              <a:solidFill>
                <a:srgbClr val="00B0F0"/>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List1!$B$2:$AE$2</c:f>
              <c:numCache>
                <c:formatCode>General</c:formatCode>
                <c:ptCount val="30"/>
                <c:pt idx="0">
                  <c:v>9.3616499999999991</c:v>
                </c:pt>
                <c:pt idx="1">
                  <c:v>16.6754</c:v>
                </c:pt>
                <c:pt idx="2">
                  <c:v>27.4999</c:v>
                </c:pt>
                <c:pt idx="3">
                  <c:v>26.9148</c:v>
                </c:pt>
                <c:pt idx="4">
                  <c:v>23.9892</c:v>
                </c:pt>
                <c:pt idx="5">
                  <c:v>46.223199999999999</c:v>
                </c:pt>
                <c:pt idx="6">
                  <c:v>82.792100000000005</c:v>
                </c:pt>
                <c:pt idx="7">
                  <c:v>188.988</c:v>
                </c:pt>
                <c:pt idx="8">
                  <c:v>217.65799999999999</c:v>
                </c:pt>
                <c:pt idx="9">
                  <c:v>218.536</c:v>
                </c:pt>
                <c:pt idx="10">
                  <c:v>150.07900000000001</c:v>
                </c:pt>
                <c:pt idx="11">
                  <c:v>107.952</c:v>
                </c:pt>
                <c:pt idx="12">
                  <c:v>96.834599999999995</c:v>
                </c:pt>
                <c:pt idx="13">
                  <c:v>102.68600000000001</c:v>
                </c:pt>
                <c:pt idx="14">
                  <c:v>116.43559999999999</c:v>
                </c:pt>
                <c:pt idx="15">
                  <c:v>150.95660000000001</c:v>
                </c:pt>
                <c:pt idx="16">
                  <c:v>136.03649999999999</c:v>
                </c:pt>
                <c:pt idx="17">
                  <c:v>223.5094</c:v>
                </c:pt>
                <c:pt idx="18">
                  <c:v>203.9085</c:v>
                </c:pt>
                <c:pt idx="19">
                  <c:v>155.93</c:v>
                </c:pt>
                <c:pt idx="20">
                  <c:v>133.6961</c:v>
                </c:pt>
                <c:pt idx="21">
                  <c:v>134.8663</c:v>
                </c:pt>
                <c:pt idx="22">
                  <c:v>159.1481</c:v>
                </c:pt>
                <c:pt idx="23">
                  <c:v>162.9513</c:v>
                </c:pt>
                <c:pt idx="24">
                  <c:v>206.54150000000001</c:v>
                </c:pt>
                <c:pt idx="25">
                  <c:v>279.97190000000001</c:v>
                </c:pt>
                <c:pt idx="26">
                  <c:v>318.2962</c:v>
                </c:pt>
                <c:pt idx="27">
                  <c:v>299.86540000000002</c:v>
                </c:pt>
                <c:pt idx="28">
                  <c:v>259.78590000000003</c:v>
                </c:pt>
                <c:pt idx="29">
                  <c:v>222.33920000000001</c:v>
                </c:pt>
              </c:numCache>
            </c:numRef>
          </c:val>
          <c:smooth val="0"/>
          <c:extLst>
            <c:ext xmlns:c16="http://schemas.microsoft.com/office/drawing/2014/chart" uri="{C3380CC4-5D6E-409C-BE32-E72D297353CC}">
              <c16:uniqueId val="{00000000-E230-405E-9EEC-CAC00A93CD09}"/>
            </c:ext>
          </c:extLst>
        </c:ser>
        <c:ser>
          <c:idx val="1"/>
          <c:order val="1"/>
          <c:tx>
            <c:strRef>
              <c:f>List1!$A$3</c:f>
              <c:strCache>
                <c:ptCount val="1"/>
                <c:pt idx="0">
                  <c:v>3-5 let</c:v>
                </c:pt>
              </c:strCache>
            </c:strRef>
          </c:tx>
          <c:spPr>
            <a:ln w="28575" cap="rnd">
              <a:solidFill>
                <a:srgbClr val="00B050"/>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List1!$B$3:$AE$3</c:f>
              <c:numCache>
                <c:formatCode>General</c:formatCode>
                <c:ptCount val="30"/>
                <c:pt idx="0">
                  <c:v>11.493</c:v>
                </c:pt>
                <c:pt idx="1">
                  <c:v>22.9861</c:v>
                </c:pt>
                <c:pt idx="2">
                  <c:v>36.542000000000002</c:v>
                </c:pt>
                <c:pt idx="3">
                  <c:v>52.750100000000003</c:v>
                </c:pt>
                <c:pt idx="4">
                  <c:v>50.392499999999998</c:v>
                </c:pt>
                <c:pt idx="5">
                  <c:v>91.649600000000007</c:v>
                </c:pt>
                <c:pt idx="6">
                  <c:v>189.488</c:v>
                </c:pt>
                <c:pt idx="7">
                  <c:v>355.69499999999999</c:v>
                </c:pt>
                <c:pt idx="8">
                  <c:v>399.30900000000003</c:v>
                </c:pt>
                <c:pt idx="9">
                  <c:v>296.75599999999997</c:v>
                </c:pt>
                <c:pt idx="10">
                  <c:v>208.643</c:v>
                </c:pt>
                <c:pt idx="11">
                  <c:v>190.077</c:v>
                </c:pt>
                <c:pt idx="12">
                  <c:v>180.94200000000001</c:v>
                </c:pt>
                <c:pt idx="13">
                  <c:v>213.06299999999999</c:v>
                </c:pt>
                <c:pt idx="14">
                  <c:v>283.20010000000002</c:v>
                </c:pt>
                <c:pt idx="15">
                  <c:v>322.09960000000001</c:v>
                </c:pt>
                <c:pt idx="16">
                  <c:v>255.7937</c:v>
                </c:pt>
                <c:pt idx="17">
                  <c:v>272.0018</c:v>
                </c:pt>
                <c:pt idx="18">
                  <c:v>358.64159999999998</c:v>
                </c:pt>
                <c:pt idx="19">
                  <c:v>393.1207</c:v>
                </c:pt>
                <c:pt idx="20">
                  <c:v>396.95170000000002</c:v>
                </c:pt>
                <c:pt idx="21">
                  <c:v>398.7199</c:v>
                </c:pt>
                <c:pt idx="22">
                  <c:v>427.89449999999999</c:v>
                </c:pt>
                <c:pt idx="23">
                  <c:v>468.56209999999999</c:v>
                </c:pt>
                <c:pt idx="24">
                  <c:v>620.91849999999999</c:v>
                </c:pt>
                <c:pt idx="25">
                  <c:v>762.9606</c:v>
                </c:pt>
                <c:pt idx="26">
                  <c:v>663.35429999999997</c:v>
                </c:pt>
                <c:pt idx="27">
                  <c:v>508.05099999999999</c:v>
                </c:pt>
                <c:pt idx="28">
                  <c:v>421.11649999999997</c:v>
                </c:pt>
                <c:pt idx="29">
                  <c:v>335.06610000000001</c:v>
                </c:pt>
              </c:numCache>
            </c:numRef>
          </c:val>
          <c:smooth val="0"/>
          <c:extLst>
            <c:ext xmlns:c16="http://schemas.microsoft.com/office/drawing/2014/chart" uri="{C3380CC4-5D6E-409C-BE32-E72D297353CC}">
              <c16:uniqueId val="{00000001-E230-405E-9EEC-CAC00A93CD09}"/>
            </c:ext>
          </c:extLst>
        </c:ser>
        <c:ser>
          <c:idx val="2"/>
          <c:order val="2"/>
          <c:tx>
            <c:strRef>
              <c:f>List1!$A$4</c:f>
              <c:strCache>
                <c:ptCount val="1"/>
                <c:pt idx="0">
                  <c:v>6-10 let</c:v>
                </c:pt>
              </c:strCache>
            </c:strRef>
          </c:tx>
          <c:spPr>
            <a:ln w="28575" cap="rnd">
              <a:solidFill>
                <a:srgbClr val="C00000"/>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List1!$B$4:$AE$4</c:f>
              <c:numCache>
                <c:formatCode>General</c:formatCode>
                <c:ptCount val="30"/>
                <c:pt idx="0">
                  <c:v>16.051400000000001</c:v>
                </c:pt>
                <c:pt idx="1">
                  <c:v>43.966999999999999</c:v>
                </c:pt>
                <c:pt idx="2">
                  <c:v>98.751300000000001</c:v>
                </c:pt>
                <c:pt idx="3">
                  <c:v>112.36</c:v>
                </c:pt>
                <c:pt idx="4">
                  <c:v>108.696</c:v>
                </c:pt>
                <c:pt idx="5">
                  <c:v>194.18799999999999</c:v>
                </c:pt>
                <c:pt idx="6">
                  <c:v>307.76900000000001</c:v>
                </c:pt>
                <c:pt idx="7">
                  <c:v>435.83199999999999</c:v>
                </c:pt>
                <c:pt idx="8">
                  <c:v>394.30700000000002</c:v>
                </c:pt>
                <c:pt idx="9">
                  <c:v>327.83300000000003</c:v>
                </c:pt>
                <c:pt idx="10">
                  <c:v>226.63900000000001</c:v>
                </c:pt>
                <c:pt idx="11">
                  <c:v>166.62100000000001</c:v>
                </c:pt>
                <c:pt idx="12">
                  <c:v>155.97800000000001</c:v>
                </c:pt>
                <c:pt idx="13">
                  <c:v>167.84200000000001</c:v>
                </c:pt>
                <c:pt idx="14">
                  <c:v>241.64410000000001</c:v>
                </c:pt>
                <c:pt idx="15">
                  <c:v>302.70940000000002</c:v>
                </c:pt>
                <c:pt idx="16">
                  <c:v>306.5478</c:v>
                </c:pt>
                <c:pt idx="17">
                  <c:v>400.23939999999999</c:v>
                </c:pt>
                <c:pt idx="18">
                  <c:v>479.44979999999998</c:v>
                </c:pt>
                <c:pt idx="19">
                  <c:v>441.58929999999998</c:v>
                </c:pt>
                <c:pt idx="20">
                  <c:v>412.97590000000002</c:v>
                </c:pt>
                <c:pt idx="21">
                  <c:v>393.95839999999998</c:v>
                </c:pt>
                <c:pt idx="22">
                  <c:v>441.58929999999998</c:v>
                </c:pt>
                <c:pt idx="23">
                  <c:v>501.08429999999998</c:v>
                </c:pt>
                <c:pt idx="24">
                  <c:v>661.77329999999995</c:v>
                </c:pt>
                <c:pt idx="25">
                  <c:v>782.50810000000001</c:v>
                </c:pt>
                <c:pt idx="26">
                  <c:v>699.80830000000003</c:v>
                </c:pt>
                <c:pt idx="27">
                  <c:v>535.97879999999998</c:v>
                </c:pt>
                <c:pt idx="28">
                  <c:v>431.64440000000002</c:v>
                </c:pt>
                <c:pt idx="29">
                  <c:v>345.9785</c:v>
                </c:pt>
              </c:numCache>
            </c:numRef>
          </c:val>
          <c:smooth val="0"/>
          <c:extLst>
            <c:ext xmlns:c16="http://schemas.microsoft.com/office/drawing/2014/chart" uri="{C3380CC4-5D6E-409C-BE32-E72D297353CC}">
              <c16:uniqueId val="{00000002-E230-405E-9EEC-CAC00A93CD09}"/>
            </c:ext>
          </c:extLst>
        </c:ser>
        <c:ser>
          <c:idx val="3"/>
          <c:order val="3"/>
          <c:tx>
            <c:strRef>
              <c:f>List1!$A$5</c:f>
              <c:strCache>
                <c:ptCount val="1"/>
                <c:pt idx="0">
                  <c:v>11-14 let</c:v>
                </c:pt>
              </c:strCache>
            </c:strRef>
          </c:tx>
          <c:spPr>
            <a:ln w="28575" cap="rnd">
              <a:solidFill>
                <a:srgbClr val="FFC000"/>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List1!$B$5:$AE$5</c:f>
              <c:numCache>
                <c:formatCode>General</c:formatCode>
                <c:ptCount val="30"/>
                <c:pt idx="0">
                  <c:v>20.180399999999999</c:v>
                </c:pt>
                <c:pt idx="1">
                  <c:v>64.708699999999993</c:v>
                </c:pt>
                <c:pt idx="2">
                  <c:v>155.52000000000001</c:v>
                </c:pt>
                <c:pt idx="3">
                  <c:v>201.36500000000001</c:v>
                </c:pt>
                <c:pt idx="4">
                  <c:v>150.91399999999999</c:v>
                </c:pt>
                <c:pt idx="5">
                  <c:v>237.77699999999999</c:v>
                </c:pt>
                <c:pt idx="6">
                  <c:v>340.214</c:v>
                </c:pt>
                <c:pt idx="7">
                  <c:v>537.41200000000003</c:v>
                </c:pt>
                <c:pt idx="8">
                  <c:v>529.73400000000004</c:v>
                </c:pt>
                <c:pt idx="9">
                  <c:v>469.63200000000001</c:v>
                </c:pt>
                <c:pt idx="10">
                  <c:v>295.02800000000002</c:v>
                </c:pt>
                <c:pt idx="11">
                  <c:v>216.71899999999999</c:v>
                </c:pt>
                <c:pt idx="12">
                  <c:v>177.89400000000001</c:v>
                </c:pt>
                <c:pt idx="13">
                  <c:v>183.37799999999999</c:v>
                </c:pt>
                <c:pt idx="14">
                  <c:v>252.035</c:v>
                </c:pt>
                <c:pt idx="15">
                  <c:v>359.51729999999998</c:v>
                </c:pt>
                <c:pt idx="16">
                  <c:v>356.0077</c:v>
                </c:pt>
                <c:pt idx="17">
                  <c:v>537.6309</c:v>
                </c:pt>
                <c:pt idx="18">
                  <c:v>626.24890000000005</c:v>
                </c:pt>
                <c:pt idx="19">
                  <c:v>411.065</c:v>
                </c:pt>
                <c:pt idx="20">
                  <c:v>361.49149999999997</c:v>
                </c:pt>
                <c:pt idx="21">
                  <c:v>355.56900000000002</c:v>
                </c:pt>
                <c:pt idx="22">
                  <c:v>381.89120000000003</c:v>
                </c:pt>
                <c:pt idx="23">
                  <c:v>414.35520000000002</c:v>
                </c:pt>
                <c:pt idx="24">
                  <c:v>543.77269999999999</c:v>
                </c:pt>
                <c:pt idx="25">
                  <c:v>699.29300000000001</c:v>
                </c:pt>
                <c:pt idx="26">
                  <c:v>714.20889999999997</c:v>
                </c:pt>
                <c:pt idx="27">
                  <c:v>681.30619999999999</c:v>
                </c:pt>
                <c:pt idx="28">
                  <c:v>586.32690000000002</c:v>
                </c:pt>
                <c:pt idx="29">
                  <c:v>441.33550000000002</c:v>
                </c:pt>
              </c:numCache>
            </c:numRef>
          </c:val>
          <c:smooth val="0"/>
          <c:extLst>
            <c:ext xmlns:c16="http://schemas.microsoft.com/office/drawing/2014/chart" uri="{C3380CC4-5D6E-409C-BE32-E72D297353CC}">
              <c16:uniqueId val="{00000003-E230-405E-9EEC-CAC00A93CD09}"/>
            </c:ext>
          </c:extLst>
        </c:ser>
        <c:ser>
          <c:idx val="4"/>
          <c:order val="4"/>
          <c:tx>
            <c:strRef>
              <c:f>List1!$A$6</c:f>
              <c:strCache>
                <c:ptCount val="1"/>
                <c:pt idx="0">
                  <c:v>15-19 let</c:v>
                </c:pt>
              </c:strCache>
            </c:strRef>
          </c:tx>
          <c:spPr>
            <a:ln w="28575" cap="rnd">
              <a:solidFill>
                <a:schemeClr val="bg1">
                  <a:lumMod val="65000"/>
                </a:schemeClr>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List1!$B$6:$AE$6</c:f>
              <c:numCache>
                <c:formatCode>General</c:formatCode>
                <c:ptCount val="30"/>
                <c:pt idx="0">
                  <c:v>46.649799999999999</c:v>
                </c:pt>
                <c:pt idx="1">
                  <c:v>172.79300000000001</c:v>
                </c:pt>
                <c:pt idx="2">
                  <c:v>336.79899999999998</c:v>
                </c:pt>
                <c:pt idx="3">
                  <c:v>345.58499999999998</c:v>
                </c:pt>
                <c:pt idx="4">
                  <c:v>249.77500000000001</c:v>
                </c:pt>
                <c:pt idx="5">
                  <c:v>339.51799999999997</c:v>
                </c:pt>
                <c:pt idx="6">
                  <c:v>451.64499999999998</c:v>
                </c:pt>
                <c:pt idx="7">
                  <c:v>617.74400000000003</c:v>
                </c:pt>
                <c:pt idx="8">
                  <c:v>607.702</c:v>
                </c:pt>
                <c:pt idx="9">
                  <c:v>574.44100000000003</c:v>
                </c:pt>
                <c:pt idx="10">
                  <c:v>389.93400000000003</c:v>
                </c:pt>
                <c:pt idx="11">
                  <c:v>255.63200000000001</c:v>
                </c:pt>
                <c:pt idx="12">
                  <c:v>235.55</c:v>
                </c:pt>
                <c:pt idx="13">
                  <c:v>225.71799999999999</c:v>
                </c:pt>
                <c:pt idx="14">
                  <c:v>322.36470000000003</c:v>
                </c:pt>
                <c:pt idx="15">
                  <c:v>482.60570000000001</c:v>
                </c:pt>
                <c:pt idx="16">
                  <c:v>458.54860000000002</c:v>
                </c:pt>
                <c:pt idx="17">
                  <c:v>622.34590000000003</c:v>
                </c:pt>
                <c:pt idx="18">
                  <c:v>763.13199999999995</c:v>
                </c:pt>
                <c:pt idx="19">
                  <c:v>476.74829999999997</c:v>
                </c:pt>
                <c:pt idx="20">
                  <c:v>382.61200000000002</c:v>
                </c:pt>
                <c:pt idx="21">
                  <c:v>375.08109999999999</c:v>
                </c:pt>
                <c:pt idx="22">
                  <c:v>403.11279999999999</c:v>
                </c:pt>
                <c:pt idx="23">
                  <c:v>439.09379999999999</c:v>
                </c:pt>
                <c:pt idx="24">
                  <c:v>558.12400000000002</c:v>
                </c:pt>
                <c:pt idx="25">
                  <c:v>703.9307</c:v>
                </c:pt>
                <c:pt idx="26">
                  <c:v>765.43309999999997</c:v>
                </c:pt>
                <c:pt idx="27">
                  <c:v>734.68190000000004</c:v>
                </c:pt>
                <c:pt idx="28">
                  <c:v>632.59630000000004</c:v>
                </c:pt>
                <c:pt idx="29">
                  <c:v>480.72300000000001</c:v>
                </c:pt>
              </c:numCache>
            </c:numRef>
          </c:val>
          <c:smooth val="0"/>
          <c:extLst>
            <c:ext xmlns:c16="http://schemas.microsoft.com/office/drawing/2014/chart" uri="{C3380CC4-5D6E-409C-BE32-E72D297353CC}">
              <c16:uniqueId val="{00000004-E230-405E-9EEC-CAC00A93CD09}"/>
            </c:ext>
          </c:extLst>
        </c:ser>
        <c:ser>
          <c:idx val="5"/>
          <c:order val="5"/>
          <c:tx>
            <c:strRef>
              <c:f>List1!$A$7</c:f>
              <c:strCache>
                <c:ptCount val="1"/>
                <c:pt idx="0">
                  <c:v>Všichni pozitivní</c:v>
                </c:pt>
              </c:strCache>
            </c:strRef>
          </c:tx>
          <c:spPr>
            <a:ln w="28575" cap="rnd">
              <a:solidFill>
                <a:schemeClr val="tx1"/>
              </a:solidFill>
              <a:prstDash val="sysDash"/>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List1!$B$7:$AE$7</c:f>
              <c:numCache>
                <c:formatCode>General</c:formatCode>
                <c:ptCount val="30"/>
                <c:pt idx="0">
                  <c:v>35.403199999999998</c:v>
                </c:pt>
                <c:pt idx="1">
                  <c:v>75.1173</c:v>
                </c:pt>
                <c:pt idx="2">
                  <c:v>122.48099999999999</c:v>
                </c:pt>
                <c:pt idx="3">
                  <c:v>143.12799999999999</c:v>
                </c:pt>
                <c:pt idx="4">
                  <c:v>167.05699999999999</c:v>
                </c:pt>
                <c:pt idx="5">
                  <c:v>324.14600000000002</c:v>
                </c:pt>
                <c:pt idx="6">
                  <c:v>530.92700000000002</c:v>
                </c:pt>
                <c:pt idx="7">
                  <c:v>787.44600000000003</c:v>
                </c:pt>
                <c:pt idx="8">
                  <c:v>781.25599999999997</c:v>
                </c:pt>
                <c:pt idx="9">
                  <c:v>684.16300000000001</c:v>
                </c:pt>
                <c:pt idx="10">
                  <c:v>424.01600000000002</c:v>
                </c:pt>
                <c:pt idx="11">
                  <c:v>300.65600000000001</c:v>
                </c:pt>
                <c:pt idx="12">
                  <c:v>256.416</c:v>
                </c:pt>
                <c:pt idx="13">
                  <c:v>253.489</c:v>
                </c:pt>
                <c:pt idx="14">
                  <c:v>320.31229999999999</c:v>
                </c:pt>
                <c:pt idx="15">
                  <c:v>435.02210000000002</c:v>
                </c:pt>
                <c:pt idx="16">
                  <c:v>438.1454</c:v>
                </c:pt>
                <c:pt idx="17">
                  <c:v>677.69230000000005</c:v>
                </c:pt>
                <c:pt idx="18">
                  <c:v>830.86320000000001</c:v>
                </c:pt>
                <c:pt idx="19">
                  <c:v>527.18650000000002</c:v>
                </c:pt>
                <c:pt idx="20">
                  <c:v>449.9932</c:v>
                </c:pt>
                <c:pt idx="21">
                  <c:v>442.87700000000001</c:v>
                </c:pt>
                <c:pt idx="22">
                  <c:v>467.82569999999998</c:v>
                </c:pt>
                <c:pt idx="23">
                  <c:v>499.96539999999999</c:v>
                </c:pt>
                <c:pt idx="24">
                  <c:v>619.82770000000005</c:v>
                </c:pt>
                <c:pt idx="25">
                  <c:v>774.43870000000004</c:v>
                </c:pt>
                <c:pt idx="26">
                  <c:v>797.20860000000005</c:v>
                </c:pt>
                <c:pt idx="27">
                  <c:v>720.2491</c:v>
                </c:pt>
                <c:pt idx="28">
                  <c:v>606.65200000000004</c:v>
                </c:pt>
                <c:pt idx="29">
                  <c:v>461.46699999999998</c:v>
                </c:pt>
              </c:numCache>
            </c:numRef>
          </c:val>
          <c:smooth val="0"/>
          <c:extLst>
            <c:ext xmlns:c16="http://schemas.microsoft.com/office/drawing/2014/chart" uri="{C3380CC4-5D6E-409C-BE32-E72D297353CC}">
              <c16:uniqueId val="{00000000-1EBB-4442-9D6E-7DAB86DA9ED4}"/>
            </c:ext>
          </c:extLst>
        </c:ser>
        <c:dLbls>
          <c:showLegendKey val="0"/>
          <c:showVal val="0"/>
          <c:showCatName val="0"/>
          <c:showSerName val="0"/>
          <c:showPercent val="0"/>
          <c:showBubbleSize val="0"/>
        </c:dLbls>
        <c:smooth val="0"/>
        <c:axId val="488445264"/>
        <c:axId val="494149648"/>
      </c:lineChart>
      <c:catAx>
        <c:axId val="48844526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2700000" spcFirstLastPara="1" vertOverflow="ellipsis" wrap="square" anchor="ctr" anchorCtr="1"/>
          <a:lstStyle/>
          <a:p>
            <a:pPr>
              <a:defRPr sz="14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94149648"/>
        <c:crosses val="autoZero"/>
        <c:auto val="1"/>
        <c:lblAlgn val="ctr"/>
        <c:lblOffset val="100"/>
        <c:tickLblSkip val="1"/>
        <c:noMultiLvlLbl val="0"/>
      </c:catAx>
      <c:valAx>
        <c:axId val="494149648"/>
        <c:scaling>
          <c:orientation val="minMax"/>
          <c:max val="1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88445264"/>
        <c:crosses val="autoZero"/>
        <c:crossBetween val="between"/>
      </c:valAx>
      <c:spPr>
        <a:noFill/>
        <a:ln>
          <a:noFill/>
        </a:ln>
        <a:effectLst/>
      </c:spPr>
    </c:plotArea>
    <c:legend>
      <c:legendPos val="r"/>
      <c:layout>
        <c:manualLayout>
          <c:xMode val="edge"/>
          <c:yMode val="edge"/>
          <c:x val="0.85809610965008587"/>
          <c:y val="0.20208031279244382"/>
          <c:w val="0.14190389034991419"/>
          <c:h val="0.52288360845999327"/>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cs-CZ"/>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b="1">
          <a:solidFill>
            <a:schemeClr val="tx1"/>
          </a:solidFill>
        </a:defRPr>
      </a:pPr>
      <a:endParaRPr lang="cs-CZ"/>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265896097904626E-2"/>
          <c:y val="0.11216137656970669"/>
          <c:w val="0.91692139603581668"/>
          <c:h val="0.71344666460445894"/>
        </c:manualLayout>
      </c:layout>
      <c:barChart>
        <c:barDir val="col"/>
        <c:grouping val="clustered"/>
        <c:varyColors val="0"/>
        <c:ser>
          <c:idx val="0"/>
          <c:order val="0"/>
          <c:spPr>
            <a:solidFill>
              <a:srgbClr val="C00000"/>
            </a:solidFill>
            <a:ln w="19050">
              <a:solidFill>
                <a:srgbClr val="C00000"/>
              </a:solidFill>
            </a:ln>
            <a:effectLst/>
          </c:spPr>
          <c:invertIfNegative val="0"/>
          <c:dLbls>
            <c:numFmt formatCode="#,##0" sourceLinked="0"/>
            <c:spPr>
              <a:noFill/>
              <a:ln>
                <a:noFill/>
              </a:ln>
              <a:effectLst/>
            </c:spPr>
            <c:txPr>
              <a:bodyPr rot="-5400000" spcFirstLastPara="1" vertOverflow="ellipsis" wrap="square" anchor="ctr" anchorCtr="1"/>
              <a:lstStyle/>
              <a:p>
                <a:pPr>
                  <a:defRPr sz="1100" b="0" i="0" u="none" strike="noStrike" kern="1200" baseline="0">
                    <a:solidFill>
                      <a:schemeClr val="tx1"/>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Sheet1!$A$2:$A$94</c:f>
              <c:numCache>
                <c:formatCode>m/d/yyyy</c:formatCode>
                <c:ptCount val="93"/>
                <c:pt idx="0">
                  <c:v>44191</c:v>
                </c:pt>
                <c:pt idx="1">
                  <c:v>44192</c:v>
                </c:pt>
                <c:pt idx="2">
                  <c:v>44193</c:v>
                </c:pt>
                <c:pt idx="3">
                  <c:v>44194</c:v>
                </c:pt>
                <c:pt idx="4">
                  <c:v>44195</c:v>
                </c:pt>
                <c:pt idx="5">
                  <c:v>44196</c:v>
                </c:pt>
                <c:pt idx="6">
                  <c:v>44197</c:v>
                </c:pt>
                <c:pt idx="7">
                  <c:v>44198</c:v>
                </c:pt>
                <c:pt idx="8">
                  <c:v>44199</c:v>
                </c:pt>
                <c:pt idx="9">
                  <c:v>44200</c:v>
                </c:pt>
                <c:pt idx="10">
                  <c:v>44201</c:v>
                </c:pt>
                <c:pt idx="11">
                  <c:v>44202</c:v>
                </c:pt>
                <c:pt idx="12">
                  <c:v>44203</c:v>
                </c:pt>
                <c:pt idx="13">
                  <c:v>44204</c:v>
                </c:pt>
                <c:pt idx="14">
                  <c:v>44205</c:v>
                </c:pt>
                <c:pt idx="15">
                  <c:v>44206</c:v>
                </c:pt>
                <c:pt idx="16">
                  <c:v>44207</c:v>
                </c:pt>
                <c:pt idx="17">
                  <c:v>44208</c:v>
                </c:pt>
                <c:pt idx="18">
                  <c:v>44209</c:v>
                </c:pt>
                <c:pt idx="19">
                  <c:v>44210</c:v>
                </c:pt>
                <c:pt idx="20">
                  <c:v>44211</c:v>
                </c:pt>
                <c:pt idx="21">
                  <c:v>44212</c:v>
                </c:pt>
                <c:pt idx="22">
                  <c:v>44213</c:v>
                </c:pt>
                <c:pt idx="23">
                  <c:v>44214</c:v>
                </c:pt>
                <c:pt idx="24">
                  <c:v>44215</c:v>
                </c:pt>
                <c:pt idx="25">
                  <c:v>44216</c:v>
                </c:pt>
                <c:pt idx="26">
                  <c:v>44217</c:v>
                </c:pt>
                <c:pt idx="27">
                  <c:v>44218</c:v>
                </c:pt>
                <c:pt idx="28">
                  <c:v>44219</c:v>
                </c:pt>
                <c:pt idx="29">
                  <c:v>44220</c:v>
                </c:pt>
                <c:pt idx="30">
                  <c:v>44221</c:v>
                </c:pt>
                <c:pt idx="31">
                  <c:v>44222</c:v>
                </c:pt>
                <c:pt idx="32">
                  <c:v>44223</c:v>
                </c:pt>
                <c:pt idx="33">
                  <c:v>44224</c:v>
                </c:pt>
                <c:pt idx="34">
                  <c:v>44225</c:v>
                </c:pt>
                <c:pt idx="35">
                  <c:v>44226</c:v>
                </c:pt>
                <c:pt idx="36">
                  <c:v>44227</c:v>
                </c:pt>
                <c:pt idx="37">
                  <c:v>44228</c:v>
                </c:pt>
                <c:pt idx="38">
                  <c:v>44229</c:v>
                </c:pt>
                <c:pt idx="39">
                  <c:v>44230</c:v>
                </c:pt>
                <c:pt idx="40">
                  <c:v>44231</c:v>
                </c:pt>
                <c:pt idx="41">
                  <c:v>44232</c:v>
                </c:pt>
                <c:pt idx="42">
                  <c:v>44233</c:v>
                </c:pt>
                <c:pt idx="43">
                  <c:v>44234</c:v>
                </c:pt>
                <c:pt idx="44">
                  <c:v>44235</c:v>
                </c:pt>
                <c:pt idx="45">
                  <c:v>44236</c:v>
                </c:pt>
                <c:pt idx="46">
                  <c:v>44237</c:v>
                </c:pt>
                <c:pt idx="47">
                  <c:v>44238</c:v>
                </c:pt>
                <c:pt idx="48">
                  <c:v>44239</c:v>
                </c:pt>
                <c:pt idx="49">
                  <c:v>44240</c:v>
                </c:pt>
                <c:pt idx="50">
                  <c:v>44241</c:v>
                </c:pt>
                <c:pt idx="51">
                  <c:v>44242</c:v>
                </c:pt>
                <c:pt idx="52">
                  <c:v>44243</c:v>
                </c:pt>
                <c:pt idx="53">
                  <c:v>44244</c:v>
                </c:pt>
                <c:pt idx="54">
                  <c:v>44245</c:v>
                </c:pt>
                <c:pt idx="55">
                  <c:v>44246</c:v>
                </c:pt>
                <c:pt idx="56">
                  <c:v>44247</c:v>
                </c:pt>
                <c:pt idx="57">
                  <c:v>44248</c:v>
                </c:pt>
                <c:pt idx="58">
                  <c:v>44249</c:v>
                </c:pt>
                <c:pt idx="59">
                  <c:v>44250</c:v>
                </c:pt>
                <c:pt idx="60">
                  <c:v>44251</c:v>
                </c:pt>
                <c:pt idx="61">
                  <c:v>44252</c:v>
                </c:pt>
                <c:pt idx="62">
                  <c:v>44253</c:v>
                </c:pt>
                <c:pt idx="63">
                  <c:v>44254</c:v>
                </c:pt>
                <c:pt idx="64">
                  <c:v>44255</c:v>
                </c:pt>
                <c:pt idx="65">
                  <c:v>44256</c:v>
                </c:pt>
                <c:pt idx="66">
                  <c:v>44257</c:v>
                </c:pt>
                <c:pt idx="67">
                  <c:v>44258</c:v>
                </c:pt>
                <c:pt idx="68">
                  <c:v>44259</c:v>
                </c:pt>
                <c:pt idx="69">
                  <c:v>44260</c:v>
                </c:pt>
                <c:pt idx="70">
                  <c:v>44261</c:v>
                </c:pt>
                <c:pt idx="71">
                  <c:v>44262</c:v>
                </c:pt>
                <c:pt idx="72">
                  <c:v>44263</c:v>
                </c:pt>
                <c:pt idx="73">
                  <c:v>44264</c:v>
                </c:pt>
                <c:pt idx="74">
                  <c:v>44265</c:v>
                </c:pt>
                <c:pt idx="75">
                  <c:v>44266</c:v>
                </c:pt>
                <c:pt idx="76">
                  <c:v>44267</c:v>
                </c:pt>
                <c:pt idx="77">
                  <c:v>44268</c:v>
                </c:pt>
                <c:pt idx="78">
                  <c:v>44269</c:v>
                </c:pt>
                <c:pt idx="79">
                  <c:v>44270</c:v>
                </c:pt>
                <c:pt idx="80">
                  <c:v>44271</c:v>
                </c:pt>
                <c:pt idx="81">
                  <c:v>44272</c:v>
                </c:pt>
                <c:pt idx="82">
                  <c:v>44273</c:v>
                </c:pt>
                <c:pt idx="83">
                  <c:v>44274</c:v>
                </c:pt>
                <c:pt idx="84">
                  <c:v>44275</c:v>
                </c:pt>
                <c:pt idx="85">
                  <c:v>44276</c:v>
                </c:pt>
                <c:pt idx="86">
                  <c:v>44277</c:v>
                </c:pt>
                <c:pt idx="87">
                  <c:v>44278</c:v>
                </c:pt>
                <c:pt idx="88">
                  <c:v>44279</c:v>
                </c:pt>
                <c:pt idx="89">
                  <c:v>44280</c:v>
                </c:pt>
                <c:pt idx="90">
                  <c:v>44281</c:v>
                </c:pt>
                <c:pt idx="91">
                  <c:v>44282</c:v>
                </c:pt>
                <c:pt idx="92">
                  <c:v>44283</c:v>
                </c:pt>
              </c:numCache>
            </c:numRef>
          </c:cat>
          <c:val>
            <c:numRef>
              <c:f>Sheet1!$B$2:$B$94</c:f>
              <c:numCache>
                <c:formatCode>General</c:formatCode>
                <c:ptCount val="93"/>
                <c:pt idx="0">
                  <c:v>52</c:v>
                </c:pt>
                <c:pt idx="1">
                  <c:v>47</c:v>
                </c:pt>
                <c:pt idx="2">
                  <c:v>128</c:v>
                </c:pt>
                <c:pt idx="3">
                  <c:v>217</c:v>
                </c:pt>
                <c:pt idx="4">
                  <c:v>233</c:v>
                </c:pt>
                <c:pt idx="5">
                  <c:v>160</c:v>
                </c:pt>
                <c:pt idx="6">
                  <c:v>46</c:v>
                </c:pt>
                <c:pt idx="7">
                  <c:v>65</c:v>
                </c:pt>
                <c:pt idx="8">
                  <c:v>74</c:v>
                </c:pt>
                <c:pt idx="9">
                  <c:v>167</c:v>
                </c:pt>
                <c:pt idx="10">
                  <c:v>217</c:v>
                </c:pt>
                <c:pt idx="11">
                  <c:v>213</c:v>
                </c:pt>
                <c:pt idx="12">
                  <c:v>206</c:v>
                </c:pt>
                <c:pt idx="13">
                  <c:v>177</c:v>
                </c:pt>
                <c:pt idx="14">
                  <c:v>151</c:v>
                </c:pt>
                <c:pt idx="15">
                  <c:v>86</c:v>
                </c:pt>
                <c:pt idx="16">
                  <c:v>180</c:v>
                </c:pt>
                <c:pt idx="17">
                  <c:v>244</c:v>
                </c:pt>
                <c:pt idx="18">
                  <c:v>244</c:v>
                </c:pt>
                <c:pt idx="19">
                  <c:v>187</c:v>
                </c:pt>
                <c:pt idx="20">
                  <c:v>246</c:v>
                </c:pt>
                <c:pt idx="21">
                  <c:v>151</c:v>
                </c:pt>
                <c:pt idx="22">
                  <c:v>82</c:v>
                </c:pt>
                <c:pt idx="23">
                  <c:v>216</c:v>
                </c:pt>
                <c:pt idx="24">
                  <c:v>237</c:v>
                </c:pt>
                <c:pt idx="25">
                  <c:v>218</c:v>
                </c:pt>
                <c:pt idx="26">
                  <c:v>236</c:v>
                </c:pt>
                <c:pt idx="27">
                  <c:v>232</c:v>
                </c:pt>
                <c:pt idx="28">
                  <c:v>135</c:v>
                </c:pt>
                <c:pt idx="29">
                  <c:v>73</c:v>
                </c:pt>
                <c:pt idx="30">
                  <c:v>183</c:v>
                </c:pt>
                <c:pt idx="31">
                  <c:v>228</c:v>
                </c:pt>
                <c:pt idx="32">
                  <c:v>233</c:v>
                </c:pt>
                <c:pt idx="33">
                  <c:v>253</c:v>
                </c:pt>
                <c:pt idx="34">
                  <c:v>257</c:v>
                </c:pt>
                <c:pt idx="35">
                  <c:v>112</c:v>
                </c:pt>
                <c:pt idx="36">
                  <c:v>87</c:v>
                </c:pt>
                <c:pt idx="37">
                  <c:v>189</c:v>
                </c:pt>
                <c:pt idx="38">
                  <c:v>240</c:v>
                </c:pt>
                <c:pt idx="39">
                  <c:v>284</c:v>
                </c:pt>
                <c:pt idx="40">
                  <c:v>281</c:v>
                </c:pt>
                <c:pt idx="41">
                  <c:v>252</c:v>
                </c:pt>
                <c:pt idx="42">
                  <c:v>130</c:v>
                </c:pt>
                <c:pt idx="43">
                  <c:v>76</c:v>
                </c:pt>
                <c:pt idx="44">
                  <c:v>224</c:v>
                </c:pt>
                <c:pt idx="45">
                  <c:v>307</c:v>
                </c:pt>
                <c:pt idx="46">
                  <c:v>280</c:v>
                </c:pt>
                <c:pt idx="47">
                  <c:v>266</c:v>
                </c:pt>
                <c:pt idx="48">
                  <c:v>287</c:v>
                </c:pt>
                <c:pt idx="49">
                  <c:v>128</c:v>
                </c:pt>
                <c:pt idx="50">
                  <c:v>98</c:v>
                </c:pt>
                <c:pt idx="51">
                  <c:v>241</c:v>
                </c:pt>
                <c:pt idx="52">
                  <c:v>348</c:v>
                </c:pt>
                <c:pt idx="53">
                  <c:v>337</c:v>
                </c:pt>
                <c:pt idx="54">
                  <c:v>413</c:v>
                </c:pt>
                <c:pt idx="55">
                  <c:v>345</c:v>
                </c:pt>
                <c:pt idx="56">
                  <c:v>251</c:v>
                </c:pt>
                <c:pt idx="57">
                  <c:v>172</c:v>
                </c:pt>
                <c:pt idx="58">
                  <c:v>338</c:v>
                </c:pt>
                <c:pt idx="59">
                  <c:v>499</c:v>
                </c:pt>
                <c:pt idx="60">
                  <c:v>434</c:v>
                </c:pt>
                <c:pt idx="61">
                  <c:v>440</c:v>
                </c:pt>
                <c:pt idx="62">
                  <c:v>479</c:v>
                </c:pt>
                <c:pt idx="63">
                  <c:v>238</c:v>
                </c:pt>
                <c:pt idx="64">
                  <c:v>161</c:v>
                </c:pt>
                <c:pt idx="65">
                  <c:v>315</c:v>
                </c:pt>
                <c:pt idx="66">
                  <c:v>440</c:v>
                </c:pt>
                <c:pt idx="67">
                  <c:v>388</c:v>
                </c:pt>
                <c:pt idx="68">
                  <c:v>375</c:v>
                </c:pt>
                <c:pt idx="69">
                  <c:v>371</c:v>
                </c:pt>
                <c:pt idx="70">
                  <c:v>262</c:v>
                </c:pt>
                <c:pt idx="71">
                  <c:v>100</c:v>
                </c:pt>
                <c:pt idx="72">
                  <c:v>265</c:v>
                </c:pt>
                <c:pt idx="73">
                  <c:v>367</c:v>
                </c:pt>
                <c:pt idx="74">
                  <c:v>314</c:v>
                </c:pt>
                <c:pt idx="75">
                  <c:v>223</c:v>
                </c:pt>
                <c:pt idx="76">
                  <c:v>324</c:v>
                </c:pt>
                <c:pt idx="77">
                  <c:v>162</c:v>
                </c:pt>
                <c:pt idx="78">
                  <c:v>69</c:v>
                </c:pt>
                <c:pt idx="79">
                  <c:v>241</c:v>
                </c:pt>
                <c:pt idx="80">
                  <c:v>299</c:v>
                </c:pt>
                <c:pt idx="81">
                  <c:v>255</c:v>
                </c:pt>
                <c:pt idx="82">
                  <c:v>223</c:v>
                </c:pt>
                <c:pt idx="83">
                  <c:v>220</c:v>
                </c:pt>
                <c:pt idx="84">
                  <c:v>133</c:v>
                </c:pt>
                <c:pt idx="85">
                  <c:v>58</c:v>
                </c:pt>
                <c:pt idx="86">
                  <c:v>198</c:v>
                </c:pt>
                <c:pt idx="87">
                  <c:v>226</c:v>
                </c:pt>
                <c:pt idx="88">
                  <c:v>175</c:v>
                </c:pt>
                <c:pt idx="89">
                  <c:v>171</c:v>
                </c:pt>
                <c:pt idx="90">
                  <c:v>213</c:v>
                </c:pt>
                <c:pt idx="91">
                  <c:v>109</c:v>
                </c:pt>
                <c:pt idx="92">
                  <c:v>45</c:v>
                </c:pt>
              </c:numCache>
            </c:numRef>
          </c:val>
          <c:extLst>
            <c:ext xmlns:c16="http://schemas.microsoft.com/office/drawing/2014/chart" uri="{C3380CC4-5D6E-409C-BE32-E72D297353CC}">
              <c16:uniqueId val="{00000000-BD9B-4FBB-A2AC-E8BB2DFAE1ED}"/>
            </c:ext>
          </c:extLst>
        </c:ser>
        <c:dLbls>
          <c:showLegendKey val="0"/>
          <c:showVal val="0"/>
          <c:showCatName val="0"/>
          <c:showSerName val="0"/>
          <c:showPercent val="0"/>
          <c:showBubbleSize val="0"/>
        </c:dLbls>
        <c:gapWidth val="50"/>
        <c:axId val="417147840"/>
        <c:axId val="419321824"/>
      </c:barChart>
      <c:dateAx>
        <c:axId val="417147840"/>
        <c:scaling>
          <c:orientation val="minMax"/>
        </c:scaling>
        <c:delete val="0"/>
        <c:axPos val="b"/>
        <c:numFmt formatCode="m/d/yyyy" sourceLinked="1"/>
        <c:majorTickMark val="out"/>
        <c:minorTickMark val="none"/>
        <c:tickLblPos val="low"/>
        <c:spPr>
          <a:noFill/>
          <a:ln w="9525" cap="flat" cmpd="sng" algn="ctr">
            <a:solidFill>
              <a:schemeClr val="tx1"/>
            </a:solidFill>
            <a:round/>
          </a:ln>
          <a:effectLst/>
        </c:spPr>
        <c:txPr>
          <a:bodyPr rot="-2700000" spcFirstLastPara="1" vertOverflow="ellipsis" wrap="square" anchor="ctr" anchorCtr="1"/>
          <a:lstStyle/>
          <a:p>
            <a:pPr>
              <a:defRPr sz="900" b="0" i="0" u="none" strike="noStrike" kern="1200" baseline="0">
                <a:solidFill>
                  <a:schemeClr val="tx1"/>
                </a:solidFill>
                <a:latin typeface="+mn-lt"/>
                <a:ea typeface="+mn-ea"/>
                <a:cs typeface="+mn-cs"/>
              </a:defRPr>
            </a:pPr>
            <a:endParaRPr lang="cs-CZ"/>
          </a:p>
        </c:txPr>
        <c:crossAx val="419321824"/>
        <c:crosses val="autoZero"/>
        <c:auto val="1"/>
        <c:lblOffset val="100"/>
        <c:baseTimeUnit val="days"/>
        <c:majorUnit val="2"/>
        <c:majorTimeUnit val="days"/>
      </c:dateAx>
      <c:valAx>
        <c:axId val="419321824"/>
        <c:scaling>
          <c:orientation val="minMax"/>
          <c:max val="500"/>
          <c:min val="0"/>
        </c:scaling>
        <c:delete val="0"/>
        <c:axPos val="l"/>
        <c:numFmt formatCode="#,##0" sourceLinked="0"/>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cs-CZ"/>
          </a:p>
        </c:txPr>
        <c:crossAx val="41714784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1"/>
          </a:solidFill>
        </a:defRPr>
      </a:pPr>
      <a:endParaRPr lang="cs-CZ"/>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265896097904626E-2"/>
          <c:y val="0.11216137656970669"/>
          <c:w val="0.91692139603581668"/>
          <c:h val="0.71344666460445894"/>
        </c:manualLayout>
      </c:layout>
      <c:barChart>
        <c:barDir val="col"/>
        <c:grouping val="clustered"/>
        <c:varyColors val="0"/>
        <c:ser>
          <c:idx val="0"/>
          <c:order val="0"/>
          <c:spPr>
            <a:solidFill>
              <a:srgbClr val="C00000"/>
            </a:solidFill>
            <a:ln w="19050">
              <a:solidFill>
                <a:srgbClr val="C00000"/>
              </a:solidFill>
            </a:ln>
            <a:effectLst/>
          </c:spPr>
          <c:invertIfNegative val="0"/>
          <c:dLbls>
            <c:numFmt formatCode="#,##0" sourceLinked="0"/>
            <c:spPr>
              <a:noFill/>
              <a:ln>
                <a:noFill/>
              </a:ln>
              <a:effectLst/>
            </c:spPr>
            <c:txPr>
              <a:bodyPr rot="-5400000" spcFirstLastPara="1" vertOverflow="ellipsis" wrap="square" anchor="ctr" anchorCtr="1"/>
              <a:lstStyle/>
              <a:p>
                <a:pPr>
                  <a:defRPr sz="1100" b="0" i="0" u="none" strike="noStrike" kern="1200" baseline="0">
                    <a:solidFill>
                      <a:schemeClr val="tx1"/>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Sheet1!$A$2:$A$94</c:f>
              <c:numCache>
                <c:formatCode>m/d/yyyy</c:formatCode>
                <c:ptCount val="93"/>
                <c:pt idx="0">
                  <c:v>44191</c:v>
                </c:pt>
                <c:pt idx="1">
                  <c:v>44192</c:v>
                </c:pt>
                <c:pt idx="2">
                  <c:v>44193</c:v>
                </c:pt>
                <c:pt idx="3">
                  <c:v>44194</c:v>
                </c:pt>
                <c:pt idx="4">
                  <c:v>44195</c:v>
                </c:pt>
                <c:pt idx="5">
                  <c:v>44196</c:v>
                </c:pt>
                <c:pt idx="6">
                  <c:v>44197</c:v>
                </c:pt>
                <c:pt idx="7">
                  <c:v>44198</c:v>
                </c:pt>
                <c:pt idx="8">
                  <c:v>44199</c:v>
                </c:pt>
                <c:pt idx="9">
                  <c:v>44200</c:v>
                </c:pt>
                <c:pt idx="10">
                  <c:v>44201</c:v>
                </c:pt>
                <c:pt idx="11">
                  <c:v>44202</c:v>
                </c:pt>
                <c:pt idx="12">
                  <c:v>44203</c:v>
                </c:pt>
                <c:pt idx="13">
                  <c:v>44204</c:v>
                </c:pt>
                <c:pt idx="14">
                  <c:v>44205</c:v>
                </c:pt>
                <c:pt idx="15">
                  <c:v>44206</c:v>
                </c:pt>
                <c:pt idx="16">
                  <c:v>44207</c:v>
                </c:pt>
                <c:pt idx="17">
                  <c:v>44208</c:v>
                </c:pt>
                <c:pt idx="18">
                  <c:v>44209</c:v>
                </c:pt>
                <c:pt idx="19">
                  <c:v>44210</c:v>
                </c:pt>
                <c:pt idx="20">
                  <c:v>44211</c:v>
                </c:pt>
                <c:pt idx="21">
                  <c:v>44212</c:v>
                </c:pt>
                <c:pt idx="22">
                  <c:v>44213</c:v>
                </c:pt>
                <c:pt idx="23">
                  <c:v>44214</c:v>
                </c:pt>
                <c:pt idx="24">
                  <c:v>44215</c:v>
                </c:pt>
                <c:pt idx="25">
                  <c:v>44216</c:v>
                </c:pt>
                <c:pt idx="26">
                  <c:v>44217</c:v>
                </c:pt>
                <c:pt idx="27">
                  <c:v>44218</c:v>
                </c:pt>
                <c:pt idx="28">
                  <c:v>44219</c:v>
                </c:pt>
                <c:pt idx="29">
                  <c:v>44220</c:v>
                </c:pt>
                <c:pt idx="30">
                  <c:v>44221</c:v>
                </c:pt>
                <c:pt idx="31">
                  <c:v>44222</c:v>
                </c:pt>
                <c:pt idx="32">
                  <c:v>44223</c:v>
                </c:pt>
                <c:pt idx="33">
                  <c:v>44224</c:v>
                </c:pt>
                <c:pt idx="34">
                  <c:v>44225</c:v>
                </c:pt>
                <c:pt idx="35">
                  <c:v>44226</c:v>
                </c:pt>
                <c:pt idx="36">
                  <c:v>44227</c:v>
                </c:pt>
                <c:pt idx="37">
                  <c:v>44228</c:v>
                </c:pt>
                <c:pt idx="38">
                  <c:v>44229</c:v>
                </c:pt>
                <c:pt idx="39">
                  <c:v>44230</c:v>
                </c:pt>
                <c:pt idx="40">
                  <c:v>44231</c:v>
                </c:pt>
                <c:pt idx="41">
                  <c:v>44232</c:v>
                </c:pt>
                <c:pt idx="42">
                  <c:v>44233</c:v>
                </c:pt>
                <c:pt idx="43">
                  <c:v>44234</c:v>
                </c:pt>
                <c:pt idx="44">
                  <c:v>44235</c:v>
                </c:pt>
                <c:pt idx="45">
                  <c:v>44236</c:v>
                </c:pt>
                <c:pt idx="46">
                  <c:v>44237</c:v>
                </c:pt>
                <c:pt idx="47">
                  <c:v>44238</c:v>
                </c:pt>
                <c:pt idx="48">
                  <c:v>44239</c:v>
                </c:pt>
                <c:pt idx="49">
                  <c:v>44240</c:v>
                </c:pt>
                <c:pt idx="50">
                  <c:v>44241</c:v>
                </c:pt>
                <c:pt idx="51">
                  <c:v>44242</c:v>
                </c:pt>
                <c:pt idx="52">
                  <c:v>44243</c:v>
                </c:pt>
                <c:pt idx="53">
                  <c:v>44244</c:v>
                </c:pt>
                <c:pt idx="54">
                  <c:v>44245</c:v>
                </c:pt>
                <c:pt idx="55">
                  <c:v>44246</c:v>
                </c:pt>
                <c:pt idx="56">
                  <c:v>44247</c:v>
                </c:pt>
                <c:pt idx="57">
                  <c:v>44248</c:v>
                </c:pt>
                <c:pt idx="58">
                  <c:v>44249</c:v>
                </c:pt>
                <c:pt idx="59">
                  <c:v>44250</c:v>
                </c:pt>
                <c:pt idx="60">
                  <c:v>44251</c:v>
                </c:pt>
                <c:pt idx="61">
                  <c:v>44252</c:v>
                </c:pt>
                <c:pt idx="62">
                  <c:v>44253</c:v>
                </c:pt>
                <c:pt idx="63">
                  <c:v>44254</c:v>
                </c:pt>
                <c:pt idx="64">
                  <c:v>44255</c:v>
                </c:pt>
                <c:pt idx="65">
                  <c:v>44256</c:v>
                </c:pt>
                <c:pt idx="66">
                  <c:v>44257</c:v>
                </c:pt>
                <c:pt idx="67">
                  <c:v>44258</c:v>
                </c:pt>
                <c:pt idx="68">
                  <c:v>44259</c:v>
                </c:pt>
                <c:pt idx="69">
                  <c:v>44260</c:v>
                </c:pt>
                <c:pt idx="70">
                  <c:v>44261</c:v>
                </c:pt>
                <c:pt idx="71">
                  <c:v>44262</c:v>
                </c:pt>
                <c:pt idx="72">
                  <c:v>44263</c:v>
                </c:pt>
                <c:pt idx="73">
                  <c:v>44264</c:v>
                </c:pt>
                <c:pt idx="74">
                  <c:v>44265</c:v>
                </c:pt>
                <c:pt idx="75">
                  <c:v>44266</c:v>
                </c:pt>
                <c:pt idx="76">
                  <c:v>44267</c:v>
                </c:pt>
                <c:pt idx="77">
                  <c:v>44268</c:v>
                </c:pt>
                <c:pt idx="78">
                  <c:v>44269</c:v>
                </c:pt>
                <c:pt idx="79">
                  <c:v>44270</c:v>
                </c:pt>
                <c:pt idx="80">
                  <c:v>44271</c:v>
                </c:pt>
                <c:pt idx="81">
                  <c:v>44272</c:v>
                </c:pt>
                <c:pt idx="82">
                  <c:v>44273</c:v>
                </c:pt>
                <c:pt idx="83">
                  <c:v>44274</c:v>
                </c:pt>
                <c:pt idx="84">
                  <c:v>44275</c:v>
                </c:pt>
                <c:pt idx="85">
                  <c:v>44276</c:v>
                </c:pt>
                <c:pt idx="86">
                  <c:v>44277</c:v>
                </c:pt>
                <c:pt idx="87">
                  <c:v>44278</c:v>
                </c:pt>
                <c:pt idx="88">
                  <c:v>44279</c:v>
                </c:pt>
                <c:pt idx="89">
                  <c:v>44280</c:v>
                </c:pt>
                <c:pt idx="90">
                  <c:v>44281</c:v>
                </c:pt>
                <c:pt idx="91">
                  <c:v>44282</c:v>
                </c:pt>
                <c:pt idx="92">
                  <c:v>44283</c:v>
                </c:pt>
              </c:numCache>
            </c:numRef>
          </c:cat>
          <c:val>
            <c:numRef>
              <c:f>Sheet1!$B$2:$B$94</c:f>
              <c:numCache>
                <c:formatCode>General</c:formatCode>
                <c:ptCount val="93"/>
                <c:pt idx="0">
                  <c:v>114</c:v>
                </c:pt>
                <c:pt idx="1">
                  <c:v>127</c:v>
                </c:pt>
                <c:pt idx="2">
                  <c:v>360</c:v>
                </c:pt>
                <c:pt idx="3">
                  <c:v>533</c:v>
                </c:pt>
                <c:pt idx="4">
                  <c:v>542</c:v>
                </c:pt>
                <c:pt idx="5">
                  <c:v>393</c:v>
                </c:pt>
                <c:pt idx="6">
                  <c:v>127</c:v>
                </c:pt>
                <c:pt idx="7">
                  <c:v>147</c:v>
                </c:pt>
                <c:pt idx="8">
                  <c:v>192</c:v>
                </c:pt>
                <c:pt idx="9">
                  <c:v>356</c:v>
                </c:pt>
                <c:pt idx="10">
                  <c:v>562</c:v>
                </c:pt>
                <c:pt idx="11">
                  <c:v>462</c:v>
                </c:pt>
                <c:pt idx="12">
                  <c:v>440</c:v>
                </c:pt>
                <c:pt idx="13">
                  <c:v>411</c:v>
                </c:pt>
                <c:pt idx="14">
                  <c:v>334</c:v>
                </c:pt>
                <c:pt idx="15">
                  <c:v>183</c:v>
                </c:pt>
                <c:pt idx="16">
                  <c:v>353</c:v>
                </c:pt>
                <c:pt idx="17">
                  <c:v>479</c:v>
                </c:pt>
                <c:pt idx="18">
                  <c:v>508</c:v>
                </c:pt>
                <c:pt idx="19">
                  <c:v>350</c:v>
                </c:pt>
                <c:pt idx="20">
                  <c:v>412</c:v>
                </c:pt>
                <c:pt idx="21">
                  <c:v>273</c:v>
                </c:pt>
                <c:pt idx="22">
                  <c:v>156</c:v>
                </c:pt>
                <c:pt idx="23">
                  <c:v>385</c:v>
                </c:pt>
                <c:pt idx="24">
                  <c:v>444</c:v>
                </c:pt>
                <c:pt idx="25">
                  <c:v>409</c:v>
                </c:pt>
                <c:pt idx="26">
                  <c:v>323</c:v>
                </c:pt>
                <c:pt idx="27">
                  <c:v>450</c:v>
                </c:pt>
                <c:pt idx="28">
                  <c:v>223</c:v>
                </c:pt>
                <c:pt idx="29">
                  <c:v>133</c:v>
                </c:pt>
                <c:pt idx="30">
                  <c:v>318</c:v>
                </c:pt>
                <c:pt idx="31">
                  <c:v>404</c:v>
                </c:pt>
                <c:pt idx="32">
                  <c:v>386</c:v>
                </c:pt>
                <c:pt idx="33">
                  <c:v>372</c:v>
                </c:pt>
                <c:pt idx="34">
                  <c:v>416</c:v>
                </c:pt>
                <c:pt idx="35">
                  <c:v>227</c:v>
                </c:pt>
                <c:pt idx="36">
                  <c:v>135</c:v>
                </c:pt>
                <c:pt idx="37">
                  <c:v>380</c:v>
                </c:pt>
                <c:pt idx="38">
                  <c:v>452</c:v>
                </c:pt>
                <c:pt idx="39">
                  <c:v>441</c:v>
                </c:pt>
                <c:pt idx="40">
                  <c:v>420</c:v>
                </c:pt>
                <c:pt idx="41">
                  <c:v>476</c:v>
                </c:pt>
                <c:pt idx="42">
                  <c:v>244</c:v>
                </c:pt>
                <c:pt idx="43">
                  <c:v>118</c:v>
                </c:pt>
                <c:pt idx="44">
                  <c:v>394</c:v>
                </c:pt>
                <c:pt idx="45">
                  <c:v>523</c:v>
                </c:pt>
                <c:pt idx="46">
                  <c:v>488</c:v>
                </c:pt>
                <c:pt idx="47">
                  <c:v>493</c:v>
                </c:pt>
                <c:pt idx="48">
                  <c:v>503</c:v>
                </c:pt>
                <c:pt idx="49">
                  <c:v>302</c:v>
                </c:pt>
                <c:pt idx="50">
                  <c:v>169</c:v>
                </c:pt>
                <c:pt idx="51">
                  <c:v>508</c:v>
                </c:pt>
                <c:pt idx="52">
                  <c:v>653</c:v>
                </c:pt>
                <c:pt idx="53">
                  <c:v>590</c:v>
                </c:pt>
                <c:pt idx="54">
                  <c:v>703</c:v>
                </c:pt>
                <c:pt idx="55">
                  <c:v>634</c:v>
                </c:pt>
                <c:pt idx="56">
                  <c:v>427</c:v>
                </c:pt>
                <c:pt idx="57">
                  <c:v>278</c:v>
                </c:pt>
                <c:pt idx="58">
                  <c:v>551</c:v>
                </c:pt>
                <c:pt idx="59">
                  <c:v>811</c:v>
                </c:pt>
                <c:pt idx="60">
                  <c:v>703</c:v>
                </c:pt>
                <c:pt idx="61">
                  <c:v>764</c:v>
                </c:pt>
                <c:pt idx="62">
                  <c:v>885</c:v>
                </c:pt>
                <c:pt idx="63">
                  <c:v>478</c:v>
                </c:pt>
                <c:pt idx="64">
                  <c:v>293</c:v>
                </c:pt>
                <c:pt idx="65">
                  <c:v>658</c:v>
                </c:pt>
                <c:pt idx="66">
                  <c:v>828</c:v>
                </c:pt>
                <c:pt idx="67">
                  <c:v>650</c:v>
                </c:pt>
                <c:pt idx="68">
                  <c:v>662</c:v>
                </c:pt>
                <c:pt idx="69">
                  <c:v>591</c:v>
                </c:pt>
                <c:pt idx="70">
                  <c:v>440</c:v>
                </c:pt>
                <c:pt idx="71">
                  <c:v>182</c:v>
                </c:pt>
                <c:pt idx="72">
                  <c:v>453</c:v>
                </c:pt>
                <c:pt idx="73">
                  <c:v>658</c:v>
                </c:pt>
                <c:pt idx="74">
                  <c:v>574</c:v>
                </c:pt>
                <c:pt idx="75">
                  <c:v>393</c:v>
                </c:pt>
                <c:pt idx="76">
                  <c:v>545</c:v>
                </c:pt>
                <c:pt idx="77">
                  <c:v>310</c:v>
                </c:pt>
                <c:pt idx="78">
                  <c:v>139</c:v>
                </c:pt>
                <c:pt idx="79">
                  <c:v>419</c:v>
                </c:pt>
                <c:pt idx="80">
                  <c:v>564</c:v>
                </c:pt>
                <c:pt idx="81">
                  <c:v>420</c:v>
                </c:pt>
                <c:pt idx="82">
                  <c:v>384</c:v>
                </c:pt>
                <c:pt idx="83">
                  <c:v>380</c:v>
                </c:pt>
                <c:pt idx="84">
                  <c:v>224</c:v>
                </c:pt>
                <c:pt idx="85">
                  <c:v>83</c:v>
                </c:pt>
                <c:pt idx="86">
                  <c:v>355</c:v>
                </c:pt>
                <c:pt idx="87">
                  <c:v>424</c:v>
                </c:pt>
                <c:pt idx="88">
                  <c:v>301</c:v>
                </c:pt>
                <c:pt idx="89">
                  <c:v>292</c:v>
                </c:pt>
                <c:pt idx="90">
                  <c:v>340</c:v>
                </c:pt>
                <c:pt idx="91">
                  <c:v>197</c:v>
                </c:pt>
                <c:pt idx="92">
                  <c:v>74</c:v>
                </c:pt>
              </c:numCache>
            </c:numRef>
          </c:val>
          <c:extLst>
            <c:ext xmlns:c16="http://schemas.microsoft.com/office/drawing/2014/chart" uri="{C3380CC4-5D6E-409C-BE32-E72D297353CC}">
              <c16:uniqueId val="{00000000-BD9B-4FBB-A2AC-E8BB2DFAE1ED}"/>
            </c:ext>
          </c:extLst>
        </c:ser>
        <c:dLbls>
          <c:showLegendKey val="0"/>
          <c:showVal val="0"/>
          <c:showCatName val="0"/>
          <c:showSerName val="0"/>
          <c:showPercent val="0"/>
          <c:showBubbleSize val="0"/>
        </c:dLbls>
        <c:gapWidth val="50"/>
        <c:axId val="417147840"/>
        <c:axId val="419321824"/>
      </c:barChart>
      <c:dateAx>
        <c:axId val="417147840"/>
        <c:scaling>
          <c:orientation val="minMax"/>
        </c:scaling>
        <c:delete val="0"/>
        <c:axPos val="b"/>
        <c:numFmt formatCode="m/d/yyyy" sourceLinked="1"/>
        <c:majorTickMark val="out"/>
        <c:minorTickMark val="none"/>
        <c:tickLblPos val="low"/>
        <c:spPr>
          <a:noFill/>
          <a:ln w="9525" cap="flat" cmpd="sng" algn="ctr">
            <a:solidFill>
              <a:schemeClr val="tx1"/>
            </a:solidFill>
            <a:round/>
          </a:ln>
          <a:effectLst/>
        </c:spPr>
        <c:txPr>
          <a:bodyPr rot="-2700000" spcFirstLastPara="1" vertOverflow="ellipsis" wrap="square" anchor="ctr" anchorCtr="1"/>
          <a:lstStyle/>
          <a:p>
            <a:pPr>
              <a:defRPr sz="900" b="0" i="0" u="none" strike="noStrike" kern="1200" baseline="0">
                <a:solidFill>
                  <a:schemeClr val="tx1"/>
                </a:solidFill>
                <a:latin typeface="+mn-lt"/>
                <a:ea typeface="+mn-ea"/>
                <a:cs typeface="+mn-cs"/>
              </a:defRPr>
            </a:pPr>
            <a:endParaRPr lang="cs-CZ"/>
          </a:p>
        </c:txPr>
        <c:crossAx val="419321824"/>
        <c:crosses val="autoZero"/>
        <c:auto val="1"/>
        <c:lblOffset val="100"/>
        <c:baseTimeUnit val="days"/>
        <c:majorUnit val="2"/>
        <c:majorTimeUnit val="days"/>
      </c:dateAx>
      <c:valAx>
        <c:axId val="419321824"/>
        <c:scaling>
          <c:orientation val="minMax"/>
          <c:max val="900"/>
          <c:min val="0"/>
        </c:scaling>
        <c:delete val="0"/>
        <c:axPos val="l"/>
        <c:numFmt formatCode="#,##0" sourceLinked="0"/>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cs-CZ"/>
          </a:p>
        </c:txPr>
        <c:crossAx val="41714784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1"/>
          </a:solidFill>
        </a:defRPr>
      </a:pPr>
      <a:endParaRPr lang="cs-CZ"/>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194269833917821E-2"/>
          <c:y val="3.5150502573499692E-2"/>
          <c:w val="0.80334957098880577"/>
          <c:h val="0.7587762916834988"/>
        </c:manualLayout>
      </c:layout>
      <c:lineChart>
        <c:grouping val="standard"/>
        <c:varyColors val="0"/>
        <c:ser>
          <c:idx val="0"/>
          <c:order val="0"/>
          <c:tx>
            <c:strRef>
              <c:f>List1!$A$2</c:f>
              <c:strCache>
                <c:ptCount val="1"/>
                <c:pt idx="0">
                  <c:v>0-2 let</c:v>
                </c:pt>
              </c:strCache>
            </c:strRef>
          </c:tx>
          <c:spPr>
            <a:ln w="28575" cap="rnd">
              <a:solidFill>
                <a:srgbClr val="00B0F0"/>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List1!$B$2:$AE$2</c:f>
              <c:numCache>
                <c:formatCode>General</c:formatCode>
                <c:ptCount val="30"/>
                <c:pt idx="0">
                  <c:v>130.7705810075478</c:v>
                </c:pt>
                <c:pt idx="1">
                  <c:v>201.86062840091273</c:v>
                </c:pt>
                <c:pt idx="2">
                  <c:v>259.49330056755014</c:v>
                </c:pt>
                <c:pt idx="3">
                  <c:v>227.0200690421859</c:v>
                </c:pt>
                <c:pt idx="4">
                  <c:v>205.9563512960037</c:v>
                </c:pt>
                <c:pt idx="5">
                  <c:v>233.74875665554967</c:v>
                </c:pt>
                <c:pt idx="6">
                  <c:v>366.56719911064295</c:v>
                </c:pt>
                <c:pt idx="7">
                  <c:v>697.15054707155798</c:v>
                </c:pt>
                <c:pt idx="8">
                  <c:v>857.17629161546995</c:v>
                </c:pt>
                <c:pt idx="9">
                  <c:v>820.31478555965111</c:v>
                </c:pt>
                <c:pt idx="10">
                  <c:v>607.92229828564734</c:v>
                </c:pt>
                <c:pt idx="11">
                  <c:v>458.13586097946279</c:v>
                </c:pt>
                <c:pt idx="12">
                  <c:v>423.32221637118943</c:v>
                </c:pt>
                <c:pt idx="13">
                  <c:v>441.75296939909884</c:v>
                </c:pt>
                <c:pt idx="14">
                  <c:v>559.65127845064649</c:v>
                </c:pt>
                <c:pt idx="15">
                  <c:v>726.40571060792217</c:v>
                </c:pt>
                <c:pt idx="16">
                  <c:v>665.55497045228469</c:v>
                </c:pt>
                <c:pt idx="17">
                  <c:v>758.58639049792271</c:v>
                </c:pt>
                <c:pt idx="18">
                  <c:v>916.85682522965283</c:v>
                </c:pt>
                <c:pt idx="19">
                  <c:v>937.92054297583502</c:v>
                </c:pt>
                <c:pt idx="20">
                  <c:v>841.08595167046974</c:v>
                </c:pt>
                <c:pt idx="21">
                  <c:v>869.75601193610657</c:v>
                </c:pt>
                <c:pt idx="22">
                  <c:v>878.24000936165214</c:v>
                </c:pt>
                <c:pt idx="23">
                  <c:v>893.16014276519786</c:v>
                </c:pt>
                <c:pt idx="24">
                  <c:v>1027.7338950324731</c:v>
                </c:pt>
                <c:pt idx="25">
                  <c:v>1283.7165759756595</c:v>
                </c:pt>
                <c:pt idx="26">
                  <c:v>1374.1150313030248</c:v>
                </c:pt>
                <c:pt idx="27">
                  <c:v>1135.1003452109296</c:v>
                </c:pt>
                <c:pt idx="28">
                  <c:v>1015.7392779825637</c:v>
                </c:pt>
                <c:pt idx="29">
                  <c:v>889.64952314083416</c:v>
                </c:pt>
              </c:numCache>
            </c:numRef>
          </c:val>
          <c:smooth val="0"/>
          <c:extLst>
            <c:ext xmlns:c16="http://schemas.microsoft.com/office/drawing/2014/chart" uri="{C3380CC4-5D6E-409C-BE32-E72D297353CC}">
              <c16:uniqueId val="{00000000-E230-405E-9EEC-CAC00A93CD09}"/>
            </c:ext>
          </c:extLst>
        </c:ser>
        <c:ser>
          <c:idx val="1"/>
          <c:order val="1"/>
          <c:tx>
            <c:strRef>
              <c:f>List1!$A$3</c:f>
              <c:strCache>
                <c:ptCount val="1"/>
                <c:pt idx="0">
                  <c:v>3-5 let</c:v>
                </c:pt>
              </c:strCache>
            </c:strRef>
          </c:tx>
          <c:spPr>
            <a:ln w="28575" cap="rnd">
              <a:solidFill>
                <a:srgbClr val="00B050"/>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List1!$B$3:$AE$3</c:f>
              <c:numCache>
                <c:formatCode>General</c:formatCode>
                <c:ptCount val="30"/>
                <c:pt idx="0">
                  <c:v>208.93745432255938</c:v>
                </c:pt>
                <c:pt idx="1">
                  <c:v>495.96859749628698</c:v>
                </c:pt>
                <c:pt idx="2">
                  <c:v>729.07089138788706</c:v>
                </c:pt>
                <c:pt idx="3">
                  <c:v>710.50522196289239</c:v>
                </c:pt>
                <c:pt idx="4">
                  <c:v>628.28582879505871</c:v>
                </c:pt>
                <c:pt idx="5">
                  <c:v>836.33920362118977</c:v>
                </c:pt>
                <c:pt idx="6">
                  <c:v>1502.34575759719</c:v>
                </c:pt>
                <c:pt idx="7">
                  <c:v>2679.9396468397108</c:v>
                </c:pt>
                <c:pt idx="8">
                  <c:v>2875.0265223848933</c:v>
                </c:pt>
                <c:pt idx="9">
                  <c:v>1968.5503453803904</c:v>
                </c:pt>
                <c:pt idx="10">
                  <c:v>1773.7581630006839</c:v>
                </c:pt>
                <c:pt idx="11">
                  <c:v>1414.2325011198343</c:v>
                </c:pt>
                <c:pt idx="12">
                  <c:v>1343.8008345710448</c:v>
                </c:pt>
                <c:pt idx="13">
                  <c:v>1514.4281773817104</c:v>
                </c:pt>
                <c:pt idx="14">
                  <c:v>2140.6511540184365</c:v>
                </c:pt>
                <c:pt idx="15">
                  <c:v>2687.8963623075661</c:v>
                </c:pt>
                <c:pt idx="16">
                  <c:v>2187.5073673291372</c:v>
                </c:pt>
                <c:pt idx="17">
                  <c:v>1434.5663295376855</c:v>
                </c:pt>
                <c:pt idx="18">
                  <c:v>1802.3434000518664</c:v>
                </c:pt>
                <c:pt idx="19">
                  <c:v>3385.1403918240335</c:v>
                </c:pt>
                <c:pt idx="20">
                  <c:v>3145.5548482919589</c:v>
                </c:pt>
                <c:pt idx="21">
                  <c:v>3290.8385788716791</c:v>
                </c:pt>
                <c:pt idx="22">
                  <c:v>3359.5020864276121</c:v>
                </c:pt>
                <c:pt idx="23">
                  <c:v>3587.5945965061183</c:v>
                </c:pt>
                <c:pt idx="24">
                  <c:v>4144.2699860904831</c:v>
                </c:pt>
                <c:pt idx="25">
                  <c:v>5049.5673904330815</c:v>
                </c:pt>
                <c:pt idx="26">
                  <c:v>3806.5516184548655</c:v>
                </c:pt>
                <c:pt idx="27">
                  <c:v>2000.3772072518098</c:v>
                </c:pt>
                <c:pt idx="28">
                  <c:v>1484.6641676686236</c:v>
                </c:pt>
                <c:pt idx="29">
                  <c:v>1420.4210575948325</c:v>
                </c:pt>
              </c:numCache>
            </c:numRef>
          </c:val>
          <c:smooth val="0"/>
          <c:extLst>
            <c:ext xmlns:c16="http://schemas.microsoft.com/office/drawing/2014/chart" uri="{C3380CC4-5D6E-409C-BE32-E72D297353CC}">
              <c16:uniqueId val="{00000001-E230-405E-9EEC-CAC00A93CD09}"/>
            </c:ext>
          </c:extLst>
        </c:ser>
        <c:ser>
          <c:idx val="2"/>
          <c:order val="2"/>
          <c:tx>
            <c:strRef>
              <c:f>List1!$A$4</c:f>
              <c:strCache>
                <c:ptCount val="1"/>
                <c:pt idx="0">
                  <c:v>6-10 let</c:v>
                </c:pt>
              </c:strCache>
            </c:strRef>
          </c:tx>
          <c:spPr>
            <a:ln w="28575" cap="rnd">
              <a:solidFill>
                <a:srgbClr val="C00000"/>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List1!$B$4:$AE$4</c:f>
              <c:numCache>
                <c:formatCode>General</c:formatCode>
                <c:ptCount val="30"/>
                <c:pt idx="0">
                  <c:v>242.51644837278428</c:v>
                </c:pt>
                <c:pt idx="1">
                  <c:v>704.51900613618909</c:v>
                </c:pt>
                <c:pt idx="2">
                  <c:v>1160.2405623590039</c:v>
                </c:pt>
                <c:pt idx="3">
                  <c:v>1276.2646185949043</c:v>
                </c:pt>
                <c:pt idx="4">
                  <c:v>1058.6977041194641</c:v>
                </c:pt>
                <c:pt idx="5">
                  <c:v>1180.8282896309381</c:v>
                </c:pt>
                <c:pt idx="6">
                  <c:v>1713.666586990998</c:v>
                </c:pt>
                <c:pt idx="7">
                  <c:v>1962.2895646393558</c:v>
                </c:pt>
                <c:pt idx="8">
                  <c:v>1689.9383589487686</c:v>
                </c:pt>
                <c:pt idx="9">
                  <c:v>1439.0472418551976</c:v>
                </c:pt>
                <c:pt idx="10">
                  <c:v>1067.4213173702835</c:v>
                </c:pt>
                <c:pt idx="11">
                  <c:v>804.14266946054875</c:v>
                </c:pt>
                <c:pt idx="12">
                  <c:v>777.79735744307357</c:v>
                </c:pt>
                <c:pt idx="13">
                  <c:v>826.47511938264688</c:v>
                </c:pt>
                <c:pt idx="14">
                  <c:v>1212.7567141289378</c:v>
                </c:pt>
                <c:pt idx="15">
                  <c:v>1882.9046840568978</c:v>
                </c:pt>
                <c:pt idx="16">
                  <c:v>2188.7545646306321</c:v>
                </c:pt>
                <c:pt idx="17">
                  <c:v>1772.463740301522</c:v>
                </c:pt>
                <c:pt idx="18">
                  <c:v>2012.5375769640766</c:v>
                </c:pt>
                <c:pt idx="19">
                  <c:v>2108.3228504580757</c:v>
                </c:pt>
                <c:pt idx="20">
                  <c:v>1987.4135708017163</c:v>
                </c:pt>
                <c:pt idx="21">
                  <c:v>2115.9996301187971</c:v>
                </c:pt>
                <c:pt idx="22">
                  <c:v>2222.4277117787956</c:v>
                </c:pt>
                <c:pt idx="23">
                  <c:v>2375.6143604631875</c:v>
                </c:pt>
                <c:pt idx="24">
                  <c:v>3115.3767641326876</c:v>
                </c:pt>
                <c:pt idx="25">
                  <c:v>3767.2051462339268</c:v>
                </c:pt>
                <c:pt idx="26">
                  <c:v>2917.3507433390832</c:v>
                </c:pt>
                <c:pt idx="27">
                  <c:v>2090.5266794264039</c:v>
                </c:pt>
                <c:pt idx="28">
                  <c:v>1707.7345299804406</c:v>
                </c:pt>
                <c:pt idx="29">
                  <c:v>1652.4268219702444</c:v>
                </c:pt>
              </c:numCache>
            </c:numRef>
          </c:val>
          <c:smooth val="0"/>
          <c:extLst>
            <c:ext xmlns:c16="http://schemas.microsoft.com/office/drawing/2014/chart" uri="{C3380CC4-5D6E-409C-BE32-E72D297353CC}">
              <c16:uniqueId val="{00000002-E230-405E-9EEC-CAC00A93CD09}"/>
            </c:ext>
          </c:extLst>
        </c:ser>
        <c:ser>
          <c:idx val="3"/>
          <c:order val="3"/>
          <c:tx>
            <c:strRef>
              <c:f>List1!$A$5</c:f>
              <c:strCache>
                <c:ptCount val="1"/>
                <c:pt idx="0">
                  <c:v>11-14 let</c:v>
                </c:pt>
              </c:strCache>
            </c:strRef>
          </c:tx>
          <c:spPr>
            <a:ln w="28575" cap="rnd">
              <a:solidFill>
                <a:srgbClr val="FFC000"/>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List1!$B$5:$AE$5</c:f>
              <c:numCache>
                <c:formatCode>General</c:formatCode>
                <c:ptCount val="30"/>
                <c:pt idx="0">
                  <c:v>282.08620958171889</c:v>
                </c:pt>
                <c:pt idx="1">
                  <c:v>966.46332769599803</c:v>
                </c:pt>
                <c:pt idx="2">
                  <c:v>1768.1935734356423</c:v>
                </c:pt>
                <c:pt idx="3">
                  <c:v>1890.3724371502749</c:v>
                </c:pt>
                <c:pt idx="4">
                  <c:v>1190.86005584693</c:v>
                </c:pt>
                <c:pt idx="5">
                  <c:v>1075.0423897045134</c:v>
                </c:pt>
                <c:pt idx="6">
                  <c:v>1322.9097433805184</c:v>
                </c:pt>
                <c:pt idx="7">
                  <c:v>1774.1160677270159</c:v>
                </c:pt>
                <c:pt idx="8">
                  <c:v>1805.2640006668325</c:v>
                </c:pt>
                <c:pt idx="9">
                  <c:v>1657.8596983037569</c:v>
                </c:pt>
                <c:pt idx="10">
                  <c:v>1173.750627894073</c:v>
                </c:pt>
                <c:pt idx="11">
                  <c:v>842.31029921757431</c:v>
                </c:pt>
                <c:pt idx="12">
                  <c:v>717.71856745830814</c:v>
                </c:pt>
                <c:pt idx="13">
                  <c:v>755.8857528916044</c:v>
                </c:pt>
                <c:pt idx="14">
                  <c:v>1027.4430837331038</c:v>
                </c:pt>
                <c:pt idx="15">
                  <c:v>1749.5486839998366</c:v>
                </c:pt>
                <c:pt idx="16">
                  <c:v>2287.8376095935678</c:v>
                </c:pt>
                <c:pt idx="17">
                  <c:v>2018.0350918754384</c:v>
                </c:pt>
                <c:pt idx="18">
                  <c:v>2199.2195468633854</c:v>
                </c:pt>
                <c:pt idx="19">
                  <c:v>1787.7158694331329</c:v>
                </c:pt>
                <c:pt idx="20">
                  <c:v>1489.6169901006633</c:v>
                </c:pt>
                <c:pt idx="21">
                  <c:v>1621.4473259938306</c:v>
                </c:pt>
                <c:pt idx="22">
                  <c:v>1702.8267845901119</c:v>
                </c:pt>
                <c:pt idx="23">
                  <c:v>1785.7417046693417</c:v>
                </c:pt>
                <c:pt idx="24">
                  <c:v>2193.7357558528543</c:v>
                </c:pt>
                <c:pt idx="25">
                  <c:v>2649.5484646481978</c:v>
                </c:pt>
                <c:pt idx="26">
                  <c:v>2499.0732393192252</c:v>
                </c:pt>
                <c:pt idx="27">
                  <c:v>2202.2904698292828</c:v>
                </c:pt>
                <c:pt idx="28">
                  <c:v>2097.2210340675074</c:v>
                </c:pt>
                <c:pt idx="29">
                  <c:v>1810.7477916773635</c:v>
                </c:pt>
              </c:numCache>
            </c:numRef>
          </c:val>
          <c:smooth val="0"/>
          <c:extLst>
            <c:ext xmlns:c16="http://schemas.microsoft.com/office/drawing/2014/chart" uri="{C3380CC4-5D6E-409C-BE32-E72D297353CC}">
              <c16:uniqueId val="{00000003-E230-405E-9EEC-CAC00A93CD09}"/>
            </c:ext>
          </c:extLst>
        </c:ser>
        <c:ser>
          <c:idx val="4"/>
          <c:order val="4"/>
          <c:tx>
            <c:strRef>
              <c:f>List1!$A$6</c:f>
              <c:strCache>
                <c:ptCount val="1"/>
                <c:pt idx="0">
                  <c:v>15-19 let</c:v>
                </c:pt>
              </c:strCache>
            </c:strRef>
          </c:tx>
          <c:spPr>
            <a:ln w="28575" cap="rnd">
              <a:solidFill>
                <a:schemeClr val="bg1">
                  <a:lumMod val="65000"/>
                </a:schemeClr>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List1!$B$6:$AE$6</c:f>
              <c:numCache>
                <c:formatCode>General</c:formatCode>
                <c:ptCount val="30"/>
                <c:pt idx="0">
                  <c:v>610.84032382904843</c:v>
                </c:pt>
                <c:pt idx="1">
                  <c:v>1700.1025040269442</c:v>
                </c:pt>
                <c:pt idx="2">
                  <c:v>2791.4566031420627</c:v>
                </c:pt>
                <c:pt idx="3">
                  <c:v>2986.6326381189469</c:v>
                </c:pt>
                <c:pt idx="4">
                  <c:v>1883.5637930673809</c:v>
                </c:pt>
                <c:pt idx="5">
                  <c:v>1322.301947576512</c:v>
                </c:pt>
                <c:pt idx="6">
                  <c:v>1560.5715122481854</c:v>
                </c:pt>
                <c:pt idx="7">
                  <c:v>2000.5020605401337</c:v>
                </c:pt>
                <c:pt idx="8">
                  <c:v>2102.3785118088826</c:v>
                </c:pt>
                <c:pt idx="9">
                  <c:v>2117.8587117963311</c:v>
                </c:pt>
                <c:pt idx="10">
                  <c:v>1671.6524067527146</c:v>
                </c:pt>
                <c:pt idx="11">
                  <c:v>1338.8281070225719</c:v>
                </c:pt>
                <c:pt idx="12">
                  <c:v>1304.7298286718408</c:v>
                </c:pt>
                <c:pt idx="13">
                  <c:v>1329.2052800033473</c:v>
                </c:pt>
                <c:pt idx="14">
                  <c:v>1670.8156391858254</c:v>
                </c:pt>
                <c:pt idx="15">
                  <c:v>2542.7274438842755</c:v>
                </c:pt>
                <c:pt idx="16">
                  <c:v>2722.8416626571557</c:v>
                </c:pt>
                <c:pt idx="17">
                  <c:v>2520.9714871451583</c:v>
                </c:pt>
                <c:pt idx="18">
                  <c:v>3039.3489948329607</c:v>
                </c:pt>
                <c:pt idx="19">
                  <c:v>2466.1632115139219</c:v>
                </c:pt>
                <c:pt idx="20">
                  <c:v>2120.1598226052761</c:v>
                </c:pt>
                <c:pt idx="21">
                  <c:v>2246.0933414220867</c:v>
                </c:pt>
                <c:pt idx="22">
                  <c:v>2411.1457439909632</c:v>
                </c:pt>
                <c:pt idx="23">
                  <c:v>2695.0191410580928</c:v>
                </c:pt>
                <c:pt idx="24">
                  <c:v>3183.0638244461647</c:v>
                </c:pt>
                <c:pt idx="25">
                  <c:v>3788.8835428738785</c:v>
                </c:pt>
                <c:pt idx="26">
                  <c:v>4124.8457209798553</c:v>
                </c:pt>
                <c:pt idx="27">
                  <c:v>4562.6843503545806</c:v>
                </c:pt>
                <c:pt idx="28">
                  <c:v>4745.3088718281288</c:v>
                </c:pt>
                <c:pt idx="29">
                  <c:v>4550.5512206346884</c:v>
                </c:pt>
              </c:numCache>
            </c:numRef>
          </c:val>
          <c:smooth val="0"/>
          <c:extLst>
            <c:ext xmlns:c16="http://schemas.microsoft.com/office/drawing/2014/chart" uri="{C3380CC4-5D6E-409C-BE32-E72D297353CC}">
              <c16:uniqueId val="{00000004-E230-405E-9EEC-CAC00A93CD09}"/>
            </c:ext>
          </c:extLst>
        </c:ser>
        <c:ser>
          <c:idx val="5"/>
          <c:order val="5"/>
          <c:tx>
            <c:strRef>
              <c:f>List1!$A$7</c:f>
              <c:strCache>
                <c:ptCount val="1"/>
                <c:pt idx="0">
                  <c:v>Celá populace</c:v>
                </c:pt>
              </c:strCache>
            </c:strRef>
          </c:tx>
          <c:spPr>
            <a:ln w="28575" cap="rnd">
              <a:solidFill>
                <a:schemeClr val="tx1"/>
              </a:solidFill>
              <a:prstDash val="sysDash"/>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List1!$B$7:$AE$7</c:f>
              <c:numCache>
                <c:formatCode>General</c:formatCode>
                <c:ptCount val="30"/>
                <c:pt idx="0">
                  <c:v>562.44008872689471</c:v>
                </c:pt>
                <c:pt idx="1">
                  <c:v>929.14313425576859</c:v>
                </c:pt>
                <c:pt idx="2">
                  <c:v>1211.2468567475464</c:v>
                </c:pt>
                <c:pt idx="3">
                  <c:v>1275.5449605613048</c:v>
                </c:pt>
                <c:pt idx="4">
                  <c:v>1142.4228247421272</c:v>
                </c:pt>
                <c:pt idx="5">
                  <c:v>1377.2006741388743</c:v>
                </c:pt>
                <c:pt idx="6">
                  <c:v>1950.5721886014123</c:v>
                </c:pt>
                <c:pt idx="7">
                  <c:v>2519.8385739810187</c:v>
                </c:pt>
                <c:pt idx="8">
                  <c:v>2520.6427678332557</c:v>
                </c:pt>
                <c:pt idx="9">
                  <c:v>2320.4546051740149</c:v>
                </c:pt>
                <c:pt idx="10">
                  <c:v>2249.4798221684264</c:v>
                </c:pt>
                <c:pt idx="11">
                  <c:v>2039.3701516344913</c:v>
                </c:pt>
                <c:pt idx="12">
                  <c:v>2250.3588247511043</c:v>
                </c:pt>
                <c:pt idx="13">
                  <c:v>2174.624336271228</c:v>
                </c:pt>
                <c:pt idx="14">
                  <c:v>2157.9232872003477</c:v>
                </c:pt>
                <c:pt idx="15">
                  <c:v>2985.0553664089539</c:v>
                </c:pt>
                <c:pt idx="16">
                  <c:v>2992.1715468921229</c:v>
                </c:pt>
                <c:pt idx="17">
                  <c:v>3042.3869072004245</c:v>
                </c:pt>
                <c:pt idx="18">
                  <c:v>4069.0899770421356</c:v>
                </c:pt>
                <c:pt idx="19">
                  <c:v>3479.8122562696494</c:v>
                </c:pt>
                <c:pt idx="20">
                  <c:v>3078.8842165641677</c:v>
                </c:pt>
                <c:pt idx="21">
                  <c:v>3377.6889881268257</c:v>
                </c:pt>
                <c:pt idx="22">
                  <c:v>3701.2741516479568</c:v>
                </c:pt>
                <c:pt idx="23">
                  <c:v>3861.7388784432005</c:v>
                </c:pt>
                <c:pt idx="24">
                  <c:v>4556.1415676674424</c:v>
                </c:pt>
                <c:pt idx="25">
                  <c:v>5527.9630826396151</c:v>
                </c:pt>
                <c:pt idx="26">
                  <c:v>6611.5020854336271</c:v>
                </c:pt>
                <c:pt idx="27">
                  <c:v>9942.510425765473</c:v>
                </c:pt>
                <c:pt idx="28">
                  <c:v>10307.623785772483</c:v>
                </c:pt>
                <c:pt idx="29">
                  <c:v>10143.867474837849</c:v>
                </c:pt>
              </c:numCache>
            </c:numRef>
          </c:val>
          <c:smooth val="0"/>
          <c:extLst>
            <c:ext xmlns:c16="http://schemas.microsoft.com/office/drawing/2014/chart" uri="{C3380CC4-5D6E-409C-BE32-E72D297353CC}">
              <c16:uniqueId val="{00000000-1EBB-4442-9D6E-7DAB86DA9ED4}"/>
            </c:ext>
          </c:extLst>
        </c:ser>
        <c:dLbls>
          <c:showLegendKey val="0"/>
          <c:showVal val="0"/>
          <c:showCatName val="0"/>
          <c:showSerName val="0"/>
          <c:showPercent val="0"/>
          <c:showBubbleSize val="0"/>
        </c:dLbls>
        <c:smooth val="0"/>
        <c:axId val="488445264"/>
        <c:axId val="494149648"/>
      </c:lineChart>
      <c:catAx>
        <c:axId val="48844526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2700000" spcFirstLastPara="1" vertOverflow="ellipsis" wrap="square" anchor="ctr" anchorCtr="1"/>
          <a:lstStyle/>
          <a:p>
            <a:pPr>
              <a:defRPr sz="14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94149648"/>
        <c:crosses val="autoZero"/>
        <c:auto val="1"/>
        <c:lblAlgn val="ctr"/>
        <c:lblOffset val="100"/>
        <c:tickLblSkip val="1"/>
        <c:noMultiLvlLbl val="0"/>
      </c:catAx>
      <c:valAx>
        <c:axId val="4941496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88445264"/>
        <c:crosses val="autoZero"/>
        <c:crossBetween val="between"/>
      </c:valAx>
      <c:spPr>
        <a:noFill/>
        <a:ln>
          <a:noFill/>
        </a:ln>
        <a:effectLst/>
      </c:spPr>
    </c:plotArea>
    <c:legend>
      <c:legendPos val="r"/>
      <c:layout>
        <c:manualLayout>
          <c:xMode val="edge"/>
          <c:yMode val="edge"/>
          <c:x val="0.85809610965008587"/>
          <c:y val="0.20208031279244382"/>
          <c:w val="0.14190389034991419"/>
          <c:h val="0.52288360845999327"/>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cs-CZ"/>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b="1">
          <a:solidFill>
            <a:schemeClr val="tx1"/>
          </a:solidFill>
        </a:defRPr>
      </a:pPr>
      <a:endParaRPr lang="cs-CZ"/>
    </a:p>
  </c:txPr>
  <c:externalData r:id="rId3">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194269833917821E-2"/>
          <c:y val="4.1915155129150068E-2"/>
          <c:w val="0.81706720452149362"/>
          <c:h val="0.76753447806737263"/>
        </c:manualLayout>
      </c:layout>
      <c:lineChart>
        <c:grouping val="standard"/>
        <c:varyColors val="0"/>
        <c:ser>
          <c:idx val="0"/>
          <c:order val="0"/>
          <c:tx>
            <c:strRef>
              <c:f>List1!$A$2</c:f>
              <c:strCache>
                <c:ptCount val="1"/>
                <c:pt idx="0">
                  <c:v>pozitivita na 100 testů</c:v>
                </c:pt>
              </c:strCache>
            </c:strRef>
          </c:tx>
          <c:spPr>
            <a:ln w="28575" cap="rnd">
              <a:solidFill>
                <a:srgbClr val="C00000"/>
              </a:solidFill>
              <a:round/>
            </a:ln>
            <a:effectLst/>
          </c:spPr>
          <c:marker>
            <c:symbol val="none"/>
          </c:marker>
          <c:cat>
            <c:strRef>
              <c:f>List1!$B$1:$AE$1</c:f>
              <c:strCache>
                <c:ptCount val="30"/>
                <c:pt idx="0">
                  <c:v>31.8 - 6.9</c:v>
                </c:pt>
                <c:pt idx="1">
                  <c:v>7.9 - 13.9</c:v>
                </c:pt>
                <c:pt idx="2">
                  <c:v>14.9 - 20.9</c:v>
                </c:pt>
                <c:pt idx="3">
                  <c:v>21.9 - 27.9</c:v>
                </c:pt>
                <c:pt idx="4">
                  <c:v>28.9 - 4.10</c:v>
                </c:pt>
                <c:pt idx="5">
                  <c:v>5.10 - 11.10</c:v>
                </c:pt>
                <c:pt idx="6">
                  <c:v>12.10 - 18.10</c:v>
                </c:pt>
                <c:pt idx="7">
                  <c:v>19.10 - 25.10</c:v>
                </c:pt>
                <c:pt idx="8">
                  <c:v>26.10 - 1.11</c:v>
                </c:pt>
                <c:pt idx="9">
                  <c:v>2.11 - 8.11</c:v>
                </c:pt>
                <c:pt idx="10">
                  <c:v>9.11 - 15.11</c:v>
                </c:pt>
                <c:pt idx="11">
                  <c:v>16.11 - 22.11</c:v>
                </c:pt>
                <c:pt idx="12">
                  <c:v>23.11 - 29.11</c:v>
                </c:pt>
                <c:pt idx="13">
                  <c:v>30.11 - 6.12</c:v>
                </c:pt>
                <c:pt idx="14">
                  <c:v>7.12 - 13.12</c:v>
                </c:pt>
                <c:pt idx="15">
                  <c:v>14.12 - 20.12</c:v>
                </c:pt>
                <c:pt idx="16">
                  <c:v>21.12 - 27.12</c:v>
                </c:pt>
                <c:pt idx="17">
                  <c:v>28.12 - 3.1</c:v>
                </c:pt>
                <c:pt idx="18">
                  <c:v>4.1 - 10.1</c:v>
                </c:pt>
                <c:pt idx="19">
                  <c:v>11.1 - 17.1</c:v>
                </c:pt>
                <c:pt idx="20">
                  <c:v>18.1 - 24.1</c:v>
                </c:pt>
                <c:pt idx="21">
                  <c:v>25.1 - 31.1</c:v>
                </c:pt>
                <c:pt idx="22">
                  <c:v>1.2 - 7.2</c:v>
                </c:pt>
                <c:pt idx="23">
                  <c:v>8.2. - 14.2.</c:v>
                </c:pt>
                <c:pt idx="24">
                  <c:v>15.2. - 21.2.</c:v>
                </c:pt>
                <c:pt idx="25">
                  <c:v>22.2. - 28.2.</c:v>
                </c:pt>
                <c:pt idx="26">
                  <c:v>1.3. - 7.3.</c:v>
                </c:pt>
                <c:pt idx="27">
                  <c:v>8.3. - 14.3.</c:v>
                </c:pt>
                <c:pt idx="28">
                  <c:v>15.3. - 21.3.</c:v>
                </c:pt>
                <c:pt idx="29">
                  <c:v>22.3 - 28.3</c:v>
                </c:pt>
              </c:strCache>
            </c:strRef>
          </c:cat>
          <c:val>
            <c:numRef>
              <c:f>List1!$B$2:$AE$2</c:f>
              <c:numCache>
                <c:formatCode>0.00</c:formatCode>
                <c:ptCount val="30"/>
                <c:pt idx="0">
                  <c:v>7.0793838862559237</c:v>
                </c:pt>
                <c:pt idx="1">
                  <c:v>7.9603040540540544</c:v>
                </c:pt>
                <c:pt idx="2">
                  <c:v>9.8771326712503189</c:v>
                </c:pt>
                <c:pt idx="3">
                  <c:v>10.432074737251849</c:v>
                </c:pt>
                <c:pt idx="4">
                  <c:v>11.818142863264343</c:v>
                </c:pt>
                <c:pt idx="5">
                  <c:v>19.831691866648171</c:v>
                </c:pt>
                <c:pt idx="6">
                  <c:v>21.574973031283712</c:v>
                </c:pt>
                <c:pt idx="7">
                  <c:v>24.158513931888546</c:v>
                </c:pt>
                <c:pt idx="8">
                  <c:v>23.809406671258486</c:v>
                </c:pt>
                <c:pt idx="9">
                  <c:v>24.058282035353251</c:v>
                </c:pt>
                <c:pt idx="10">
                  <c:v>20.789636027143739</c:v>
                </c:pt>
                <c:pt idx="11">
                  <c:v>19.699255208824361</c:v>
                </c:pt>
                <c:pt idx="12">
                  <c:v>18.904575948733353</c:v>
                </c:pt>
                <c:pt idx="13">
                  <c:v>18.649107901444349</c:v>
                </c:pt>
                <c:pt idx="14">
                  <c:v>18.868710719122191</c:v>
                </c:pt>
                <c:pt idx="15">
                  <c:v>17.142050932348862</c:v>
                </c:pt>
                <c:pt idx="16">
                  <c:v>15.113046904068813</c:v>
                </c:pt>
                <c:pt idx="17">
                  <c:v>24.200560829410101</c:v>
                </c:pt>
                <c:pt idx="18">
                  <c:v>24.625055138950156</c:v>
                </c:pt>
                <c:pt idx="19">
                  <c:v>18.304221251819506</c:v>
                </c:pt>
                <c:pt idx="20">
                  <c:v>18.267806812210384</c:v>
                </c:pt>
                <c:pt idx="21">
                  <c:v>16.861499650877313</c:v>
                </c:pt>
                <c:pt idx="22">
                  <c:v>17.650606302095674</c:v>
                </c:pt>
                <c:pt idx="23">
                  <c:v>18.062045039805884</c:v>
                </c:pt>
                <c:pt idx="24">
                  <c:v>19.378720176754769</c:v>
                </c:pt>
                <c:pt idx="25">
                  <c:v>19.894688020080213</c:v>
                </c:pt>
                <c:pt idx="26">
                  <c:v>21.798123643920178</c:v>
                </c:pt>
                <c:pt idx="27">
                  <c:v>22.823434432395736</c:v>
                </c:pt>
                <c:pt idx="28">
                  <c:v>20.75064796312051</c:v>
                </c:pt>
                <c:pt idx="29">
                  <c:v>17.313054499366288</c:v>
                </c:pt>
              </c:numCache>
            </c:numRef>
          </c:val>
          <c:smooth val="0"/>
          <c:extLst>
            <c:ext xmlns:c16="http://schemas.microsoft.com/office/drawing/2014/chart" uri="{C3380CC4-5D6E-409C-BE32-E72D297353CC}">
              <c16:uniqueId val="{00000000-E230-405E-9EEC-CAC00A93CD09}"/>
            </c:ext>
          </c:extLst>
        </c:ser>
        <c:dLbls>
          <c:showLegendKey val="0"/>
          <c:showVal val="0"/>
          <c:showCatName val="0"/>
          <c:showSerName val="0"/>
          <c:showPercent val="0"/>
          <c:showBubbleSize val="0"/>
        </c:dLbls>
        <c:smooth val="0"/>
        <c:axId val="488445264"/>
        <c:axId val="494149648"/>
      </c:lineChart>
      <c:catAx>
        <c:axId val="48844526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5400000" spcFirstLastPara="1" vertOverflow="ellipsis" wrap="square" anchor="ctr" anchorCtr="1"/>
          <a:lstStyle/>
          <a:p>
            <a:pPr>
              <a:defRPr sz="900" b="0" i="0" u="none" strike="noStrike" kern="1200" baseline="0">
                <a:solidFill>
                  <a:schemeClr val="tx1"/>
                </a:solidFill>
                <a:latin typeface="+mn-lt"/>
                <a:ea typeface="+mn-ea"/>
                <a:cs typeface="+mn-cs"/>
              </a:defRPr>
            </a:pPr>
            <a:endParaRPr lang="cs-CZ"/>
          </a:p>
        </c:txPr>
        <c:crossAx val="494149648"/>
        <c:crosses val="autoZero"/>
        <c:auto val="1"/>
        <c:lblAlgn val="ctr"/>
        <c:lblOffset val="100"/>
        <c:tickLblSkip val="1"/>
        <c:noMultiLvlLbl val="0"/>
      </c:catAx>
      <c:valAx>
        <c:axId val="494149648"/>
        <c:scaling>
          <c:orientation val="minMax"/>
          <c:max val="35"/>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cs-CZ"/>
          </a:p>
        </c:txPr>
        <c:crossAx val="4884452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solidFill>
            <a:schemeClr val="tx1"/>
          </a:solidFill>
        </a:defRPr>
      </a:pPr>
      <a:endParaRPr lang="cs-CZ"/>
    </a:p>
  </c:txPr>
  <c:externalData r:id="rId3">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194269833917821E-2"/>
          <c:y val="4.1915155129150068E-2"/>
          <c:w val="0.81706720452149362"/>
          <c:h val="0.76753447806737263"/>
        </c:manualLayout>
      </c:layout>
      <c:lineChart>
        <c:grouping val="standard"/>
        <c:varyColors val="0"/>
        <c:ser>
          <c:idx val="0"/>
          <c:order val="0"/>
          <c:tx>
            <c:strRef>
              <c:f>List1!$A$2</c:f>
              <c:strCache>
                <c:ptCount val="1"/>
                <c:pt idx="0">
                  <c:v>6 - 10</c:v>
                </c:pt>
              </c:strCache>
            </c:strRef>
          </c:tx>
          <c:spPr>
            <a:ln w="28575" cap="rnd">
              <a:solidFill>
                <a:srgbClr val="C00000"/>
              </a:solidFill>
              <a:round/>
            </a:ln>
            <a:effectLst/>
          </c:spPr>
          <c:marker>
            <c:symbol val="none"/>
          </c:marker>
          <c:cat>
            <c:strRef>
              <c:f>List1!$B$1:$AE$1</c:f>
              <c:strCache>
                <c:ptCount val="30"/>
                <c:pt idx="0">
                  <c:v>31.8 - 6.9</c:v>
                </c:pt>
                <c:pt idx="1">
                  <c:v>7.9 - 13.9</c:v>
                </c:pt>
                <c:pt idx="2">
                  <c:v>14.9 - 20.9</c:v>
                </c:pt>
                <c:pt idx="3">
                  <c:v>21.9 - 27.9</c:v>
                </c:pt>
                <c:pt idx="4">
                  <c:v>28.9 - 4.10</c:v>
                </c:pt>
                <c:pt idx="5">
                  <c:v>5.10 - 11.10</c:v>
                </c:pt>
                <c:pt idx="6">
                  <c:v>12.10 - 18.10</c:v>
                </c:pt>
                <c:pt idx="7">
                  <c:v>19.10 - 25.10</c:v>
                </c:pt>
                <c:pt idx="8">
                  <c:v>26.10 - 1.11</c:v>
                </c:pt>
                <c:pt idx="9">
                  <c:v>2.11 - 8.11</c:v>
                </c:pt>
                <c:pt idx="10">
                  <c:v>9.11 - 15.11</c:v>
                </c:pt>
                <c:pt idx="11">
                  <c:v>16.11 - 22.11</c:v>
                </c:pt>
                <c:pt idx="12">
                  <c:v>23.11 - 29.11</c:v>
                </c:pt>
                <c:pt idx="13">
                  <c:v>30.11 - 6.12</c:v>
                </c:pt>
                <c:pt idx="14">
                  <c:v>7.12 - 13.12</c:v>
                </c:pt>
                <c:pt idx="15">
                  <c:v>14.12 - 20.12</c:v>
                </c:pt>
                <c:pt idx="16">
                  <c:v>21.12 - 27.12</c:v>
                </c:pt>
                <c:pt idx="17">
                  <c:v>28.12 - 3.1</c:v>
                </c:pt>
                <c:pt idx="18">
                  <c:v>4.1 - 10.1</c:v>
                </c:pt>
                <c:pt idx="19">
                  <c:v>11.1 - 17.1</c:v>
                </c:pt>
                <c:pt idx="20">
                  <c:v>18.1 - 24.1</c:v>
                </c:pt>
                <c:pt idx="21">
                  <c:v>25.1 - 31.1</c:v>
                </c:pt>
                <c:pt idx="22">
                  <c:v>1.2 - 7.2</c:v>
                </c:pt>
                <c:pt idx="23">
                  <c:v>8.2. - 14.2.</c:v>
                </c:pt>
                <c:pt idx="24">
                  <c:v>15.2. - 21.2.</c:v>
                </c:pt>
                <c:pt idx="25">
                  <c:v>22.2. - 28.2.</c:v>
                </c:pt>
                <c:pt idx="26">
                  <c:v>1.3. - 7.3.</c:v>
                </c:pt>
                <c:pt idx="27">
                  <c:v>8.3. - 14.3.</c:v>
                </c:pt>
                <c:pt idx="28">
                  <c:v>15.3. - 21.3.</c:v>
                </c:pt>
                <c:pt idx="29">
                  <c:v>22.3 - 28.3</c:v>
                </c:pt>
              </c:strCache>
            </c:strRef>
          </c:cat>
          <c:val>
            <c:numRef>
              <c:f>List1!$B$2:$AE$2</c:f>
              <c:numCache>
                <c:formatCode>0.00</c:formatCode>
                <c:ptCount val="30"/>
                <c:pt idx="0">
                  <c:v>6.6187050359712227</c:v>
                </c:pt>
                <c:pt idx="1">
                  <c:v>6.2407132243684993</c:v>
                </c:pt>
                <c:pt idx="2">
                  <c:v>8.5112781954887211</c:v>
                </c:pt>
                <c:pt idx="3">
                  <c:v>8.7901572112098432</c:v>
                </c:pt>
                <c:pt idx="4">
                  <c:v>10.266974291364535</c:v>
                </c:pt>
                <c:pt idx="5">
                  <c:v>16.445035460992909</c:v>
                </c:pt>
                <c:pt idx="6">
                  <c:v>17.95968234575443</c:v>
                </c:pt>
                <c:pt idx="7">
                  <c:v>22.210367209033521</c:v>
                </c:pt>
                <c:pt idx="8">
                  <c:v>23.332645054718149</c:v>
                </c:pt>
                <c:pt idx="9">
                  <c:v>22.781280310378275</c:v>
                </c:pt>
                <c:pt idx="10">
                  <c:v>21.232428898332788</c:v>
                </c:pt>
                <c:pt idx="11">
                  <c:v>20.720329789542198</c:v>
                </c:pt>
                <c:pt idx="12">
                  <c:v>20.053835800807537</c:v>
                </c:pt>
                <c:pt idx="13">
                  <c:v>20.308211948490605</c:v>
                </c:pt>
                <c:pt idx="14">
                  <c:v>19.925190620054668</c:v>
                </c:pt>
                <c:pt idx="15">
                  <c:v>16.076723498888065</c:v>
                </c:pt>
                <c:pt idx="16">
                  <c:v>14.005579912315664</c:v>
                </c:pt>
                <c:pt idx="17">
                  <c:v>22.580962693178463</c:v>
                </c:pt>
                <c:pt idx="18">
                  <c:v>23.823146944083224</c:v>
                </c:pt>
                <c:pt idx="19">
                  <c:v>20.945051307514067</c:v>
                </c:pt>
                <c:pt idx="20">
                  <c:v>20.779562812746907</c:v>
                </c:pt>
                <c:pt idx="21">
                  <c:v>18.618073878627968</c:v>
                </c:pt>
                <c:pt idx="22">
                  <c:v>19.869681268645</c:v>
                </c:pt>
                <c:pt idx="23">
                  <c:v>21.092831962397181</c:v>
                </c:pt>
                <c:pt idx="24">
                  <c:v>21.242159498207887</c:v>
                </c:pt>
                <c:pt idx="25">
                  <c:v>20.771582067432384</c:v>
                </c:pt>
                <c:pt idx="26">
                  <c:v>23.987799772740864</c:v>
                </c:pt>
                <c:pt idx="27">
                  <c:v>25.638457686529794</c:v>
                </c:pt>
                <c:pt idx="28">
                  <c:v>25.275847977114836</c:v>
                </c:pt>
                <c:pt idx="29">
                  <c:v>20.948157533523386</c:v>
                </c:pt>
              </c:numCache>
            </c:numRef>
          </c:val>
          <c:smooth val="0"/>
          <c:extLst>
            <c:ext xmlns:c16="http://schemas.microsoft.com/office/drawing/2014/chart" uri="{C3380CC4-5D6E-409C-BE32-E72D297353CC}">
              <c16:uniqueId val="{00000000-EA9D-4F4A-8C74-A43E4182944C}"/>
            </c:ext>
          </c:extLst>
        </c:ser>
        <c:dLbls>
          <c:showLegendKey val="0"/>
          <c:showVal val="0"/>
          <c:showCatName val="0"/>
          <c:showSerName val="0"/>
          <c:showPercent val="0"/>
          <c:showBubbleSize val="0"/>
        </c:dLbls>
        <c:smooth val="0"/>
        <c:axId val="488445264"/>
        <c:axId val="494149648"/>
      </c:lineChart>
      <c:catAx>
        <c:axId val="48844526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5400000" spcFirstLastPara="1" vertOverflow="ellipsis" wrap="square" anchor="ctr" anchorCtr="1"/>
          <a:lstStyle/>
          <a:p>
            <a:pPr>
              <a:defRPr sz="900" b="0" i="0" u="none" strike="noStrike" kern="1200" baseline="0">
                <a:solidFill>
                  <a:schemeClr val="tx1"/>
                </a:solidFill>
                <a:latin typeface="+mn-lt"/>
                <a:ea typeface="+mn-ea"/>
                <a:cs typeface="+mn-cs"/>
              </a:defRPr>
            </a:pPr>
            <a:endParaRPr lang="cs-CZ"/>
          </a:p>
        </c:txPr>
        <c:crossAx val="494149648"/>
        <c:crosses val="autoZero"/>
        <c:auto val="1"/>
        <c:lblAlgn val="ctr"/>
        <c:lblOffset val="100"/>
        <c:tickLblSkip val="1"/>
        <c:noMultiLvlLbl val="0"/>
      </c:catAx>
      <c:valAx>
        <c:axId val="494149648"/>
        <c:scaling>
          <c:orientation val="minMax"/>
          <c:max val="35"/>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cs-CZ"/>
          </a:p>
        </c:txPr>
        <c:crossAx val="4884452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solidFill>
            <a:schemeClr val="tx1"/>
          </a:solidFill>
        </a:defRPr>
      </a:pPr>
      <a:endParaRPr lang="cs-CZ"/>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1485796228709187"/>
          <c:y val="6.3054247171625041E-2"/>
          <c:w val="0.54557515548874591"/>
          <c:h val="0.91717732257132245"/>
        </c:manualLayout>
      </c:layout>
      <c:barChart>
        <c:barDir val="bar"/>
        <c:grouping val="clustered"/>
        <c:varyColors val="0"/>
        <c:ser>
          <c:idx val="0"/>
          <c:order val="0"/>
          <c:tx>
            <c:strRef>
              <c:f>List1!$B$1</c:f>
              <c:strCache>
                <c:ptCount val="1"/>
                <c:pt idx="0">
                  <c:v>ohniska</c:v>
                </c:pt>
              </c:strCache>
            </c:strRef>
          </c:tx>
          <c:spPr>
            <a:solidFill>
              <a:schemeClr val="bg1">
                <a:lumMod val="75000"/>
              </a:schemeClr>
            </a:solidFill>
            <a:ln>
              <a:noFill/>
            </a:ln>
            <a:effectLst/>
          </c:spPr>
          <c:invertIfNegative val="0"/>
          <c:dPt>
            <c:idx val="0"/>
            <c:invertIfNegative val="0"/>
            <c:bubble3D val="0"/>
            <c:spPr>
              <a:solidFill>
                <a:srgbClr val="C00000"/>
              </a:solidFill>
              <a:ln>
                <a:noFill/>
              </a:ln>
              <a:effectLst/>
            </c:spPr>
            <c:extLst>
              <c:ext xmlns:c16="http://schemas.microsoft.com/office/drawing/2014/chart" uri="{C3380CC4-5D6E-409C-BE32-E72D297353CC}">
                <c16:uniqueId val="{00000003-4930-4EED-B26A-9A7F8019801E}"/>
              </c:ext>
            </c:extLst>
          </c:dPt>
          <c:dPt>
            <c:idx val="1"/>
            <c:invertIfNegative val="0"/>
            <c:bubble3D val="0"/>
            <c:spPr>
              <a:solidFill>
                <a:schemeClr val="bg1">
                  <a:lumMod val="75000"/>
                </a:schemeClr>
              </a:solidFill>
              <a:ln>
                <a:noFill/>
              </a:ln>
              <a:effectLst/>
            </c:spPr>
            <c:extLst>
              <c:ext xmlns:c16="http://schemas.microsoft.com/office/drawing/2014/chart" uri="{C3380CC4-5D6E-409C-BE32-E72D297353CC}">
                <c16:uniqueId val="{00000000-8C95-4D56-8D5B-EFD82375EA11}"/>
              </c:ext>
            </c:extLst>
          </c:dPt>
          <c:dPt>
            <c:idx val="2"/>
            <c:invertIfNegative val="0"/>
            <c:bubble3D val="0"/>
            <c:spPr>
              <a:solidFill>
                <a:schemeClr val="bg1">
                  <a:lumMod val="75000"/>
                </a:schemeClr>
              </a:solidFill>
              <a:ln>
                <a:noFill/>
              </a:ln>
              <a:effectLst/>
            </c:spPr>
            <c:extLst>
              <c:ext xmlns:c16="http://schemas.microsoft.com/office/drawing/2014/chart" uri="{C3380CC4-5D6E-409C-BE32-E72D297353CC}">
                <c16:uniqueId val="{00000001-4930-4EED-B26A-9A7F8019801E}"/>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List1!$A$2:$A$27</c:f>
              <c:strCache>
                <c:ptCount val="26"/>
                <c:pt idx="0">
                  <c:v>Školské zařízení</c:v>
                </c:pt>
                <c:pt idx="1">
                  <c:v>Zařízení sociálních služeb</c:v>
                </c:pt>
                <c:pt idx="2">
                  <c:v>Zdravotnické zařízení</c:v>
                </c:pt>
                <c:pt idx="3">
                  <c:v>Dětské domovy</c:v>
                </c:pt>
                <c:pt idx="4">
                  <c:v>Pracoviště</c:v>
                </c:pt>
                <c:pt idx="5">
                  <c:v>Výrobní závod</c:v>
                </c:pt>
                <c:pt idx="6">
                  <c:v>Kancelář, úřad</c:v>
                </c:pt>
                <c:pt idx="7">
                  <c:v>Věznice</c:v>
                </c:pt>
                <c:pt idx="8">
                  <c:v>HZS</c:v>
                </c:pt>
                <c:pt idx="9">
                  <c:v>Policie</c:v>
                </c:pt>
                <c:pt idx="10">
                  <c:v>Prodejna, obchod</c:v>
                </c:pt>
                <c:pt idx="11">
                  <c:v>Ubytovací</c:v>
                </c:pt>
                <c:pt idx="12">
                  <c:v>Sportovní</c:v>
                </c:pt>
                <c:pt idx="13">
                  <c:v>Školení</c:v>
                </c:pt>
                <c:pt idx="14">
                  <c:v>Církev</c:v>
                </c:pt>
                <c:pt idx="15">
                  <c:v>Hornictví</c:v>
                </c:pt>
                <c:pt idx="16">
                  <c:v>Dětský tábor</c:v>
                </c:pt>
                <c:pt idx="17">
                  <c:v>Divadlo</c:v>
                </c:pt>
                <c:pt idx="18">
                  <c:v>Rodinný výskyt</c:v>
                </c:pt>
                <c:pt idx="19">
                  <c:v>Setkání známých / příbuzných</c:v>
                </c:pt>
                <c:pt idx="20">
                  <c:v>Společenská akce / klub</c:v>
                </c:pt>
                <c:pt idx="21">
                  <c:v>Stravovací</c:v>
                </c:pt>
                <c:pt idx="22">
                  <c:v>Svatba / pohřeb</c:v>
                </c:pt>
                <c:pt idx="23">
                  <c:v>Zájmové aktivity</c:v>
                </c:pt>
                <c:pt idx="24">
                  <c:v>Ostatní</c:v>
                </c:pt>
                <c:pt idx="25">
                  <c:v>Netýká se žádného zařízení</c:v>
                </c:pt>
              </c:strCache>
            </c:strRef>
          </c:cat>
          <c:val>
            <c:numRef>
              <c:f>List1!$B$2:$B$27</c:f>
              <c:numCache>
                <c:formatCode>General</c:formatCode>
                <c:ptCount val="26"/>
                <c:pt idx="0">
                  <c:v>949</c:v>
                </c:pt>
                <c:pt idx="1">
                  <c:v>212</c:v>
                </c:pt>
                <c:pt idx="2">
                  <c:v>38</c:v>
                </c:pt>
                <c:pt idx="3">
                  <c:v>37</c:v>
                </c:pt>
                <c:pt idx="4">
                  <c:v>37</c:v>
                </c:pt>
                <c:pt idx="5">
                  <c:v>36</c:v>
                </c:pt>
                <c:pt idx="6">
                  <c:v>10</c:v>
                </c:pt>
                <c:pt idx="7">
                  <c:v>8</c:v>
                </c:pt>
                <c:pt idx="8">
                  <c:v>5</c:v>
                </c:pt>
                <c:pt idx="9">
                  <c:v>4</c:v>
                </c:pt>
                <c:pt idx="10">
                  <c:v>4</c:v>
                </c:pt>
                <c:pt idx="11">
                  <c:v>3</c:v>
                </c:pt>
                <c:pt idx="12">
                  <c:v>2</c:v>
                </c:pt>
                <c:pt idx="13">
                  <c:v>2</c:v>
                </c:pt>
                <c:pt idx="14">
                  <c:v>1</c:v>
                </c:pt>
                <c:pt idx="15">
                  <c:v>1</c:v>
                </c:pt>
                <c:pt idx="16">
                  <c:v>0</c:v>
                </c:pt>
                <c:pt idx="17">
                  <c:v>0</c:v>
                </c:pt>
                <c:pt idx="18">
                  <c:v>0</c:v>
                </c:pt>
                <c:pt idx="19">
                  <c:v>0</c:v>
                </c:pt>
                <c:pt idx="20">
                  <c:v>0</c:v>
                </c:pt>
                <c:pt idx="21">
                  <c:v>0</c:v>
                </c:pt>
                <c:pt idx="22">
                  <c:v>0</c:v>
                </c:pt>
                <c:pt idx="23">
                  <c:v>0</c:v>
                </c:pt>
                <c:pt idx="24">
                  <c:v>1</c:v>
                </c:pt>
                <c:pt idx="25">
                  <c:v>0</c:v>
                </c:pt>
              </c:numCache>
            </c:numRef>
          </c:val>
          <c:extLst>
            <c:ext xmlns:c16="http://schemas.microsoft.com/office/drawing/2014/chart" uri="{C3380CC4-5D6E-409C-BE32-E72D297353CC}">
              <c16:uniqueId val="{00000002-4930-4EED-B26A-9A7F8019801E}"/>
            </c:ext>
          </c:extLst>
        </c:ser>
        <c:dLbls>
          <c:showLegendKey val="0"/>
          <c:showVal val="0"/>
          <c:showCatName val="0"/>
          <c:showSerName val="0"/>
          <c:showPercent val="0"/>
          <c:showBubbleSize val="0"/>
        </c:dLbls>
        <c:gapWidth val="30"/>
        <c:overlap val="100"/>
        <c:axId val="320460415"/>
        <c:axId val="315793487"/>
      </c:barChart>
      <c:catAx>
        <c:axId val="320460415"/>
        <c:scaling>
          <c:orientation val="maxMin"/>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cs-CZ"/>
          </a:p>
        </c:txPr>
        <c:crossAx val="315793487"/>
        <c:crosses val="autoZero"/>
        <c:auto val="1"/>
        <c:lblAlgn val="ctr"/>
        <c:lblOffset val="100"/>
        <c:tickLblSkip val="1"/>
        <c:noMultiLvlLbl val="0"/>
      </c:catAx>
      <c:valAx>
        <c:axId val="315793487"/>
        <c:scaling>
          <c:orientation val="minMax"/>
        </c:scaling>
        <c:delete val="0"/>
        <c:axPos val="t"/>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cs-CZ"/>
          </a:p>
        </c:txPr>
        <c:crossAx val="320460415"/>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cs-CZ"/>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194269833917821E-2"/>
          <c:y val="4.1915155129150068E-2"/>
          <c:w val="0.81706720452149362"/>
          <c:h val="0.76753447806737263"/>
        </c:manualLayout>
      </c:layout>
      <c:lineChart>
        <c:grouping val="standard"/>
        <c:varyColors val="0"/>
        <c:ser>
          <c:idx val="0"/>
          <c:order val="0"/>
          <c:tx>
            <c:strRef>
              <c:f>List1!$A$2</c:f>
              <c:strCache>
                <c:ptCount val="1"/>
                <c:pt idx="0">
                  <c:v>&lt;= 2</c:v>
                </c:pt>
              </c:strCache>
            </c:strRef>
          </c:tx>
          <c:spPr>
            <a:ln w="28575" cap="rnd">
              <a:solidFill>
                <a:srgbClr val="C00000"/>
              </a:solidFill>
              <a:round/>
            </a:ln>
            <a:effectLst/>
          </c:spPr>
          <c:marker>
            <c:symbol val="none"/>
          </c:marker>
          <c:cat>
            <c:strRef>
              <c:f>List1!$B$1:$AE$1</c:f>
              <c:strCache>
                <c:ptCount val="30"/>
                <c:pt idx="0">
                  <c:v>31.8 - 6.9</c:v>
                </c:pt>
                <c:pt idx="1">
                  <c:v>7.9 - 13.9</c:v>
                </c:pt>
                <c:pt idx="2">
                  <c:v>14.9 - 20.9</c:v>
                </c:pt>
                <c:pt idx="3">
                  <c:v>21.9 - 27.9</c:v>
                </c:pt>
                <c:pt idx="4">
                  <c:v>28.9 - 4.10</c:v>
                </c:pt>
                <c:pt idx="5">
                  <c:v>5.10 - 11.10</c:v>
                </c:pt>
                <c:pt idx="6">
                  <c:v>12.10 - 18.10</c:v>
                </c:pt>
                <c:pt idx="7">
                  <c:v>19.10 - 25.10</c:v>
                </c:pt>
                <c:pt idx="8">
                  <c:v>26.10 - 1.11</c:v>
                </c:pt>
                <c:pt idx="9">
                  <c:v>2.11 - 8.11</c:v>
                </c:pt>
                <c:pt idx="10">
                  <c:v>9.11 - 15.11</c:v>
                </c:pt>
                <c:pt idx="11">
                  <c:v>16.11 - 22.11</c:v>
                </c:pt>
                <c:pt idx="12">
                  <c:v>23.11 - 29.11</c:v>
                </c:pt>
                <c:pt idx="13">
                  <c:v>30.11 - 6.12</c:v>
                </c:pt>
                <c:pt idx="14">
                  <c:v>7.12 - 13.12</c:v>
                </c:pt>
                <c:pt idx="15">
                  <c:v>14.12 - 20.12</c:v>
                </c:pt>
                <c:pt idx="16">
                  <c:v>21.12 - 27.12</c:v>
                </c:pt>
                <c:pt idx="17">
                  <c:v>28.12 - 3.1</c:v>
                </c:pt>
                <c:pt idx="18">
                  <c:v>4.1 - 10.1</c:v>
                </c:pt>
                <c:pt idx="19">
                  <c:v>11.1 - 17.1</c:v>
                </c:pt>
                <c:pt idx="20">
                  <c:v>18.1 - 24.1</c:v>
                </c:pt>
                <c:pt idx="21">
                  <c:v>25.1 - 31.1</c:v>
                </c:pt>
                <c:pt idx="22">
                  <c:v>1.2 - 7.2</c:v>
                </c:pt>
                <c:pt idx="23">
                  <c:v>8.2. - 14.2.</c:v>
                </c:pt>
                <c:pt idx="24">
                  <c:v>15.2. - 21.2.</c:v>
                </c:pt>
                <c:pt idx="25">
                  <c:v>22.2. - 28.2.</c:v>
                </c:pt>
                <c:pt idx="26">
                  <c:v>1.3. - 7.3.</c:v>
                </c:pt>
                <c:pt idx="27">
                  <c:v>8.3. - 14.3.</c:v>
                </c:pt>
                <c:pt idx="28">
                  <c:v>15.3. - 21.3.</c:v>
                </c:pt>
                <c:pt idx="29">
                  <c:v>22.3 - 28.3</c:v>
                </c:pt>
              </c:strCache>
            </c:strRef>
          </c:cat>
          <c:val>
            <c:numRef>
              <c:f>List1!$B$2:$AE$2</c:f>
              <c:numCache>
                <c:formatCode>0.00</c:formatCode>
                <c:ptCount val="30"/>
                <c:pt idx="0">
                  <c:v>7.1588366890380311</c:v>
                </c:pt>
                <c:pt idx="1">
                  <c:v>8.2608695652173907</c:v>
                </c:pt>
                <c:pt idx="2">
                  <c:v>10.597519729425029</c:v>
                </c:pt>
                <c:pt idx="3">
                  <c:v>11.855670103092784</c:v>
                </c:pt>
                <c:pt idx="4">
                  <c:v>11.647727272727273</c:v>
                </c:pt>
                <c:pt idx="5">
                  <c:v>19.774718397997496</c:v>
                </c:pt>
                <c:pt idx="6">
                  <c:v>22.585794094173984</c:v>
                </c:pt>
                <c:pt idx="7">
                  <c:v>27.108686529584556</c:v>
                </c:pt>
                <c:pt idx="8">
                  <c:v>25.392491467576793</c:v>
                </c:pt>
                <c:pt idx="9">
                  <c:v>26.640513552068473</c:v>
                </c:pt>
                <c:pt idx="10">
                  <c:v>24.687199230028874</c:v>
                </c:pt>
                <c:pt idx="11">
                  <c:v>23.563218390804597</c:v>
                </c:pt>
                <c:pt idx="12">
                  <c:v>22.874913614374567</c:v>
                </c:pt>
                <c:pt idx="13">
                  <c:v>23.245033112582782</c:v>
                </c:pt>
                <c:pt idx="14">
                  <c:v>20.805018295870362</c:v>
                </c:pt>
                <c:pt idx="15">
                  <c:v>20.781312927909788</c:v>
                </c:pt>
                <c:pt idx="16">
                  <c:v>20.439560439560438</c:v>
                </c:pt>
                <c:pt idx="17">
                  <c:v>29.463941380640186</c:v>
                </c:pt>
                <c:pt idx="18">
                  <c:v>22.239948947032545</c:v>
                </c:pt>
                <c:pt idx="19">
                  <c:v>16.625077978789768</c:v>
                </c:pt>
                <c:pt idx="20">
                  <c:v>15.895652173913044</c:v>
                </c:pt>
                <c:pt idx="21">
                  <c:v>15.506222670702993</c:v>
                </c:pt>
                <c:pt idx="22">
                  <c:v>18.121252498334442</c:v>
                </c:pt>
                <c:pt idx="23">
                  <c:v>18.244349819849329</c:v>
                </c:pt>
                <c:pt idx="24">
                  <c:v>20.096783376031883</c:v>
                </c:pt>
                <c:pt idx="25">
                  <c:v>21.809480401093893</c:v>
                </c:pt>
                <c:pt idx="26">
                  <c:v>23.163721524377262</c:v>
                </c:pt>
                <c:pt idx="27">
                  <c:v>26.417525773195877</c:v>
                </c:pt>
                <c:pt idx="28">
                  <c:v>25.576036866359448</c:v>
                </c:pt>
                <c:pt idx="29">
                  <c:v>24.991779020059191</c:v>
                </c:pt>
              </c:numCache>
            </c:numRef>
          </c:val>
          <c:smooth val="0"/>
          <c:extLst>
            <c:ext xmlns:c16="http://schemas.microsoft.com/office/drawing/2014/chart" uri="{C3380CC4-5D6E-409C-BE32-E72D297353CC}">
              <c16:uniqueId val="{00000000-657E-4D81-BC55-6B6E055EEECE}"/>
            </c:ext>
          </c:extLst>
        </c:ser>
        <c:dLbls>
          <c:showLegendKey val="0"/>
          <c:showVal val="0"/>
          <c:showCatName val="0"/>
          <c:showSerName val="0"/>
          <c:showPercent val="0"/>
          <c:showBubbleSize val="0"/>
        </c:dLbls>
        <c:smooth val="0"/>
        <c:axId val="488445264"/>
        <c:axId val="494149648"/>
      </c:lineChart>
      <c:catAx>
        <c:axId val="48844526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5400000" spcFirstLastPara="1" vertOverflow="ellipsis" wrap="square" anchor="ctr" anchorCtr="1"/>
          <a:lstStyle/>
          <a:p>
            <a:pPr>
              <a:defRPr sz="900" b="0" i="0" u="none" strike="noStrike" kern="1200" baseline="0">
                <a:solidFill>
                  <a:schemeClr val="tx1"/>
                </a:solidFill>
                <a:latin typeface="+mn-lt"/>
                <a:ea typeface="+mn-ea"/>
                <a:cs typeface="+mn-cs"/>
              </a:defRPr>
            </a:pPr>
            <a:endParaRPr lang="cs-CZ"/>
          </a:p>
        </c:txPr>
        <c:crossAx val="494149648"/>
        <c:crosses val="autoZero"/>
        <c:auto val="1"/>
        <c:lblAlgn val="ctr"/>
        <c:lblOffset val="100"/>
        <c:tickLblSkip val="1"/>
        <c:noMultiLvlLbl val="0"/>
      </c:catAx>
      <c:valAx>
        <c:axId val="494149648"/>
        <c:scaling>
          <c:orientation val="minMax"/>
          <c:max val="35"/>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cs-CZ"/>
          </a:p>
        </c:txPr>
        <c:crossAx val="4884452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solidFill>
            <a:schemeClr val="tx1"/>
          </a:solidFill>
        </a:defRPr>
      </a:pPr>
      <a:endParaRPr lang="cs-CZ"/>
    </a:p>
  </c:txPr>
  <c:externalData r:id="rId3">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194269833917821E-2"/>
          <c:y val="4.1915155129150068E-2"/>
          <c:w val="0.81706720452149362"/>
          <c:h val="0.76753447806737263"/>
        </c:manualLayout>
      </c:layout>
      <c:lineChart>
        <c:grouping val="standard"/>
        <c:varyColors val="0"/>
        <c:ser>
          <c:idx val="0"/>
          <c:order val="0"/>
          <c:tx>
            <c:strRef>
              <c:f>List1!$A$2</c:f>
              <c:strCache>
                <c:ptCount val="1"/>
                <c:pt idx="0">
                  <c:v>11 - 14</c:v>
                </c:pt>
              </c:strCache>
            </c:strRef>
          </c:tx>
          <c:spPr>
            <a:ln w="28575" cap="rnd">
              <a:solidFill>
                <a:srgbClr val="C00000"/>
              </a:solidFill>
              <a:round/>
            </a:ln>
            <a:effectLst/>
          </c:spPr>
          <c:marker>
            <c:symbol val="none"/>
          </c:marker>
          <c:cat>
            <c:strRef>
              <c:f>List1!$B$1:$AE$1</c:f>
              <c:strCache>
                <c:ptCount val="30"/>
                <c:pt idx="0">
                  <c:v>31.8 - 6.9</c:v>
                </c:pt>
                <c:pt idx="1">
                  <c:v>7.9 - 13.9</c:v>
                </c:pt>
                <c:pt idx="2">
                  <c:v>14.9 - 20.9</c:v>
                </c:pt>
                <c:pt idx="3">
                  <c:v>21.9 - 27.9</c:v>
                </c:pt>
                <c:pt idx="4">
                  <c:v>28.9 - 4.10</c:v>
                </c:pt>
                <c:pt idx="5">
                  <c:v>5.10 - 11.10</c:v>
                </c:pt>
                <c:pt idx="6">
                  <c:v>12.10 - 18.10</c:v>
                </c:pt>
                <c:pt idx="7">
                  <c:v>19.10 - 25.10</c:v>
                </c:pt>
                <c:pt idx="8">
                  <c:v>26.10 - 1.11</c:v>
                </c:pt>
                <c:pt idx="9">
                  <c:v>2.11 - 8.11</c:v>
                </c:pt>
                <c:pt idx="10">
                  <c:v>9.11 - 15.11</c:v>
                </c:pt>
                <c:pt idx="11">
                  <c:v>16.11 - 22.11</c:v>
                </c:pt>
                <c:pt idx="12">
                  <c:v>23.11 - 29.11</c:v>
                </c:pt>
                <c:pt idx="13">
                  <c:v>30.11 - 6.12</c:v>
                </c:pt>
                <c:pt idx="14">
                  <c:v>7.12 - 13.12</c:v>
                </c:pt>
                <c:pt idx="15">
                  <c:v>14.12 - 20.12</c:v>
                </c:pt>
                <c:pt idx="16">
                  <c:v>21.12 - 27.12</c:v>
                </c:pt>
                <c:pt idx="17">
                  <c:v>28.12 - 3.1</c:v>
                </c:pt>
                <c:pt idx="18">
                  <c:v>4.1 - 10.1</c:v>
                </c:pt>
                <c:pt idx="19">
                  <c:v>11.1 - 17.1</c:v>
                </c:pt>
                <c:pt idx="20">
                  <c:v>18.1 - 24.1</c:v>
                </c:pt>
                <c:pt idx="21">
                  <c:v>25.1 - 31.1</c:v>
                </c:pt>
                <c:pt idx="22">
                  <c:v>1.2 - 7.2</c:v>
                </c:pt>
                <c:pt idx="23">
                  <c:v>8.2. - 14.2.</c:v>
                </c:pt>
                <c:pt idx="24">
                  <c:v>15.2. - 21.2.</c:v>
                </c:pt>
                <c:pt idx="25">
                  <c:v>22.2. - 28.2.</c:v>
                </c:pt>
                <c:pt idx="26">
                  <c:v>1.3. - 7.3.</c:v>
                </c:pt>
                <c:pt idx="27">
                  <c:v>8.3. - 14.3.</c:v>
                </c:pt>
                <c:pt idx="28">
                  <c:v>15.3. - 21.3.</c:v>
                </c:pt>
                <c:pt idx="29">
                  <c:v>22.3 - 28.3</c:v>
                </c:pt>
              </c:strCache>
            </c:strRef>
          </c:cat>
          <c:val>
            <c:numRef>
              <c:f>List1!$B$2:$AE$2</c:f>
              <c:numCache>
                <c:formatCode>0.00</c:formatCode>
                <c:ptCount val="30"/>
                <c:pt idx="0">
                  <c:v>7.1539657853810263</c:v>
                </c:pt>
                <c:pt idx="1">
                  <c:v>6.6954153427144805</c:v>
                </c:pt>
                <c:pt idx="2">
                  <c:v>8.7954348095769763</c:v>
                </c:pt>
                <c:pt idx="3">
                  <c:v>10.652123462520306</c:v>
                </c:pt>
                <c:pt idx="4">
                  <c:v>12.672683735494566</c:v>
                </c:pt>
                <c:pt idx="5">
                  <c:v>22.117935115282595</c:v>
                </c:pt>
                <c:pt idx="6">
                  <c:v>25.717128171115903</c:v>
                </c:pt>
                <c:pt idx="7">
                  <c:v>30.291790306627103</c:v>
                </c:pt>
                <c:pt idx="8">
                  <c:v>29.343863912515189</c:v>
                </c:pt>
                <c:pt idx="9">
                  <c:v>28.327599894151891</c:v>
                </c:pt>
                <c:pt idx="10">
                  <c:v>25.135488693702111</c:v>
                </c:pt>
                <c:pt idx="11">
                  <c:v>25.729166666666668</c:v>
                </c:pt>
                <c:pt idx="12">
                  <c:v>24.786063569682153</c:v>
                </c:pt>
                <c:pt idx="13">
                  <c:v>24.260011607661056</c:v>
                </c:pt>
                <c:pt idx="14">
                  <c:v>24.530315969257046</c:v>
                </c:pt>
                <c:pt idx="15">
                  <c:v>20.54914744232698</c:v>
                </c:pt>
                <c:pt idx="16">
                  <c:v>15.560882070949186</c:v>
                </c:pt>
                <c:pt idx="17">
                  <c:v>26.641304347826086</c:v>
                </c:pt>
                <c:pt idx="18">
                  <c:v>28.475962497506483</c:v>
                </c:pt>
                <c:pt idx="19">
                  <c:v>22.993865030674847</c:v>
                </c:pt>
                <c:pt idx="20">
                  <c:v>24.267412752171992</c:v>
                </c:pt>
                <c:pt idx="21">
                  <c:v>21.929112554112553</c:v>
                </c:pt>
                <c:pt idx="22">
                  <c:v>22.426896818240373</c:v>
                </c:pt>
                <c:pt idx="23">
                  <c:v>23.203537648937477</c:v>
                </c:pt>
                <c:pt idx="24">
                  <c:v>24.787521247875212</c:v>
                </c:pt>
                <c:pt idx="25">
                  <c:v>26.392913320639124</c:v>
                </c:pt>
                <c:pt idx="26">
                  <c:v>28.578951988062844</c:v>
                </c:pt>
                <c:pt idx="27">
                  <c:v>30.936254980079681</c:v>
                </c:pt>
                <c:pt idx="28">
                  <c:v>27.946867482480911</c:v>
                </c:pt>
                <c:pt idx="29">
                  <c:v>24.360993337371291</c:v>
                </c:pt>
              </c:numCache>
            </c:numRef>
          </c:val>
          <c:smooth val="0"/>
          <c:extLst>
            <c:ext xmlns:c16="http://schemas.microsoft.com/office/drawing/2014/chart" uri="{C3380CC4-5D6E-409C-BE32-E72D297353CC}">
              <c16:uniqueId val="{00000000-5B49-4E10-AF65-B117D3BD060B}"/>
            </c:ext>
          </c:extLst>
        </c:ser>
        <c:dLbls>
          <c:showLegendKey val="0"/>
          <c:showVal val="0"/>
          <c:showCatName val="0"/>
          <c:showSerName val="0"/>
          <c:showPercent val="0"/>
          <c:showBubbleSize val="0"/>
        </c:dLbls>
        <c:smooth val="0"/>
        <c:axId val="488445264"/>
        <c:axId val="494149648"/>
      </c:lineChart>
      <c:catAx>
        <c:axId val="48844526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5400000" spcFirstLastPara="1" vertOverflow="ellipsis" wrap="square" anchor="ctr" anchorCtr="1"/>
          <a:lstStyle/>
          <a:p>
            <a:pPr>
              <a:defRPr sz="900" b="0" i="0" u="none" strike="noStrike" kern="1200" baseline="0">
                <a:solidFill>
                  <a:schemeClr val="tx1"/>
                </a:solidFill>
                <a:latin typeface="+mn-lt"/>
                <a:ea typeface="+mn-ea"/>
                <a:cs typeface="+mn-cs"/>
              </a:defRPr>
            </a:pPr>
            <a:endParaRPr lang="cs-CZ"/>
          </a:p>
        </c:txPr>
        <c:crossAx val="494149648"/>
        <c:crosses val="autoZero"/>
        <c:auto val="1"/>
        <c:lblAlgn val="ctr"/>
        <c:lblOffset val="100"/>
        <c:tickLblSkip val="1"/>
        <c:noMultiLvlLbl val="0"/>
      </c:catAx>
      <c:valAx>
        <c:axId val="494149648"/>
        <c:scaling>
          <c:orientation val="minMax"/>
          <c:max val="35"/>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cs-CZ"/>
          </a:p>
        </c:txPr>
        <c:crossAx val="4884452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solidFill>
            <a:schemeClr val="tx1"/>
          </a:solidFill>
        </a:defRPr>
      </a:pPr>
      <a:endParaRPr lang="cs-CZ"/>
    </a:p>
  </c:txPr>
  <c:externalData r:id="rId3">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194269833917821E-2"/>
          <c:y val="4.1915155129150068E-2"/>
          <c:w val="0.81706720452149362"/>
          <c:h val="0.76753447806737263"/>
        </c:manualLayout>
      </c:layout>
      <c:lineChart>
        <c:grouping val="standard"/>
        <c:varyColors val="0"/>
        <c:ser>
          <c:idx val="0"/>
          <c:order val="0"/>
          <c:tx>
            <c:strRef>
              <c:f>List1!$A$2</c:f>
              <c:strCache>
                <c:ptCount val="1"/>
                <c:pt idx="0">
                  <c:v>3 - 5</c:v>
                </c:pt>
              </c:strCache>
            </c:strRef>
          </c:tx>
          <c:spPr>
            <a:ln w="28575" cap="rnd">
              <a:solidFill>
                <a:srgbClr val="C00000"/>
              </a:solidFill>
              <a:round/>
            </a:ln>
            <a:effectLst/>
          </c:spPr>
          <c:marker>
            <c:symbol val="none"/>
          </c:marker>
          <c:cat>
            <c:strRef>
              <c:f>List1!$B$1:$AE$1</c:f>
              <c:strCache>
                <c:ptCount val="30"/>
                <c:pt idx="0">
                  <c:v>31.8 - 6.9</c:v>
                </c:pt>
                <c:pt idx="1">
                  <c:v>7.9 - 13.9</c:v>
                </c:pt>
                <c:pt idx="2">
                  <c:v>14.9 - 20.9</c:v>
                </c:pt>
                <c:pt idx="3">
                  <c:v>21.9 - 27.9</c:v>
                </c:pt>
                <c:pt idx="4">
                  <c:v>28.9 - 4.10</c:v>
                </c:pt>
                <c:pt idx="5">
                  <c:v>5.10 - 11.10</c:v>
                </c:pt>
                <c:pt idx="6">
                  <c:v>12.10 - 18.10</c:v>
                </c:pt>
                <c:pt idx="7">
                  <c:v>19.10 - 25.10</c:v>
                </c:pt>
                <c:pt idx="8">
                  <c:v>26.10 - 1.11</c:v>
                </c:pt>
                <c:pt idx="9">
                  <c:v>2.11 - 8.11</c:v>
                </c:pt>
                <c:pt idx="10">
                  <c:v>9.11 - 15.11</c:v>
                </c:pt>
                <c:pt idx="11">
                  <c:v>16.11 - 22.11</c:v>
                </c:pt>
                <c:pt idx="12">
                  <c:v>23.11 - 29.11</c:v>
                </c:pt>
                <c:pt idx="13">
                  <c:v>30.11 - 6.12</c:v>
                </c:pt>
                <c:pt idx="14">
                  <c:v>7.12 - 13.12</c:v>
                </c:pt>
                <c:pt idx="15">
                  <c:v>14.12 - 20.12</c:v>
                </c:pt>
                <c:pt idx="16">
                  <c:v>21.12 - 27.12</c:v>
                </c:pt>
                <c:pt idx="17">
                  <c:v>28.12 - 3.1</c:v>
                </c:pt>
                <c:pt idx="18">
                  <c:v>4.1 - 10.1</c:v>
                </c:pt>
                <c:pt idx="19">
                  <c:v>11.1 - 17.1</c:v>
                </c:pt>
                <c:pt idx="20">
                  <c:v>18.1 - 24.1</c:v>
                </c:pt>
                <c:pt idx="21">
                  <c:v>25.1 - 31.1</c:v>
                </c:pt>
                <c:pt idx="22">
                  <c:v>1.2 - 7.2</c:v>
                </c:pt>
                <c:pt idx="23">
                  <c:v>8.2. - 14.2.</c:v>
                </c:pt>
                <c:pt idx="24">
                  <c:v>15.2. - 21.2.</c:v>
                </c:pt>
                <c:pt idx="25">
                  <c:v>22.2. - 28.2.</c:v>
                </c:pt>
                <c:pt idx="26">
                  <c:v>1.3. - 7.3.</c:v>
                </c:pt>
                <c:pt idx="27">
                  <c:v>8.3. - 14.3.</c:v>
                </c:pt>
                <c:pt idx="28">
                  <c:v>15.3. - 21.3.</c:v>
                </c:pt>
                <c:pt idx="29">
                  <c:v>22.3 - 28.3</c:v>
                </c:pt>
              </c:strCache>
            </c:strRef>
          </c:cat>
          <c:val>
            <c:numRef>
              <c:f>List1!$B$2:$AE$2</c:f>
              <c:numCache>
                <c:formatCode>0.00</c:formatCode>
                <c:ptCount val="30"/>
                <c:pt idx="0">
                  <c:v>5.5007052186177718</c:v>
                </c:pt>
                <c:pt idx="1">
                  <c:v>4.6345811051693406</c:v>
                </c:pt>
                <c:pt idx="2">
                  <c:v>5.0121261115602262</c:v>
                </c:pt>
                <c:pt idx="3">
                  <c:v>7.4243052675238488</c:v>
                </c:pt>
                <c:pt idx="4">
                  <c:v>8.0206378986866795</c:v>
                </c:pt>
                <c:pt idx="5">
                  <c:v>10.958421423537702</c:v>
                </c:pt>
                <c:pt idx="6">
                  <c:v>12.612789329148686</c:v>
                </c:pt>
                <c:pt idx="7">
                  <c:v>13.272487354299539</c:v>
                </c:pt>
                <c:pt idx="8">
                  <c:v>13.888888888888889</c:v>
                </c:pt>
                <c:pt idx="9">
                  <c:v>15.074850299401197</c:v>
                </c:pt>
                <c:pt idx="10">
                  <c:v>11.7627512875893</c:v>
                </c:pt>
                <c:pt idx="11">
                  <c:v>13.440300062513023</c:v>
                </c:pt>
                <c:pt idx="12">
                  <c:v>13.464912280701755</c:v>
                </c:pt>
                <c:pt idx="13">
                  <c:v>14.068884997081144</c:v>
                </c:pt>
                <c:pt idx="14">
                  <c:v>13.229625550660794</c:v>
                </c:pt>
                <c:pt idx="15">
                  <c:v>11.983335160618353</c:v>
                </c:pt>
                <c:pt idx="16">
                  <c:v>11.693385423683146</c:v>
                </c:pt>
                <c:pt idx="17">
                  <c:v>18.960558751027115</c:v>
                </c:pt>
                <c:pt idx="18">
                  <c:v>19.898626553302812</c:v>
                </c:pt>
                <c:pt idx="19">
                  <c:v>11.613127883694611</c:v>
                </c:pt>
                <c:pt idx="20">
                  <c:v>12.619449128724002</c:v>
                </c:pt>
                <c:pt idx="21">
                  <c:v>12.11605623712725</c:v>
                </c:pt>
                <c:pt idx="22">
                  <c:v>12.736842105263158</c:v>
                </c:pt>
                <c:pt idx="23">
                  <c:v>13.060620995564317</c:v>
                </c:pt>
                <c:pt idx="24">
                  <c:v>14.982578397212544</c:v>
                </c:pt>
                <c:pt idx="25">
                  <c:v>15.109425153195215</c:v>
                </c:pt>
                <c:pt idx="26">
                  <c:v>17.426647054269566</c:v>
                </c:pt>
                <c:pt idx="27">
                  <c:v>25.397760754272245</c:v>
                </c:pt>
                <c:pt idx="28">
                  <c:v>28.384279475982531</c:v>
                </c:pt>
                <c:pt idx="29">
                  <c:v>23.609958506224068</c:v>
                </c:pt>
              </c:numCache>
            </c:numRef>
          </c:val>
          <c:smooth val="0"/>
          <c:extLst>
            <c:ext xmlns:c16="http://schemas.microsoft.com/office/drawing/2014/chart" uri="{C3380CC4-5D6E-409C-BE32-E72D297353CC}">
              <c16:uniqueId val="{00000000-F308-4E6E-B42F-841003499973}"/>
            </c:ext>
          </c:extLst>
        </c:ser>
        <c:dLbls>
          <c:showLegendKey val="0"/>
          <c:showVal val="0"/>
          <c:showCatName val="0"/>
          <c:showSerName val="0"/>
          <c:showPercent val="0"/>
          <c:showBubbleSize val="0"/>
        </c:dLbls>
        <c:smooth val="0"/>
        <c:axId val="488445264"/>
        <c:axId val="494149648"/>
      </c:lineChart>
      <c:catAx>
        <c:axId val="48844526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5400000" spcFirstLastPara="1" vertOverflow="ellipsis" wrap="square" anchor="ctr" anchorCtr="1"/>
          <a:lstStyle/>
          <a:p>
            <a:pPr>
              <a:defRPr sz="900" b="0" i="0" u="none" strike="noStrike" kern="1200" baseline="0">
                <a:solidFill>
                  <a:schemeClr val="tx1"/>
                </a:solidFill>
                <a:latin typeface="+mn-lt"/>
                <a:ea typeface="+mn-ea"/>
                <a:cs typeface="+mn-cs"/>
              </a:defRPr>
            </a:pPr>
            <a:endParaRPr lang="cs-CZ"/>
          </a:p>
        </c:txPr>
        <c:crossAx val="494149648"/>
        <c:crosses val="autoZero"/>
        <c:auto val="1"/>
        <c:lblAlgn val="ctr"/>
        <c:lblOffset val="100"/>
        <c:tickLblSkip val="1"/>
        <c:noMultiLvlLbl val="0"/>
      </c:catAx>
      <c:valAx>
        <c:axId val="494149648"/>
        <c:scaling>
          <c:orientation val="minMax"/>
          <c:max val="35"/>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cs-CZ"/>
          </a:p>
        </c:txPr>
        <c:crossAx val="4884452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solidFill>
            <a:schemeClr val="tx1"/>
          </a:solidFill>
        </a:defRPr>
      </a:pPr>
      <a:endParaRPr lang="cs-CZ"/>
    </a:p>
  </c:txPr>
  <c:externalData r:id="rId3">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194269833917821E-2"/>
          <c:y val="4.1915155129150068E-2"/>
          <c:w val="0.81706720452149362"/>
          <c:h val="0.76753447806737263"/>
        </c:manualLayout>
      </c:layout>
      <c:lineChart>
        <c:grouping val="standard"/>
        <c:varyColors val="0"/>
        <c:ser>
          <c:idx val="0"/>
          <c:order val="0"/>
          <c:tx>
            <c:strRef>
              <c:f>List1!$A$2</c:f>
              <c:strCache>
                <c:ptCount val="1"/>
                <c:pt idx="0">
                  <c:v>15 - 19</c:v>
                </c:pt>
              </c:strCache>
            </c:strRef>
          </c:tx>
          <c:spPr>
            <a:ln w="28575" cap="rnd">
              <a:solidFill>
                <a:srgbClr val="C00000"/>
              </a:solidFill>
              <a:round/>
            </a:ln>
            <a:effectLst/>
          </c:spPr>
          <c:marker>
            <c:symbol val="none"/>
          </c:marker>
          <c:cat>
            <c:strRef>
              <c:f>List1!$B$1:$AE$1</c:f>
              <c:strCache>
                <c:ptCount val="30"/>
                <c:pt idx="0">
                  <c:v>31.8 - 6.9</c:v>
                </c:pt>
                <c:pt idx="1">
                  <c:v>7.9 - 13.9</c:v>
                </c:pt>
                <c:pt idx="2">
                  <c:v>14.9 - 20.9</c:v>
                </c:pt>
                <c:pt idx="3">
                  <c:v>21.9 - 27.9</c:v>
                </c:pt>
                <c:pt idx="4">
                  <c:v>28.9 - 4.10</c:v>
                </c:pt>
                <c:pt idx="5">
                  <c:v>5.10 - 11.10</c:v>
                </c:pt>
                <c:pt idx="6">
                  <c:v>12.10 - 18.10</c:v>
                </c:pt>
                <c:pt idx="7">
                  <c:v>19.10 - 25.10</c:v>
                </c:pt>
                <c:pt idx="8">
                  <c:v>26.10 - 1.11</c:v>
                </c:pt>
                <c:pt idx="9">
                  <c:v>2.11 - 8.11</c:v>
                </c:pt>
                <c:pt idx="10">
                  <c:v>9.11 - 15.11</c:v>
                </c:pt>
                <c:pt idx="11">
                  <c:v>16.11 - 22.11</c:v>
                </c:pt>
                <c:pt idx="12">
                  <c:v>23.11 - 29.11</c:v>
                </c:pt>
                <c:pt idx="13">
                  <c:v>30.11 - 6.12</c:v>
                </c:pt>
                <c:pt idx="14">
                  <c:v>7.12 - 13.12</c:v>
                </c:pt>
                <c:pt idx="15">
                  <c:v>14.12 - 20.12</c:v>
                </c:pt>
                <c:pt idx="16">
                  <c:v>21.12 - 27.12</c:v>
                </c:pt>
                <c:pt idx="17">
                  <c:v>28.12 - 3.1</c:v>
                </c:pt>
                <c:pt idx="18">
                  <c:v>4.1 - 10.1</c:v>
                </c:pt>
                <c:pt idx="19">
                  <c:v>11.1 - 17.1</c:v>
                </c:pt>
                <c:pt idx="20">
                  <c:v>18.1 - 24.1</c:v>
                </c:pt>
                <c:pt idx="21">
                  <c:v>25.1 - 31.1</c:v>
                </c:pt>
                <c:pt idx="22">
                  <c:v>1.2 - 7.2</c:v>
                </c:pt>
                <c:pt idx="23">
                  <c:v>8.2. - 14.2.</c:v>
                </c:pt>
                <c:pt idx="24">
                  <c:v>15.2. - 21.2.</c:v>
                </c:pt>
                <c:pt idx="25">
                  <c:v>22.2. - 28.2.</c:v>
                </c:pt>
                <c:pt idx="26">
                  <c:v>1.3. - 7.3.</c:v>
                </c:pt>
                <c:pt idx="27">
                  <c:v>8.3. - 14.3.</c:v>
                </c:pt>
                <c:pt idx="28">
                  <c:v>15.3. - 21.3.</c:v>
                </c:pt>
                <c:pt idx="29">
                  <c:v>22.3 - 28.3</c:v>
                </c:pt>
              </c:strCache>
            </c:strRef>
          </c:cat>
          <c:val>
            <c:numRef>
              <c:f>List1!$B$2:$AE$2</c:f>
              <c:numCache>
                <c:formatCode>0.00</c:formatCode>
                <c:ptCount val="30"/>
                <c:pt idx="0">
                  <c:v>7.6369863013698627</c:v>
                </c:pt>
                <c:pt idx="1">
                  <c:v>10.163652024117141</c:v>
                </c:pt>
                <c:pt idx="2">
                  <c:v>12.065347721822542</c:v>
                </c:pt>
                <c:pt idx="3">
                  <c:v>11.57105834559081</c:v>
                </c:pt>
                <c:pt idx="4">
                  <c:v>13.260772989782319</c:v>
                </c:pt>
                <c:pt idx="5">
                  <c:v>25.676317038443283</c:v>
                </c:pt>
                <c:pt idx="6">
                  <c:v>28.941018766756031</c:v>
                </c:pt>
                <c:pt idx="7">
                  <c:v>30.879431140855381</c:v>
                </c:pt>
                <c:pt idx="8">
                  <c:v>28.905472636815919</c:v>
                </c:pt>
                <c:pt idx="9">
                  <c:v>27.123666534966418</c:v>
                </c:pt>
                <c:pt idx="10">
                  <c:v>23.326242022275061</c:v>
                </c:pt>
                <c:pt idx="11">
                  <c:v>19.09375</c:v>
                </c:pt>
                <c:pt idx="12">
                  <c:v>18.05355138688472</c:v>
                </c:pt>
                <c:pt idx="13">
                  <c:v>16.981429021089077</c:v>
                </c:pt>
                <c:pt idx="14">
                  <c:v>19.293852510329284</c:v>
                </c:pt>
                <c:pt idx="15">
                  <c:v>18.979843685726038</c:v>
                </c:pt>
                <c:pt idx="16">
                  <c:v>16.84081130915796</c:v>
                </c:pt>
                <c:pt idx="17">
                  <c:v>24.68674798771886</c:v>
                </c:pt>
                <c:pt idx="18">
                  <c:v>25.108403881891391</c:v>
                </c:pt>
                <c:pt idx="19">
                  <c:v>19.331580286707947</c:v>
                </c:pt>
                <c:pt idx="20">
                  <c:v>18.04637395165269</c:v>
                </c:pt>
                <c:pt idx="21">
                  <c:v>16.699264226506472</c:v>
                </c:pt>
                <c:pt idx="22">
                  <c:v>16.718722887385042</c:v>
                </c:pt>
                <c:pt idx="23">
                  <c:v>16.292788946673912</c:v>
                </c:pt>
                <c:pt idx="24">
                  <c:v>17.534174553101998</c:v>
                </c:pt>
                <c:pt idx="25">
                  <c:v>18.578842756183747</c:v>
                </c:pt>
                <c:pt idx="26">
                  <c:v>18.561720255604016</c:v>
                </c:pt>
                <c:pt idx="27">
                  <c:v>16.101966897437073</c:v>
                </c:pt>
                <c:pt idx="28">
                  <c:v>13.330982190089932</c:v>
                </c:pt>
                <c:pt idx="29">
                  <c:v>10.587045464993334</c:v>
                </c:pt>
              </c:numCache>
            </c:numRef>
          </c:val>
          <c:smooth val="0"/>
          <c:extLst>
            <c:ext xmlns:c16="http://schemas.microsoft.com/office/drawing/2014/chart" uri="{C3380CC4-5D6E-409C-BE32-E72D297353CC}">
              <c16:uniqueId val="{00000000-7C3D-401E-BFAB-2D053DE0A5BB}"/>
            </c:ext>
          </c:extLst>
        </c:ser>
        <c:dLbls>
          <c:showLegendKey val="0"/>
          <c:showVal val="0"/>
          <c:showCatName val="0"/>
          <c:showSerName val="0"/>
          <c:showPercent val="0"/>
          <c:showBubbleSize val="0"/>
        </c:dLbls>
        <c:smooth val="0"/>
        <c:axId val="488445264"/>
        <c:axId val="494149648"/>
      </c:lineChart>
      <c:catAx>
        <c:axId val="48844526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5400000" spcFirstLastPara="1" vertOverflow="ellipsis" wrap="square" anchor="ctr" anchorCtr="1"/>
          <a:lstStyle/>
          <a:p>
            <a:pPr>
              <a:defRPr sz="900" b="0" i="0" u="none" strike="noStrike" kern="1200" baseline="0">
                <a:solidFill>
                  <a:schemeClr val="tx1"/>
                </a:solidFill>
                <a:latin typeface="+mn-lt"/>
                <a:ea typeface="+mn-ea"/>
                <a:cs typeface="+mn-cs"/>
              </a:defRPr>
            </a:pPr>
            <a:endParaRPr lang="cs-CZ"/>
          </a:p>
        </c:txPr>
        <c:crossAx val="494149648"/>
        <c:crosses val="autoZero"/>
        <c:auto val="1"/>
        <c:lblAlgn val="ctr"/>
        <c:lblOffset val="100"/>
        <c:tickLblSkip val="1"/>
        <c:noMultiLvlLbl val="0"/>
      </c:catAx>
      <c:valAx>
        <c:axId val="494149648"/>
        <c:scaling>
          <c:orientation val="minMax"/>
          <c:max val="35"/>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cs-CZ"/>
          </a:p>
        </c:txPr>
        <c:crossAx val="4884452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solidFill>
            <a:schemeClr val="tx1"/>
          </a:solidFill>
        </a:defRPr>
      </a:pPr>
      <a:endParaRPr lang="cs-CZ"/>
    </a:p>
  </c:txPr>
  <c:externalData r:id="rId3">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194269833917821E-2"/>
          <c:y val="3.5150502573499692E-2"/>
          <c:w val="0.80334957098880577"/>
          <c:h val="0.7587762916834988"/>
        </c:manualLayout>
      </c:layout>
      <c:lineChart>
        <c:grouping val="standard"/>
        <c:varyColors val="0"/>
        <c:ser>
          <c:idx val="0"/>
          <c:order val="0"/>
          <c:tx>
            <c:strRef>
              <c:f>List1!$A$2</c:f>
              <c:strCache>
                <c:ptCount val="1"/>
                <c:pt idx="0">
                  <c:v>0-2 let</c:v>
                </c:pt>
              </c:strCache>
            </c:strRef>
          </c:tx>
          <c:spPr>
            <a:ln w="28575" cap="rnd">
              <a:solidFill>
                <a:srgbClr val="00B0F0"/>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List1!$B$2:$AE$2</c:f>
              <c:numCache>
                <c:formatCode>0.0%</c:formatCode>
                <c:ptCount val="30"/>
                <c:pt idx="0">
                  <c:v>7.1588366890380312E-2</c:v>
                </c:pt>
                <c:pt idx="1">
                  <c:v>8.2608695652173908E-2</c:v>
                </c:pt>
                <c:pt idx="2">
                  <c:v>0.10597519729425028</c:v>
                </c:pt>
                <c:pt idx="3">
                  <c:v>0.11855670103092783</c:v>
                </c:pt>
                <c:pt idx="4">
                  <c:v>0.11647727272727272</c:v>
                </c:pt>
                <c:pt idx="5">
                  <c:v>0.19774718397997496</c:v>
                </c:pt>
                <c:pt idx="6">
                  <c:v>0.22585794094173983</c:v>
                </c:pt>
                <c:pt idx="7">
                  <c:v>0.27108686529584558</c:v>
                </c:pt>
                <c:pt idx="8">
                  <c:v>0.25392491467576794</c:v>
                </c:pt>
                <c:pt idx="9">
                  <c:v>0.26640513552068473</c:v>
                </c:pt>
                <c:pt idx="10">
                  <c:v>0.24687199230028875</c:v>
                </c:pt>
                <c:pt idx="11">
                  <c:v>0.23563218390804597</c:v>
                </c:pt>
                <c:pt idx="12">
                  <c:v>0.22874913614374567</c:v>
                </c:pt>
                <c:pt idx="13">
                  <c:v>0.2324503311258278</c:v>
                </c:pt>
                <c:pt idx="14">
                  <c:v>0.20805018295870362</c:v>
                </c:pt>
                <c:pt idx="15">
                  <c:v>0.20781312927909787</c:v>
                </c:pt>
                <c:pt idx="16">
                  <c:v>0.20439560439560439</c:v>
                </c:pt>
                <c:pt idx="17">
                  <c:v>0.29463941380640185</c:v>
                </c:pt>
                <c:pt idx="18">
                  <c:v>0.22239948947032545</c:v>
                </c:pt>
                <c:pt idx="19">
                  <c:v>0.16625077978789768</c:v>
                </c:pt>
                <c:pt idx="20">
                  <c:v>0.15895652173913044</c:v>
                </c:pt>
                <c:pt idx="21">
                  <c:v>0.15506222670702993</c:v>
                </c:pt>
                <c:pt idx="22">
                  <c:v>0.18121252498334445</c:v>
                </c:pt>
                <c:pt idx="23">
                  <c:v>0.18244349819849329</c:v>
                </c:pt>
                <c:pt idx="24">
                  <c:v>0.20096783376031882</c:v>
                </c:pt>
                <c:pt idx="25">
                  <c:v>0.21809480401093892</c:v>
                </c:pt>
                <c:pt idx="26">
                  <c:v>0.23163721524377262</c:v>
                </c:pt>
                <c:pt idx="27">
                  <c:v>0.26417525773195877</c:v>
                </c:pt>
                <c:pt idx="28">
                  <c:v>0.25576036866359447</c:v>
                </c:pt>
                <c:pt idx="29">
                  <c:v>0.2499177902005919</c:v>
                </c:pt>
              </c:numCache>
            </c:numRef>
          </c:val>
          <c:smooth val="0"/>
          <c:extLst>
            <c:ext xmlns:c16="http://schemas.microsoft.com/office/drawing/2014/chart" uri="{C3380CC4-5D6E-409C-BE32-E72D297353CC}">
              <c16:uniqueId val="{00000000-E230-405E-9EEC-CAC00A93CD09}"/>
            </c:ext>
          </c:extLst>
        </c:ser>
        <c:ser>
          <c:idx val="1"/>
          <c:order val="1"/>
          <c:tx>
            <c:strRef>
              <c:f>List1!$A$3</c:f>
              <c:strCache>
                <c:ptCount val="1"/>
                <c:pt idx="0">
                  <c:v>3-5 let</c:v>
                </c:pt>
              </c:strCache>
            </c:strRef>
          </c:tx>
          <c:spPr>
            <a:ln w="28575" cap="rnd">
              <a:solidFill>
                <a:srgbClr val="00B050"/>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List1!$B$3:$AE$3</c:f>
              <c:numCache>
                <c:formatCode>0.0%</c:formatCode>
                <c:ptCount val="30"/>
                <c:pt idx="0">
                  <c:v>5.5007052186177713E-2</c:v>
                </c:pt>
                <c:pt idx="1">
                  <c:v>4.6345811051693407E-2</c:v>
                </c:pt>
                <c:pt idx="2">
                  <c:v>5.0121261115602264E-2</c:v>
                </c:pt>
                <c:pt idx="3">
                  <c:v>7.4243052675238494E-2</c:v>
                </c:pt>
                <c:pt idx="4">
                  <c:v>8.0206378986866791E-2</c:v>
                </c:pt>
                <c:pt idx="5">
                  <c:v>0.10958421423537702</c:v>
                </c:pt>
                <c:pt idx="6">
                  <c:v>0.12612789329148685</c:v>
                </c:pt>
                <c:pt idx="7">
                  <c:v>0.13272487354299539</c:v>
                </c:pt>
                <c:pt idx="8">
                  <c:v>0.1388888888888889</c:v>
                </c:pt>
                <c:pt idx="9">
                  <c:v>0.15074850299401196</c:v>
                </c:pt>
                <c:pt idx="10">
                  <c:v>0.117627512875893</c:v>
                </c:pt>
                <c:pt idx="11">
                  <c:v>0.13440300062513025</c:v>
                </c:pt>
                <c:pt idx="12">
                  <c:v>0.13464912280701755</c:v>
                </c:pt>
                <c:pt idx="13">
                  <c:v>0.14068884997081144</c:v>
                </c:pt>
                <c:pt idx="14">
                  <c:v>0.13229625550660792</c:v>
                </c:pt>
                <c:pt idx="15">
                  <c:v>0.11983335160618354</c:v>
                </c:pt>
                <c:pt idx="16">
                  <c:v>0.11693385423683147</c:v>
                </c:pt>
                <c:pt idx="17">
                  <c:v>0.18960558751027115</c:v>
                </c:pt>
                <c:pt idx="18">
                  <c:v>0.19898626553302812</c:v>
                </c:pt>
                <c:pt idx="19">
                  <c:v>0.11613127883694611</c:v>
                </c:pt>
                <c:pt idx="20">
                  <c:v>0.12619449128724003</c:v>
                </c:pt>
                <c:pt idx="21">
                  <c:v>0.1211605623712725</c:v>
                </c:pt>
                <c:pt idx="22">
                  <c:v>0.12736842105263158</c:v>
                </c:pt>
                <c:pt idx="23">
                  <c:v>0.13060620995564318</c:v>
                </c:pt>
                <c:pt idx="24">
                  <c:v>0.14982578397212543</c:v>
                </c:pt>
                <c:pt idx="25">
                  <c:v>0.15109425153195213</c:v>
                </c:pt>
                <c:pt idx="26">
                  <c:v>0.17426647054269567</c:v>
                </c:pt>
                <c:pt idx="27">
                  <c:v>0.25397760754272247</c:v>
                </c:pt>
                <c:pt idx="28">
                  <c:v>0.28384279475982532</c:v>
                </c:pt>
                <c:pt idx="29">
                  <c:v>0.23609958506224066</c:v>
                </c:pt>
              </c:numCache>
            </c:numRef>
          </c:val>
          <c:smooth val="0"/>
          <c:extLst>
            <c:ext xmlns:c16="http://schemas.microsoft.com/office/drawing/2014/chart" uri="{C3380CC4-5D6E-409C-BE32-E72D297353CC}">
              <c16:uniqueId val="{00000001-E230-405E-9EEC-CAC00A93CD09}"/>
            </c:ext>
          </c:extLst>
        </c:ser>
        <c:ser>
          <c:idx val="2"/>
          <c:order val="2"/>
          <c:tx>
            <c:strRef>
              <c:f>List1!$A$4</c:f>
              <c:strCache>
                <c:ptCount val="1"/>
                <c:pt idx="0">
                  <c:v>6-10 let</c:v>
                </c:pt>
              </c:strCache>
            </c:strRef>
          </c:tx>
          <c:spPr>
            <a:ln w="28575" cap="rnd">
              <a:solidFill>
                <a:srgbClr val="C00000"/>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List1!$B$4:$AE$4</c:f>
              <c:numCache>
                <c:formatCode>0.0%</c:formatCode>
                <c:ptCount val="30"/>
                <c:pt idx="0">
                  <c:v>6.6187050359712229E-2</c:v>
                </c:pt>
                <c:pt idx="1">
                  <c:v>6.2407132243684993E-2</c:v>
                </c:pt>
                <c:pt idx="2">
                  <c:v>8.5112781954887223E-2</c:v>
                </c:pt>
                <c:pt idx="3">
                  <c:v>8.7901572112098425E-2</c:v>
                </c:pt>
                <c:pt idx="4">
                  <c:v>0.10266974291364535</c:v>
                </c:pt>
                <c:pt idx="5">
                  <c:v>0.16445035460992907</c:v>
                </c:pt>
                <c:pt idx="6">
                  <c:v>0.1795968234575443</c:v>
                </c:pt>
                <c:pt idx="7">
                  <c:v>0.22210367209033521</c:v>
                </c:pt>
                <c:pt idx="8">
                  <c:v>0.23332645054718149</c:v>
                </c:pt>
                <c:pt idx="9">
                  <c:v>0.22781280310378274</c:v>
                </c:pt>
                <c:pt idx="10">
                  <c:v>0.21232428898332789</c:v>
                </c:pt>
                <c:pt idx="11">
                  <c:v>0.207203297895422</c:v>
                </c:pt>
                <c:pt idx="12">
                  <c:v>0.20053835800807537</c:v>
                </c:pt>
                <c:pt idx="13">
                  <c:v>0.20308211948490607</c:v>
                </c:pt>
                <c:pt idx="14">
                  <c:v>0.1992519062005467</c:v>
                </c:pt>
                <c:pt idx="15">
                  <c:v>0.16076723498888065</c:v>
                </c:pt>
                <c:pt idx="16">
                  <c:v>0.14005579912315663</c:v>
                </c:pt>
                <c:pt idx="17">
                  <c:v>0.22580962693178463</c:v>
                </c:pt>
                <c:pt idx="18">
                  <c:v>0.23823146944083226</c:v>
                </c:pt>
                <c:pt idx="19">
                  <c:v>0.20945051307514068</c:v>
                </c:pt>
                <c:pt idx="20">
                  <c:v>0.20779562812746905</c:v>
                </c:pt>
                <c:pt idx="21">
                  <c:v>0.18618073878627969</c:v>
                </c:pt>
                <c:pt idx="22">
                  <c:v>0.19869681268644998</c:v>
                </c:pt>
                <c:pt idx="23">
                  <c:v>0.21092831962397179</c:v>
                </c:pt>
                <c:pt idx="24">
                  <c:v>0.21242159498207885</c:v>
                </c:pt>
                <c:pt idx="25">
                  <c:v>0.20771582067432381</c:v>
                </c:pt>
                <c:pt idx="26">
                  <c:v>0.23987799772740864</c:v>
                </c:pt>
                <c:pt idx="27">
                  <c:v>0.25638457686529792</c:v>
                </c:pt>
                <c:pt idx="28">
                  <c:v>0.25275847977114835</c:v>
                </c:pt>
                <c:pt idx="29">
                  <c:v>0.20948157533523387</c:v>
                </c:pt>
              </c:numCache>
            </c:numRef>
          </c:val>
          <c:smooth val="0"/>
          <c:extLst>
            <c:ext xmlns:c16="http://schemas.microsoft.com/office/drawing/2014/chart" uri="{C3380CC4-5D6E-409C-BE32-E72D297353CC}">
              <c16:uniqueId val="{00000002-E230-405E-9EEC-CAC00A93CD09}"/>
            </c:ext>
          </c:extLst>
        </c:ser>
        <c:ser>
          <c:idx val="3"/>
          <c:order val="3"/>
          <c:tx>
            <c:strRef>
              <c:f>List1!$A$5</c:f>
              <c:strCache>
                <c:ptCount val="1"/>
                <c:pt idx="0">
                  <c:v>11-14 let</c:v>
                </c:pt>
              </c:strCache>
            </c:strRef>
          </c:tx>
          <c:spPr>
            <a:ln w="28575" cap="rnd">
              <a:solidFill>
                <a:srgbClr val="FFC000"/>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List1!$B$5:$AE$5</c:f>
              <c:numCache>
                <c:formatCode>0.0%</c:formatCode>
                <c:ptCount val="30"/>
                <c:pt idx="0">
                  <c:v>7.1539657853810265E-2</c:v>
                </c:pt>
                <c:pt idx="1">
                  <c:v>6.6954153427144808E-2</c:v>
                </c:pt>
                <c:pt idx="2">
                  <c:v>8.7954348095769755E-2</c:v>
                </c:pt>
                <c:pt idx="3">
                  <c:v>0.10652123462520306</c:v>
                </c:pt>
                <c:pt idx="4">
                  <c:v>0.12672683735494567</c:v>
                </c:pt>
                <c:pt idx="5">
                  <c:v>0.22117935115282594</c:v>
                </c:pt>
                <c:pt idx="6">
                  <c:v>0.25717128171115899</c:v>
                </c:pt>
                <c:pt idx="7">
                  <c:v>0.30291790306627103</c:v>
                </c:pt>
                <c:pt idx="8">
                  <c:v>0.29343863912515189</c:v>
                </c:pt>
                <c:pt idx="9">
                  <c:v>0.28327599894151895</c:v>
                </c:pt>
                <c:pt idx="10">
                  <c:v>0.25135488693702113</c:v>
                </c:pt>
                <c:pt idx="11">
                  <c:v>0.25729166666666664</c:v>
                </c:pt>
                <c:pt idx="12">
                  <c:v>0.24786063569682151</c:v>
                </c:pt>
                <c:pt idx="13">
                  <c:v>0.24260011607661056</c:v>
                </c:pt>
                <c:pt idx="14">
                  <c:v>0.24530315969257047</c:v>
                </c:pt>
                <c:pt idx="15">
                  <c:v>0.20549147442326982</c:v>
                </c:pt>
                <c:pt idx="16">
                  <c:v>0.15560882070949186</c:v>
                </c:pt>
                <c:pt idx="17">
                  <c:v>0.26641304347826089</c:v>
                </c:pt>
                <c:pt idx="18">
                  <c:v>0.28475962497506485</c:v>
                </c:pt>
                <c:pt idx="19">
                  <c:v>0.22993865030674845</c:v>
                </c:pt>
                <c:pt idx="20">
                  <c:v>0.24267412752171993</c:v>
                </c:pt>
                <c:pt idx="21">
                  <c:v>0.21929112554112554</c:v>
                </c:pt>
                <c:pt idx="22">
                  <c:v>0.22426896818240372</c:v>
                </c:pt>
                <c:pt idx="23">
                  <c:v>0.23203537648937478</c:v>
                </c:pt>
                <c:pt idx="24">
                  <c:v>0.24787521247875213</c:v>
                </c:pt>
                <c:pt idx="25">
                  <c:v>0.26392913320639128</c:v>
                </c:pt>
                <c:pt idx="26">
                  <c:v>0.28578951988062845</c:v>
                </c:pt>
                <c:pt idx="27">
                  <c:v>0.3093625498007968</c:v>
                </c:pt>
                <c:pt idx="28">
                  <c:v>0.27946867482480914</c:v>
                </c:pt>
                <c:pt idx="29">
                  <c:v>0.24360993337371289</c:v>
                </c:pt>
              </c:numCache>
            </c:numRef>
          </c:val>
          <c:smooth val="0"/>
          <c:extLst>
            <c:ext xmlns:c16="http://schemas.microsoft.com/office/drawing/2014/chart" uri="{C3380CC4-5D6E-409C-BE32-E72D297353CC}">
              <c16:uniqueId val="{00000003-E230-405E-9EEC-CAC00A93CD09}"/>
            </c:ext>
          </c:extLst>
        </c:ser>
        <c:ser>
          <c:idx val="4"/>
          <c:order val="4"/>
          <c:tx>
            <c:strRef>
              <c:f>List1!$A$6</c:f>
              <c:strCache>
                <c:ptCount val="1"/>
                <c:pt idx="0">
                  <c:v>15-19 let</c:v>
                </c:pt>
              </c:strCache>
            </c:strRef>
          </c:tx>
          <c:spPr>
            <a:ln w="28575" cap="rnd">
              <a:solidFill>
                <a:schemeClr val="bg1">
                  <a:lumMod val="65000"/>
                </a:schemeClr>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List1!$B$6:$AE$6</c:f>
              <c:numCache>
                <c:formatCode>0.0%</c:formatCode>
                <c:ptCount val="30"/>
                <c:pt idx="0">
                  <c:v>7.6369863013698636E-2</c:v>
                </c:pt>
                <c:pt idx="1">
                  <c:v>0.10163652024117141</c:v>
                </c:pt>
                <c:pt idx="2">
                  <c:v>0.12065347721822542</c:v>
                </c:pt>
                <c:pt idx="3">
                  <c:v>0.11571058345590811</c:v>
                </c:pt>
                <c:pt idx="4">
                  <c:v>0.13260772989782318</c:v>
                </c:pt>
                <c:pt idx="5">
                  <c:v>0.25676317038443286</c:v>
                </c:pt>
                <c:pt idx="6">
                  <c:v>0.28941018766756033</c:v>
                </c:pt>
                <c:pt idx="7">
                  <c:v>0.30879431140855379</c:v>
                </c:pt>
                <c:pt idx="8">
                  <c:v>0.28905472636815921</c:v>
                </c:pt>
                <c:pt idx="9">
                  <c:v>0.27123666534966417</c:v>
                </c:pt>
                <c:pt idx="10">
                  <c:v>0.23326242022275059</c:v>
                </c:pt>
                <c:pt idx="11">
                  <c:v>0.19093750000000001</c:v>
                </c:pt>
                <c:pt idx="12">
                  <c:v>0.1805355138688472</c:v>
                </c:pt>
                <c:pt idx="13">
                  <c:v>0.16981429021089078</c:v>
                </c:pt>
                <c:pt idx="14">
                  <c:v>0.19293852510329285</c:v>
                </c:pt>
                <c:pt idx="15">
                  <c:v>0.18979843685726039</c:v>
                </c:pt>
                <c:pt idx="16">
                  <c:v>0.1684081130915796</c:v>
                </c:pt>
                <c:pt idx="17">
                  <c:v>0.24686747987718863</c:v>
                </c:pt>
                <c:pt idx="18">
                  <c:v>0.25108403881891389</c:v>
                </c:pt>
                <c:pt idx="19">
                  <c:v>0.19331580286707947</c:v>
                </c:pt>
                <c:pt idx="20">
                  <c:v>0.18046373951652689</c:v>
                </c:pt>
                <c:pt idx="21">
                  <c:v>0.16699264226506472</c:v>
                </c:pt>
                <c:pt idx="22">
                  <c:v>0.16718722887385043</c:v>
                </c:pt>
                <c:pt idx="23">
                  <c:v>0.16292788946673911</c:v>
                </c:pt>
                <c:pt idx="24">
                  <c:v>0.17534174553101997</c:v>
                </c:pt>
                <c:pt idx="25">
                  <c:v>0.18578842756183744</c:v>
                </c:pt>
                <c:pt idx="26">
                  <c:v>0.18561720255604017</c:v>
                </c:pt>
                <c:pt idx="27">
                  <c:v>0.16101966897437073</c:v>
                </c:pt>
                <c:pt idx="28">
                  <c:v>0.13330982190089932</c:v>
                </c:pt>
                <c:pt idx="29">
                  <c:v>0.10587045464993335</c:v>
                </c:pt>
              </c:numCache>
            </c:numRef>
          </c:val>
          <c:smooth val="0"/>
          <c:extLst>
            <c:ext xmlns:c16="http://schemas.microsoft.com/office/drawing/2014/chart" uri="{C3380CC4-5D6E-409C-BE32-E72D297353CC}">
              <c16:uniqueId val="{00000004-E230-405E-9EEC-CAC00A93CD09}"/>
            </c:ext>
          </c:extLst>
        </c:ser>
        <c:ser>
          <c:idx val="5"/>
          <c:order val="5"/>
          <c:tx>
            <c:strRef>
              <c:f>List1!$A$7</c:f>
              <c:strCache>
                <c:ptCount val="1"/>
                <c:pt idx="0">
                  <c:v>Celá populace</c:v>
                </c:pt>
              </c:strCache>
            </c:strRef>
          </c:tx>
          <c:spPr>
            <a:ln w="28575" cap="rnd">
              <a:solidFill>
                <a:schemeClr val="tx1"/>
              </a:solidFill>
              <a:prstDash val="sysDash"/>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List1!$B$7:$AE$7</c:f>
              <c:numCache>
                <c:formatCode>0.0%</c:formatCode>
                <c:ptCount val="30"/>
                <c:pt idx="0">
                  <c:v>6.2945782832061453E-2</c:v>
                </c:pt>
                <c:pt idx="1">
                  <c:v>8.084579617962602E-2</c:v>
                </c:pt>
                <c:pt idx="2">
                  <c:v>0.10111943179186289</c:v>
                </c:pt>
                <c:pt idx="3">
                  <c:v>0.1122091403603947</c:v>
                </c:pt>
                <c:pt idx="4">
                  <c:v>0.14623066219202752</c:v>
                </c:pt>
                <c:pt idx="5">
                  <c:v>0.23536601098610102</c:v>
                </c:pt>
                <c:pt idx="6">
                  <c:v>0.2721903419577838</c:v>
                </c:pt>
                <c:pt idx="7">
                  <c:v>0.31249860837941146</c:v>
                </c:pt>
                <c:pt idx="8">
                  <c:v>0.30994301740640162</c:v>
                </c:pt>
                <c:pt idx="9">
                  <c:v>0.29484017602398571</c:v>
                </c:pt>
                <c:pt idx="10">
                  <c:v>0.18849508226706241</c:v>
                </c:pt>
                <c:pt idx="11">
                  <c:v>0.1474260508324583</c:v>
                </c:pt>
                <c:pt idx="12">
                  <c:v>0.11394461712348121</c:v>
                </c:pt>
                <c:pt idx="13">
                  <c:v>0.11656697613017247</c:v>
                </c:pt>
                <c:pt idx="14">
                  <c:v>0.14843543487587046</c:v>
                </c:pt>
                <c:pt idx="15">
                  <c:v>0.14573648267652403</c:v>
                </c:pt>
                <c:pt idx="16">
                  <c:v>0.14643056931505308</c:v>
                </c:pt>
                <c:pt idx="17">
                  <c:v>0.22275327261941719</c:v>
                </c:pt>
                <c:pt idx="18">
                  <c:v>0.20418893888488002</c:v>
                </c:pt>
                <c:pt idx="19">
                  <c:v>0.15150122672514102</c:v>
                </c:pt>
                <c:pt idx="20">
                  <c:v>0.14615464049032054</c:v>
                </c:pt>
                <c:pt idx="21">
                  <c:v>0.13111835839737768</c:v>
                </c:pt>
                <c:pt idx="22">
                  <c:v>0.12639586470344508</c:v>
                </c:pt>
                <c:pt idx="23">
                  <c:v>0.12946640450200014</c:v>
                </c:pt>
                <c:pt idx="24">
                  <c:v>0.13604224690136713</c:v>
                </c:pt>
                <c:pt idx="25">
                  <c:v>0.14009476332006557</c:v>
                </c:pt>
                <c:pt idx="26">
                  <c:v>0.12058045627483982</c:v>
                </c:pt>
                <c:pt idx="27">
                  <c:v>7.2441372927807862E-2</c:v>
                </c:pt>
                <c:pt idx="28">
                  <c:v>5.8856508852925406E-2</c:v>
                </c:pt>
                <c:pt idx="29">
                  <c:v>4.5523558254722853E-2</c:v>
                </c:pt>
              </c:numCache>
            </c:numRef>
          </c:val>
          <c:smooth val="0"/>
          <c:extLst>
            <c:ext xmlns:c16="http://schemas.microsoft.com/office/drawing/2014/chart" uri="{C3380CC4-5D6E-409C-BE32-E72D297353CC}">
              <c16:uniqueId val="{00000000-1EBB-4442-9D6E-7DAB86DA9ED4}"/>
            </c:ext>
          </c:extLst>
        </c:ser>
        <c:dLbls>
          <c:showLegendKey val="0"/>
          <c:showVal val="0"/>
          <c:showCatName val="0"/>
          <c:showSerName val="0"/>
          <c:showPercent val="0"/>
          <c:showBubbleSize val="0"/>
        </c:dLbls>
        <c:smooth val="0"/>
        <c:axId val="488445264"/>
        <c:axId val="494149648"/>
      </c:lineChart>
      <c:catAx>
        <c:axId val="48844526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2700000" spcFirstLastPara="1" vertOverflow="ellipsis" wrap="square" anchor="ctr" anchorCtr="1"/>
          <a:lstStyle/>
          <a:p>
            <a:pPr>
              <a:defRPr sz="14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94149648"/>
        <c:crosses val="autoZero"/>
        <c:auto val="1"/>
        <c:lblAlgn val="ctr"/>
        <c:lblOffset val="100"/>
        <c:tickLblSkip val="1"/>
        <c:noMultiLvlLbl val="0"/>
      </c:catAx>
      <c:valAx>
        <c:axId val="494149648"/>
        <c:scaling>
          <c:orientation val="minMax"/>
          <c:max val="0.5"/>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88445264"/>
        <c:crosses val="autoZero"/>
        <c:crossBetween val="between"/>
      </c:valAx>
      <c:spPr>
        <a:noFill/>
        <a:ln>
          <a:noFill/>
        </a:ln>
        <a:effectLst/>
      </c:spPr>
    </c:plotArea>
    <c:legend>
      <c:legendPos val="r"/>
      <c:layout>
        <c:manualLayout>
          <c:xMode val="edge"/>
          <c:yMode val="edge"/>
          <c:x val="0.85809610965008587"/>
          <c:y val="0.20208031279244382"/>
          <c:w val="0.14190389034991419"/>
          <c:h val="0.52288360845999327"/>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cs-CZ"/>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b="1">
          <a:solidFill>
            <a:schemeClr val="tx1"/>
          </a:solidFill>
        </a:defRPr>
      </a:pPr>
      <a:endParaRPr lang="cs-CZ"/>
    </a:p>
  </c:txPr>
  <c:externalData r:id="rId3">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194269833917821E-2"/>
          <c:y val="3.5150502573499692E-2"/>
          <c:w val="0.80334957098880577"/>
          <c:h val="0.7587762916834988"/>
        </c:manualLayout>
      </c:layout>
      <c:lineChart>
        <c:grouping val="standard"/>
        <c:varyColors val="0"/>
        <c:ser>
          <c:idx val="0"/>
          <c:order val="0"/>
          <c:tx>
            <c:strRef>
              <c:f>List1!$A$2</c:f>
              <c:strCache>
                <c:ptCount val="1"/>
                <c:pt idx="0">
                  <c:v>0-2 let</c:v>
                </c:pt>
              </c:strCache>
            </c:strRef>
          </c:tx>
          <c:spPr>
            <a:ln w="28575" cap="rnd">
              <a:solidFill>
                <a:srgbClr val="00B0F0"/>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List1!$B$2:$AE$2</c:f>
              <c:numCache>
                <c:formatCode>0.0%</c:formatCode>
                <c:ptCount val="30"/>
                <c:pt idx="0">
                  <c:v>0.1206896551724138</c:v>
                </c:pt>
                <c:pt idx="1">
                  <c:v>0.10052910052910052</c:v>
                </c:pt>
                <c:pt idx="2">
                  <c:v>8.9230769230769225E-2</c:v>
                </c:pt>
                <c:pt idx="3">
                  <c:v>0.10679611650485436</c:v>
                </c:pt>
                <c:pt idx="4">
                  <c:v>0.12195121951219512</c:v>
                </c:pt>
                <c:pt idx="5">
                  <c:v>0.22520107238605899</c:v>
                </c:pt>
                <c:pt idx="6">
                  <c:v>0.24760383386581469</c:v>
                </c:pt>
                <c:pt idx="7">
                  <c:v>0.31369294605809128</c:v>
                </c:pt>
                <c:pt idx="8">
                  <c:v>0.28165199729180773</c:v>
                </c:pt>
                <c:pt idx="9">
                  <c:v>0.3030736240171551</c:v>
                </c:pt>
                <c:pt idx="10">
                  <c:v>0.25051334702258726</c:v>
                </c:pt>
                <c:pt idx="11">
                  <c:v>0.24528301886792453</c:v>
                </c:pt>
                <c:pt idx="12">
                  <c:v>0.23832528180354268</c:v>
                </c:pt>
                <c:pt idx="13">
                  <c:v>0.25775193798449614</c:v>
                </c:pt>
                <c:pt idx="14">
                  <c:v>0.21374045801526717</c:v>
                </c:pt>
                <c:pt idx="15">
                  <c:v>0.19924812030075187</c:v>
                </c:pt>
                <c:pt idx="16">
                  <c:v>0.2086677367576244</c:v>
                </c:pt>
                <c:pt idx="17">
                  <c:v>0.30790568654646322</c:v>
                </c:pt>
                <c:pt idx="18">
                  <c:v>0.24477958236658934</c:v>
                </c:pt>
                <c:pt idx="19">
                  <c:v>0.16033254156769597</c:v>
                </c:pt>
                <c:pt idx="20">
                  <c:v>0.15193370165745856</c:v>
                </c:pt>
                <c:pt idx="21">
                  <c:v>0.14125874125874127</c:v>
                </c:pt>
                <c:pt idx="22">
                  <c:v>0.13492063492063491</c:v>
                </c:pt>
                <c:pt idx="23">
                  <c:v>0.17797695262483995</c:v>
                </c:pt>
                <c:pt idx="24">
                  <c:v>0.16379310344827586</c:v>
                </c:pt>
                <c:pt idx="25">
                  <c:v>0.1888111888111888</c:v>
                </c:pt>
                <c:pt idx="26">
                  <c:v>0.18400621118012422</c:v>
                </c:pt>
                <c:pt idx="27">
                  <c:v>0.20942408376963351</c:v>
                </c:pt>
                <c:pt idx="28">
                  <c:v>0.21311475409836064</c:v>
                </c:pt>
                <c:pt idx="29">
                  <c:v>0.17715959004392387</c:v>
                </c:pt>
              </c:numCache>
            </c:numRef>
          </c:val>
          <c:smooth val="0"/>
          <c:extLst>
            <c:ext xmlns:c16="http://schemas.microsoft.com/office/drawing/2014/chart" uri="{C3380CC4-5D6E-409C-BE32-E72D297353CC}">
              <c16:uniqueId val="{00000000-E230-405E-9EEC-CAC00A93CD09}"/>
            </c:ext>
          </c:extLst>
        </c:ser>
        <c:ser>
          <c:idx val="1"/>
          <c:order val="1"/>
          <c:tx>
            <c:strRef>
              <c:f>List1!$A$3</c:f>
              <c:strCache>
                <c:ptCount val="1"/>
                <c:pt idx="0">
                  <c:v>3-5 let</c:v>
                </c:pt>
              </c:strCache>
            </c:strRef>
          </c:tx>
          <c:spPr>
            <a:ln w="28575" cap="rnd">
              <a:solidFill>
                <a:srgbClr val="00B050"/>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List1!$B$3:$AE$3</c:f>
              <c:numCache>
                <c:formatCode>0.0%</c:formatCode>
                <c:ptCount val="30"/>
                <c:pt idx="0">
                  <c:v>6.6265060240963861E-2</c:v>
                </c:pt>
                <c:pt idx="1">
                  <c:v>4.3859649122807015E-2</c:v>
                </c:pt>
                <c:pt idx="2">
                  <c:v>5.8908045977011492E-2</c:v>
                </c:pt>
                <c:pt idx="3">
                  <c:v>7.8250863060989648E-2</c:v>
                </c:pt>
                <c:pt idx="4">
                  <c:v>8.3608360836083612E-2</c:v>
                </c:pt>
                <c:pt idx="5">
                  <c:v>0.11898274296094459</c:v>
                </c:pt>
                <c:pt idx="6">
                  <c:v>0.12348262871494349</c:v>
                </c:pt>
                <c:pt idx="7">
                  <c:v>0.14715894213144803</c:v>
                </c:pt>
                <c:pt idx="8">
                  <c:v>0.14113680154142583</c:v>
                </c:pt>
                <c:pt idx="9">
                  <c:v>0.17002565042139978</c:v>
                </c:pt>
                <c:pt idx="10">
                  <c:v>0.12745936698032506</c:v>
                </c:pt>
                <c:pt idx="11">
                  <c:v>0.1427038626609442</c:v>
                </c:pt>
                <c:pt idx="12">
                  <c:v>0.13296903460837886</c:v>
                </c:pt>
                <c:pt idx="13">
                  <c:v>0.15263908701854492</c:v>
                </c:pt>
                <c:pt idx="14">
                  <c:v>0.16002379535990482</c:v>
                </c:pt>
                <c:pt idx="15">
                  <c:v>0.14437984496124032</c:v>
                </c:pt>
                <c:pt idx="16">
                  <c:v>0.13046647230320699</c:v>
                </c:pt>
                <c:pt idx="17">
                  <c:v>0.22289156626506024</c:v>
                </c:pt>
                <c:pt idx="18">
                  <c:v>0.2266553480475382</c:v>
                </c:pt>
                <c:pt idx="19">
                  <c:v>0.12424849699398798</c:v>
                </c:pt>
                <c:pt idx="20">
                  <c:v>0.13230035756853398</c:v>
                </c:pt>
                <c:pt idx="21">
                  <c:v>0.12642430819316333</c:v>
                </c:pt>
                <c:pt idx="22">
                  <c:v>0.13379164463246959</c:v>
                </c:pt>
                <c:pt idx="23">
                  <c:v>0.12689901697944594</c:v>
                </c:pt>
                <c:pt idx="24">
                  <c:v>0.15483584738243122</c:v>
                </c:pt>
                <c:pt idx="25">
                  <c:v>0.14600550964187328</c:v>
                </c:pt>
                <c:pt idx="26">
                  <c:v>0.16130473637176049</c:v>
                </c:pt>
                <c:pt idx="27">
                  <c:v>0.2494692144373673</c:v>
                </c:pt>
                <c:pt idx="28">
                  <c:v>0.27403156384505023</c:v>
                </c:pt>
                <c:pt idx="29">
                  <c:v>0.25444839857651247</c:v>
                </c:pt>
              </c:numCache>
            </c:numRef>
          </c:val>
          <c:smooth val="0"/>
          <c:extLst>
            <c:ext xmlns:c16="http://schemas.microsoft.com/office/drawing/2014/chart" uri="{C3380CC4-5D6E-409C-BE32-E72D297353CC}">
              <c16:uniqueId val="{00000001-E230-405E-9EEC-CAC00A93CD09}"/>
            </c:ext>
          </c:extLst>
        </c:ser>
        <c:ser>
          <c:idx val="2"/>
          <c:order val="2"/>
          <c:tx>
            <c:strRef>
              <c:f>List1!$A$4</c:f>
              <c:strCache>
                <c:ptCount val="1"/>
                <c:pt idx="0">
                  <c:v>6-10 let</c:v>
                </c:pt>
              </c:strCache>
            </c:strRef>
          </c:tx>
          <c:spPr>
            <a:ln w="28575" cap="rnd">
              <a:solidFill>
                <a:srgbClr val="C00000"/>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List1!$B$4:$AE$4</c:f>
              <c:numCache>
                <c:formatCode>0.0%</c:formatCode>
                <c:ptCount val="30"/>
                <c:pt idx="0">
                  <c:v>2.2499999999999999E-2</c:v>
                </c:pt>
                <c:pt idx="1">
                  <c:v>7.0542635658914735E-2</c:v>
                </c:pt>
                <c:pt idx="2">
                  <c:v>8.3922261484098939E-2</c:v>
                </c:pt>
                <c:pt idx="3">
                  <c:v>8.7385019710906703E-2</c:v>
                </c:pt>
                <c:pt idx="4">
                  <c:v>0.10392082223068139</c:v>
                </c:pt>
                <c:pt idx="5">
                  <c:v>0.15806988352745424</c:v>
                </c:pt>
                <c:pt idx="6">
                  <c:v>0.17953357458785685</c:v>
                </c:pt>
                <c:pt idx="7">
                  <c:v>0.23837100691201196</c:v>
                </c:pt>
                <c:pt idx="8">
                  <c:v>0.24932432432432433</c:v>
                </c:pt>
                <c:pt idx="9">
                  <c:v>0.25975773889636611</c:v>
                </c:pt>
                <c:pt idx="10">
                  <c:v>0.24285714285714285</c:v>
                </c:pt>
                <c:pt idx="11">
                  <c:v>0.22651006711409397</c:v>
                </c:pt>
                <c:pt idx="12">
                  <c:v>0.21458710066305003</c:v>
                </c:pt>
                <c:pt idx="13">
                  <c:v>0.19249823071479122</c:v>
                </c:pt>
                <c:pt idx="14">
                  <c:v>0.2056297709923664</c:v>
                </c:pt>
                <c:pt idx="15">
                  <c:v>0.1953125</c:v>
                </c:pt>
                <c:pt idx="16">
                  <c:v>0.21152929966650785</c:v>
                </c:pt>
                <c:pt idx="17">
                  <c:v>0.33271719038817005</c:v>
                </c:pt>
                <c:pt idx="18">
                  <c:v>0.30308699719363891</c:v>
                </c:pt>
                <c:pt idx="19">
                  <c:v>0.2326388888888889</c:v>
                </c:pt>
                <c:pt idx="20">
                  <c:v>0.21474019088016968</c:v>
                </c:pt>
                <c:pt idx="21">
                  <c:v>0.22348094747682801</c:v>
                </c:pt>
                <c:pt idx="22">
                  <c:v>0.22877358490566038</c:v>
                </c:pt>
                <c:pt idx="23">
                  <c:v>0.22761545711592837</c:v>
                </c:pt>
                <c:pt idx="24">
                  <c:v>0.25128960943257184</c:v>
                </c:pt>
                <c:pt idx="25">
                  <c:v>0.22136137244050913</c:v>
                </c:pt>
                <c:pt idx="26">
                  <c:v>0.23747195213163799</c:v>
                </c:pt>
                <c:pt idx="27">
                  <c:v>0.27196149217809867</c:v>
                </c:pt>
                <c:pt idx="28">
                  <c:v>0.25429017160686429</c:v>
                </c:pt>
                <c:pt idx="29">
                  <c:v>0.23551057957681693</c:v>
                </c:pt>
              </c:numCache>
            </c:numRef>
          </c:val>
          <c:smooth val="0"/>
          <c:extLst>
            <c:ext xmlns:c16="http://schemas.microsoft.com/office/drawing/2014/chart" uri="{C3380CC4-5D6E-409C-BE32-E72D297353CC}">
              <c16:uniqueId val="{00000002-E230-405E-9EEC-CAC00A93CD09}"/>
            </c:ext>
          </c:extLst>
        </c:ser>
        <c:ser>
          <c:idx val="3"/>
          <c:order val="3"/>
          <c:tx>
            <c:strRef>
              <c:f>List1!$A$5</c:f>
              <c:strCache>
                <c:ptCount val="1"/>
                <c:pt idx="0">
                  <c:v>11-14 let</c:v>
                </c:pt>
              </c:strCache>
            </c:strRef>
          </c:tx>
          <c:spPr>
            <a:ln w="28575" cap="rnd">
              <a:solidFill>
                <a:srgbClr val="FFC000"/>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List1!$B$5:$AE$5</c:f>
              <c:numCache>
                <c:formatCode>0.0%</c:formatCode>
                <c:ptCount val="30"/>
                <c:pt idx="0">
                  <c:v>7.8167115902964962E-2</c:v>
                </c:pt>
                <c:pt idx="1">
                  <c:v>5.9158945117605131E-2</c:v>
                </c:pt>
                <c:pt idx="2">
                  <c:v>9.5156889495225105E-2</c:v>
                </c:pt>
                <c:pt idx="3">
                  <c:v>0.10232426303854875</c:v>
                </c:pt>
                <c:pt idx="4">
                  <c:v>0.13985148514851486</c:v>
                </c:pt>
                <c:pt idx="5">
                  <c:v>0.22449930135072194</c:v>
                </c:pt>
                <c:pt idx="6">
                  <c:v>0.27828531271960649</c:v>
                </c:pt>
                <c:pt idx="7">
                  <c:v>0.34517899137705776</c:v>
                </c:pt>
                <c:pt idx="8">
                  <c:v>0.31350232798758404</c:v>
                </c:pt>
                <c:pt idx="9">
                  <c:v>0.30685714285714288</c:v>
                </c:pt>
                <c:pt idx="10">
                  <c:v>0.28256880733944956</c:v>
                </c:pt>
                <c:pt idx="11">
                  <c:v>0.28640441683919943</c:v>
                </c:pt>
                <c:pt idx="12">
                  <c:v>0.27243066884176181</c:v>
                </c:pt>
                <c:pt idx="13">
                  <c:v>0.25167464114832538</c:v>
                </c:pt>
                <c:pt idx="14">
                  <c:v>0.26034373010821132</c:v>
                </c:pt>
                <c:pt idx="15">
                  <c:v>0.26770214709913204</c:v>
                </c:pt>
                <c:pt idx="16">
                  <c:v>0.29507174048658763</c:v>
                </c:pt>
                <c:pt idx="17">
                  <c:v>0.43982356647763077</c:v>
                </c:pt>
                <c:pt idx="18">
                  <c:v>0.39312406576980569</c:v>
                </c:pt>
                <c:pt idx="19">
                  <c:v>0.28435672514619881</c:v>
                </c:pt>
                <c:pt idx="20">
                  <c:v>0.31747404844290655</c:v>
                </c:pt>
                <c:pt idx="21">
                  <c:v>0.28195488721804512</c:v>
                </c:pt>
                <c:pt idx="22">
                  <c:v>0.26452732003469209</c:v>
                </c:pt>
                <c:pt idx="23">
                  <c:v>0.29485049833887045</c:v>
                </c:pt>
                <c:pt idx="24">
                  <c:v>0.30726643598615916</c:v>
                </c:pt>
                <c:pt idx="25">
                  <c:v>0.34123770965876227</c:v>
                </c:pt>
                <c:pt idx="26">
                  <c:v>0.34002293577981652</c:v>
                </c:pt>
                <c:pt idx="27">
                  <c:v>0.35305591677503251</c:v>
                </c:pt>
                <c:pt idx="28">
                  <c:v>0.32382420971472631</c:v>
                </c:pt>
                <c:pt idx="29">
                  <c:v>0.27058823529411763</c:v>
                </c:pt>
              </c:numCache>
            </c:numRef>
          </c:val>
          <c:smooth val="0"/>
          <c:extLst>
            <c:ext xmlns:c16="http://schemas.microsoft.com/office/drawing/2014/chart" uri="{C3380CC4-5D6E-409C-BE32-E72D297353CC}">
              <c16:uniqueId val="{00000003-E230-405E-9EEC-CAC00A93CD09}"/>
            </c:ext>
          </c:extLst>
        </c:ser>
        <c:ser>
          <c:idx val="4"/>
          <c:order val="4"/>
          <c:tx>
            <c:strRef>
              <c:f>List1!$A$6</c:f>
              <c:strCache>
                <c:ptCount val="1"/>
                <c:pt idx="0">
                  <c:v>15-19 let</c:v>
                </c:pt>
              </c:strCache>
            </c:strRef>
          </c:tx>
          <c:spPr>
            <a:ln w="28575" cap="rnd">
              <a:solidFill>
                <a:schemeClr val="bg1">
                  <a:lumMod val="65000"/>
                </a:schemeClr>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List1!$B$6:$AE$6</c:f>
              <c:numCache>
                <c:formatCode>0.0%</c:formatCode>
                <c:ptCount val="30"/>
                <c:pt idx="0">
                  <c:v>0.10461538461538461</c:v>
                </c:pt>
                <c:pt idx="1">
                  <c:v>0.11893907998342312</c:v>
                </c:pt>
                <c:pt idx="2">
                  <c:v>0.14703371745625265</c:v>
                </c:pt>
                <c:pt idx="3">
                  <c:v>0.13303230288294546</c:v>
                </c:pt>
                <c:pt idx="4">
                  <c:v>0.15496503496503497</c:v>
                </c:pt>
                <c:pt idx="5">
                  <c:v>0.29554367201426024</c:v>
                </c:pt>
                <c:pt idx="6">
                  <c:v>0.34965034965034963</c:v>
                </c:pt>
                <c:pt idx="7">
                  <c:v>0.35981912144702843</c:v>
                </c:pt>
                <c:pt idx="8">
                  <c:v>0.3254942767950052</c:v>
                </c:pt>
                <c:pt idx="9">
                  <c:v>0.32007458048477316</c:v>
                </c:pt>
                <c:pt idx="10">
                  <c:v>0.27625500461964891</c:v>
                </c:pt>
                <c:pt idx="11">
                  <c:v>0.24616059675296181</c:v>
                </c:pt>
                <c:pt idx="12">
                  <c:v>0.24025653675382339</c:v>
                </c:pt>
                <c:pt idx="13">
                  <c:v>0.23166744511910323</c:v>
                </c:pt>
                <c:pt idx="14">
                  <c:v>0.24279263633205975</c:v>
                </c:pt>
                <c:pt idx="15">
                  <c:v>0.29845580404685834</c:v>
                </c:pt>
                <c:pt idx="16">
                  <c:v>0.3548</c:v>
                </c:pt>
                <c:pt idx="17">
                  <c:v>0.44848484848484849</c:v>
                </c:pt>
                <c:pt idx="18">
                  <c:v>0.38722493887530562</c:v>
                </c:pt>
                <c:pt idx="19">
                  <c:v>0.25443298969072164</c:v>
                </c:pt>
                <c:pt idx="20">
                  <c:v>0.24212812160694897</c:v>
                </c:pt>
                <c:pt idx="21">
                  <c:v>0.22066738428417654</c:v>
                </c:pt>
                <c:pt idx="22">
                  <c:v>0.22713414634146342</c:v>
                </c:pt>
                <c:pt idx="23">
                  <c:v>0.2358710882765063</c:v>
                </c:pt>
                <c:pt idx="24">
                  <c:v>0.20695970695970695</c:v>
                </c:pt>
                <c:pt idx="25">
                  <c:v>0.28282828282828282</c:v>
                </c:pt>
                <c:pt idx="26">
                  <c:v>0.25029274004683838</c:v>
                </c:pt>
                <c:pt idx="27">
                  <c:v>0.26843281200127672</c:v>
                </c:pt>
                <c:pt idx="28">
                  <c:v>0.22859242925395076</c:v>
                </c:pt>
                <c:pt idx="29">
                  <c:v>0.21279491833030853</c:v>
                </c:pt>
              </c:numCache>
            </c:numRef>
          </c:val>
          <c:smooth val="0"/>
          <c:extLst>
            <c:ext xmlns:c16="http://schemas.microsoft.com/office/drawing/2014/chart" uri="{C3380CC4-5D6E-409C-BE32-E72D297353CC}">
              <c16:uniqueId val="{00000004-E230-405E-9EEC-CAC00A93CD09}"/>
            </c:ext>
          </c:extLst>
        </c:ser>
        <c:ser>
          <c:idx val="5"/>
          <c:order val="5"/>
          <c:tx>
            <c:strRef>
              <c:f>List1!$A$7</c:f>
              <c:strCache>
                <c:ptCount val="1"/>
                <c:pt idx="0">
                  <c:v>Celá populace</c:v>
                </c:pt>
              </c:strCache>
            </c:strRef>
          </c:tx>
          <c:spPr>
            <a:ln w="28575" cap="rnd">
              <a:solidFill>
                <a:schemeClr val="tx1"/>
              </a:solidFill>
              <a:prstDash val="sysDash"/>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List1!$B$7:$AE$7</c:f>
              <c:numCache>
                <c:formatCode>0.0%</c:formatCode>
                <c:ptCount val="30"/>
                <c:pt idx="0">
                  <c:v>7.4265523784597262E-2</c:v>
                </c:pt>
                <c:pt idx="1">
                  <c:v>0.10218068535825545</c:v>
                </c:pt>
                <c:pt idx="2">
                  <c:v>0.12684960685232602</c:v>
                </c:pt>
                <c:pt idx="3">
                  <c:v>0.14278817587641118</c:v>
                </c:pt>
                <c:pt idx="4">
                  <c:v>0.19344913910068987</c:v>
                </c:pt>
                <c:pt idx="5">
                  <c:v>0.30142229629525008</c:v>
                </c:pt>
                <c:pt idx="6">
                  <c:v>0.34229722579182098</c:v>
                </c:pt>
                <c:pt idx="7">
                  <c:v>0.3860774221808525</c:v>
                </c:pt>
                <c:pt idx="8">
                  <c:v>0.37243986072312762</c:v>
                </c:pt>
                <c:pt idx="9">
                  <c:v>0.36758493353028066</c:v>
                </c:pt>
                <c:pt idx="10">
                  <c:v>0.30039060078120156</c:v>
                </c:pt>
                <c:pt idx="11">
                  <c:v>0.27580665803956145</c:v>
                </c:pt>
                <c:pt idx="12">
                  <c:v>0.25534729167338777</c:v>
                </c:pt>
                <c:pt idx="13">
                  <c:v>0.25669739743389414</c:v>
                </c:pt>
                <c:pt idx="14">
                  <c:v>0.27724755677021479</c:v>
                </c:pt>
                <c:pt idx="15">
                  <c:v>0.29718460319101281</c:v>
                </c:pt>
                <c:pt idx="16">
                  <c:v>0.34250053798149344</c:v>
                </c:pt>
                <c:pt idx="17">
                  <c:v>0.45926330963861411</c:v>
                </c:pt>
                <c:pt idx="18">
                  <c:v>0.39963156332396238</c:v>
                </c:pt>
                <c:pt idx="19">
                  <c:v>0.29904864271502735</c:v>
                </c:pt>
                <c:pt idx="20">
                  <c:v>0.29727425292334342</c:v>
                </c:pt>
                <c:pt idx="21">
                  <c:v>0.28179447192944718</c:v>
                </c:pt>
                <c:pt idx="22">
                  <c:v>0.28482580509144573</c:v>
                </c:pt>
                <c:pt idx="23">
                  <c:v>0.30141094406425872</c:v>
                </c:pt>
                <c:pt idx="24">
                  <c:v>0.32361643081580699</c:v>
                </c:pt>
                <c:pt idx="25">
                  <c:v>0.34431791108781629</c:v>
                </c:pt>
                <c:pt idx="26">
                  <c:v>0.34462405566417903</c:v>
                </c:pt>
                <c:pt idx="27">
                  <c:v>0.33752715985514742</c:v>
                </c:pt>
                <c:pt idx="28">
                  <c:v>0.30966804255566538</c:v>
                </c:pt>
                <c:pt idx="29">
                  <c:v>0.2615484194813944</c:v>
                </c:pt>
              </c:numCache>
            </c:numRef>
          </c:val>
          <c:smooth val="0"/>
          <c:extLst>
            <c:ext xmlns:c16="http://schemas.microsoft.com/office/drawing/2014/chart" uri="{C3380CC4-5D6E-409C-BE32-E72D297353CC}">
              <c16:uniqueId val="{00000000-1EBB-4442-9D6E-7DAB86DA9ED4}"/>
            </c:ext>
          </c:extLst>
        </c:ser>
        <c:dLbls>
          <c:showLegendKey val="0"/>
          <c:showVal val="0"/>
          <c:showCatName val="0"/>
          <c:showSerName val="0"/>
          <c:showPercent val="0"/>
          <c:showBubbleSize val="0"/>
        </c:dLbls>
        <c:smooth val="0"/>
        <c:axId val="488445264"/>
        <c:axId val="494149648"/>
      </c:lineChart>
      <c:catAx>
        <c:axId val="48844526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2700000" spcFirstLastPara="1" vertOverflow="ellipsis" wrap="square" anchor="ctr" anchorCtr="1"/>
          <a:lstStyle/>
          <a:p>
            <a:pPr>
              <a:defRPr sz="14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94149648"/>
        <c:crosses val="autoZero"/>
        <c:auto val="1"/>
        <c:lblAlgn val="ctr"/>
        <c:lblOffset val="100"/>
        <c:tickLblSkip val="1"/>
        <c:noMultiLvlLbl val="0"/>
      </c:catAx>
      <c:valAx>
        <c:axId val="494149648"/>
        <c:scaling>
          <c:orientation val="minMax"/>
          <c:max val="0.5"/>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88445264"/>
        <c:crosses val="autoZero"/>
        <c:crossBetween val="between"/>
      </c:valAx>
      <c:spPr>
        <a:noFill/>
        <a:ln>
          <a:noFill/>
        </a:ln>
        <a:effectLst/>
      </c:spPr>
    </c:plotArea>
    <c:legend>
      <c:legendPos val="r"/>
      <c:layout>
        <c:manualLayout>
          <c:xMode val="edge"/>
          <c:yMode val="edge"/>
          <c:x val="0.85809610965008587"/>
          <c:y val="0.20208031279244382"/>
          <c:w val="0.14190389034991419"/>
          <c:h val="0.52288360845999327"/>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cs-CZ"/>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b="1">
          <a:solidFill>
            <a:schemeClr val="tx1"/>
          </a:solidFill>
        </a:defRPr>
      </a:pPr>
      <a:endParaRPr lang="cs-CZ"/>
    </a:p>
  </c:txPr>
  <c:externalData r:id="rId3">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194269833917821E-2"/>
          <c:y val="3.5150502573499692E-2"/>
          <c:w val="0.80334957098880577"/>
          <c:h val="0.7587762916834988"/>
        </c:manualLayout>
      </c:layout>
      <c:lineChart>
        <c:grouping val="standard"/>
        <c:varyColors val="0"/>
        <c:ser>
          <c:idx val="0"/>
          <c:order val="0"/>
          <c:tx>
            <c:strRef>
              <c:f>List1!$A$2</c:f>
              <c:strCache>
                <c:ptCount val="1"/>
                <c:pt idx="0">
                  <c:v>0-2 let</c:v>
                </c:pt>
              </c:strCache>
            </c:strRef>
          </c:tx>
          <c:spPr>
            <a:ln w="28575" cap="rnd">
              <a:solidFill>
                <a:srgbClr val="00B0F0"/>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List1!$B$2:$AE$2</c:f>
              <c:numCache>
                <c:formatCode>0.0%</c:formatCode>
                <c:ptCount val="30"/>
                <c:pt idx="0">
                  <c:v>9.375E-2</c:v>
                </c:pt>
                <c:pt idx="1">
                  <c:v>7.6023391812865493E-2</c:v>
                </c:pt>
                <c:pt idx="2">
                  <c:v>0.13100436681222707</c:v>
                </c:pt>
                <c:pt idx="3">
                  <c:v>0.14901960784313725</c:v>
                </c:pt>
                <c:pt idx="4">
                  <c:v>0.1417004048582996</c:v>
                </c:pt>
                <c:pt idx="5">
                  <c:v>0.21582733812949639</c:v>
                </c:pt>
                <c:pt idx="6">
                  <c:v>0.25409836065573771</c:v>
                </c:pt>
                <c:pt idx="7">
                  <c:v>0.25939849624060152</c:v>
                </c:pt>
                <c:pt idx="8">
                  <c:v>0.24070631970260223</c:v>
                </c:pt>
                <c:pt idx="9">
                  <c:v>0.25125125125125125</c:v>
                </c:pt>
                <c:pt idx="10">
                  <c:v>0.28125</c:v>
                </c:pt>
                <c:pt idx="11">
                  <c:v>0.2797319932998325</c:v>
                </c:pt>
                <c:pt idx="12">
                  <c:v>0.27617328519855594</c:v>
                </c:pt>
                <c:pt idx="13">
                  <c:v>0.27016129032258063</c:v>
                </c:pt>
                <c:pt idx="14">
                  <c:v>0.23932472691161866</c:v>
                </c:pt>
                <c:pt idx="15">
                  <c:v>0.24785658612626657</c:v>
                </c:pt>
                <c:pt idx="16">
                  <c:v>0.25021720243266726</c:v>
                </c:pt>
                <c:pt idx="17">
                  <c:v>0.33908045977011492</c:v>
                </c:pt>
                <c:pt idx="18">
                  <c:v>0.23752711496746204</c:v>
                </c:pt>
                <c:pt idx="19">
                  <c:v>0.17581863979848866</c:v>
                </c:pt>
                <c:pt idx="20">
                  <c:v>0.17532104969290899</c:v>
                </c:pt>
                <c:pt idx="21">
                  <c:v>0.17574786324786323</c:v>
                </c:pt>
                <c:pt idx="22">
                  <c:v>0.210984230560087</c:v>
                </c:pt>
                <c:pt idx="23">
                  <c:v>0.19470404984423675</c:v>
                </c:pt>
                <c:pt idx="24">
                  <c:v>0.21805494984736154</c:v>
                </c:pt>
                <c:pt idx="25">
                  <c:v>0.22491850778703368</c:v>
                </c:pt>
                <c:pt idx="26">
                  <c:v>0.24869927159209157</c:v>
                </c:pt>
                <c:pt idx="27">
                  <c:v>0.29020100502512564</c:v>
                </c:pt>
                <c:pt idx="28">
                  <c:v>0.28815122176118024</c:v>
                </c:pt>
                <c:pt idx="29">
                  <c:v>0.30941949616648412</c:v>
                </c:pt>
              </c:numCache>
            </c:numRef>
          </c:val>
          <c:smooth val="0"/>
          <c:extLst>
            <c:ext xmlns:c16="http://schemas.microsoft.com/office/drawing/2014/chart" uri="{C3380CC4-5D6E-409C-BE32-E72D297353CC}">
              <c16:uniqueId val="{00000000-E230-405E-9EEC-CAC00A93CD09}"/>
            </c:ext>
          </c:extLst>
        </c:ser>
        <c:ser>
          <c:idx val="1"/>
          <c:order val="1"/>
          <c:tx>
            <c:strRef>
              <c:f>List1!$A$3</c:f>
              <c:strCache>
                <c:ptCount val="1"/>
                <c:pt idx="0">
                  <c:v>3-5 let</c:v>
                </c:pt>
              </c:strCache>
            </c:strRef>
          </c:tx>
          <c:spPr>
            <a:ln w="28575" cap="rnd">
              <a:solidFill>
                <a:srgbClr val="00B050"/>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List1!$B$3:$AE$3</c:f>
              <c:numCache>
                <c:formatCode>0.0%</c:formatCode>
                <c:ptCount val="30"/>
                <c:pt idx="0">
                  <c:v>4.7058823529411764E-2</c:v>
                </c:pt>
                <c:pt idx="1">
                  <c:v>5.9880239520958084E-2</c:v>
                </c:pt>
                <c:pt idx="2">
                  <c:v>4.71253534401508E-2</c:v>
                </c:pt>
                <c:pt idx="3">
                  <c:v>7.2022160664819951E-2</c:v>
                </c:pt>
                <c:pt idx="4">
                  <c:v>8.9077412513255572E-2</c:v>
                </c:pt>
                <c:pt idx="5">
                  <c:v>0.10304287690179806</c:v>
                </c:pt>
                <c:pt idx="6">
                  <c:v>0.12089971883786317</c:v>
                </c:pt>
                <c:pt idx="7">
                  <c:v>0.12227656736327257</c:v>
                </c:pt>
                <c:pt idx="8">
                  <c:v>0.13559322033898305</c:v>
                </c:pt>
                <c:pt idx="9">
                  <c:v>0.13690999706830842</c:v>
                </c:pt>
                <c:pt idx="10">
                  <c:v>0.11090742438130156</c:v>
                </c:pt>
                <c:pt idx="11">
                  <c:v>0.12935323383084577</c:v>
                </c:pt>
                <c:pt idx="12">
                  <c:v>0.13862148633038121</c:v>
                </c:pt>
                <c:pt idx="13">
                  <c:v>0.14030023094688221</c:v>
                </c:pt>
                <c:pt idx="14">
                  <c:v>0.12599469496021221</c:v>
                </c:pt>
                <c:pt idx="15">
                  <c:v>0.11935535343864688</c:v>
                </c:pt>
                <c:pt idx="16">
                  <c:v>0.13121399615959037</c:v>
                </c:pt>
                <c:pt idx="17">
                  <c:v>0.21267252195734002</c:v>
                </c:pt>
                <c:pt idx="18">
                  <c:v>0.21978851963746224</c:v>
                </c:pt>
                <c:pt idx="19">
                  <c:v>0.11747343565525384</c:v>
                </c:pt>
                <c:pt idx="20">
                  <c:v>0.12755983222304465</c:v>
                </c:pt>
                <c:pt idx="21">
                  <c:v>0.12668529090246569</c:v>
                </c:pt>
                <c:pt idx="22">
                  <c:v>0.12835249042145594</c:v>
                </c:pt>
                <c:pt idx="23">
                  <c:v>0.13355420998514794</c:v>
                </c:pt>
                <c:pt idx="24">
                  <c:v>0.14714714714714713</c:v>
                </c:pt>
                <c:pt idx="25">
                  <c:v>0.15050732807215333</c:v>
                </c:pt>
                <c:pt idx="26">
                  <c:v>0.17115773777825113</c:v>
                </c:pt>
                <c:pt idx="27">
                  <c:v>0.28088654816765418</c:v>
                </c:pt>
                <c:pt idx="28">
                  <c:v>0.30913823019086178</c:v>
                </c:pt>
                <c:pt idx="29">
                  <c:v>0.30094372596994057</c:v>
                </c:pt>
              </c:numCache>
            </c:numRef>
          </c:val>
          <c:smooth val="0"/>
          <c:extLst>
            <c:ext xmlns:c16="http://schemas.microsoft.com/office/drawing/2014/chart" uri="{C3380CC4-5D6E-409C-BE32-E72D297353CC}">
              <c16:uniqueId val="{00000001-E230-405E-9EEC-CAC00A93CD09}"/>
            </c:ext>
          </c:extLst>
        </c:ser>
        <c:ser>
          <c:idx val="2"/>
          <c:order val="2"/>
          <c:tx>
            <c:strRef>
              <c:f>List1!$A$4</c:f>
              <c:strCache>
                <c:ptCount val="1"/>
                <c:pt idx="0">
                  <c:v>6-10 let</c:v>
                </c:pt>
              </c:strCache>
            </c:strRef>
          </c:tx>
          <c:spPr>
            <a:ln w="28575" cap="rnd">
              <a:solidFill>
                <a:srgbClr val="C00000"/>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List1!$B$4:$AE$4</c:f>
              <c:numCache>
                <c:formatCode>0.0%</c:formatCode>
                <c:ptCount val="30"/>
                <c:pt idx="0">
                  <c:v>5.9553349875930521E-2</c:v>
                </c:pt>
                <c:pt idx="1">
                  <c:v>6.8896321070234121E-2</c:v>
                </c:pt>
                <c:pt idx="2">
                  <c:v>9.8139365195184236E-2</c:v>
                </c:pt>
                <c:pt idx="3">
                  <c:v>9.2343854936198788E-2</c:v>
                </c:pt>
                <c:pt idx="4">
                  <c:v>0.10513347022587269</c:v>
                </c:pt>
                <c:pt idx="5">
                  <c:v>0.17475035663338087</c:v>
                </c:pt>
                <c:pt idx="6">
                  <c:v>0.18262068965517242</c:v>
                </c:pt>
                <c:pt idx="7">
                  <c:v>0.20716112531969311</c:v>
                </c:pt>
                <c:pt idx="8">
                  <c:v>0.21446384039900249</c:v>
                </c:pt>
                <c:pt idx="9">
                  <c:v>0.20366972477064221</c:v>
                </c:pt>
                <c:pt idx="10">
                  <c:v>0.20536013400335007</c:v>
                </c:pt>
                <c:pt idx="11">
                  <c:v>0.21394125383603682</c:v>
                </c:pt>
                <c:pt idx="12">
                  <c:v>0.20849588209796271</c:v>
                </c:pt>
                <c:pt idx="13">
                  <c:v>0.22576224734498115</c:v>
                </c:pt>
                <c:pt idx="14">
                  <c:v>0.20654911838790932</c:v>
                </c:pt>
                <c:pt idx="15">
                  <c:v>0.18410596026490067</c:v>
                </c:pt>
                <c:pt idx="16">
                  <c:v>0.18988218988218988</c:v>
                </c:pt>
                <c:pt idx="17">
                  <c:v>0.27054855316882653</c:v>
                </c:pt>
                <c:pt idx="18">
                  <c:v>0.27312710746224894</c:v>
                </c:pt>
                <c:pt idx="19">
                  <c:v>0.24427480916030533</c:v>
                </c:pt>
                <c:pt idx="20">
                  <c:v>0.24279835390946503</c:v>
                </c:pt>
                <c:pt idx="21">
                  <c:v>0.23458165112070165</c:v>
                </c:pt>
                <c:pt idx="22">
                  <c:v>0.24463519313304721</c:v>
                </c:pt>
                <c:pt idx="23">
                  <c:v>0.25419165340839556</c:v>
                </c:pt>
                <c:pt idx="24">
                  <c:v>0.25236205593348449</c:v>
                </c:pt>
                <c:pt idx="25">
                  <c:v>0.26090947017104715</c:v>
                </c:pt>
                <c:pt idx="26">
                  <c:v>0.26831345826235092</c:v>
                </c:pt>
                <c:pt idx="27">
                  <c:v>0.30423637344846194</c:v>
                </c:pt>
                <c:pt idx="28">
                  <c:v>0.30259365994236309</c:v>
                </c:pt>
                <c:pt idx="29">
                  <c:v>0.29066871048093507</c:v>
                </c:pt>
              </c:numCache>
            </c:numRef>
          </c:val>
          <c:smooth val="0"/>
          <c:extLst>
            <c:ext xmlns:c16="http://schemas.microsoft.com/office/drawing/2014/chart" uri="{C3380CC4-5D6E-409C-BE32-E72D297353CC}">
              <c16:uniqueId val="{00000002-E230-405E-9EEC-CAC00A93CD09}"/>
            </c:ext>
          </c:extLst>
        </c:ser>
        <c:ser>
          <c:idx val="3"/>
          <c:order val="3"/>
          <c:tx>
            <c:strRef>
              <c:f>List1!$A$5</c:f>
              <c:strCache>
                <c:ptCount val="1"/>
                <c:pt idx="0">
                  <c:v>11-14 let</c:v>
                </c:pt>
              </c:strCache>
            </c:strRef>
          </c:tx>
          <c:spPr>
            <a:ln w="28575" cap="rnd">
              <a:solidFill>
                <a:srgbClr val="FFC000"/>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List1!$B$5:$AE$5</c:f>
              <c:numCache>
                <c:formatCode>0.0%</c:formatCode>
                <c:ptCount val="30"/>
                <c:pt idx="0">
                  <c:v>3.9215686274509803E-2</c:v>
                </c:pt>
                <c:pt idx="1">
                  <c:v>7.5114304376224683E-2</c:v>
                </c:pt>
                <c:pt idx="2">
                  <c:v>8.254963427377221E-2</c:v>
                </c:pt>
                <c:pt idx="3">
                  <c:v>0.10344827586206896</c:v>
                </c:pt>
                <c:pt idx="4">
                  <c:v>0.11808809746954077</c:v>
                </c:pt>
                <c:pt idx="5">
                  <c:v>0.21844882973841212</c:v>
                </c:pt>
                <c:pt idx="6">
                  <c:v>0.24251497005988024</c:v>
                </c:pt>
                <c:pt idx="7">
                  <c:v>0.2784732824427481</c:v>
                </c:pt>
                <c:pt idx="8">
                  <c:v>0.2813031161473088</c:v>
                </c:pt>
                <c:pt idx="9">
                  <c:v>0.2707082833133253</c:v>
                </c:pt>
                <c:pt idx="10">
                  <c:v>0.25125240847784203</c:v>
                </c:pt>
                <c:pt idx="11">
                  <c:v>0.27701271186440679</c:v>
                </c:pt>
                <c:pt idx="12">
                  <c:v>0.28198433420365537</c:v>
                </c:pt>
                <c:pt idx="13">
                  <c:v>0.27950310559006208</c:v>
                </c:pt>
                <c:pt idx="14">
                  <c:v>0.2594392523364486</c:v>
                </c:pt>
                <c:pt idx="15">
                  <c:v>0.24281718789727944</c:v>
                </c:pt>
                <c:pt idx="16">
                  <c:v>0.23234791106767652</c:v>
                </c:pt>
                <c:pt idx="17">
                  <c:v>0.32037792570324242</c:v>
                </c:pt>
                <c:pt idx="18">
                  <c:v>0.32650073206442165</c:v>
                </c:pt>
                <c:pt idx="19">
                  <c:v>0.27762803234501349</c:v>
                </c:pt>
                <c:pt idx="20">
                  <c:v>0.29520943064961125</c:v>
                </c:pt>
                <c:pt idx="21">
                  <c:v>0.30343607882769075</c:v>
                </c:pt>
                <c:pt idx="22">
                  <c:v>0.31594344222330573</c:v>
                </c:pt>
                <c:pt idx="23">
                  <c:v>0.32790471560525036</c:v>
                </c:pt>
                <c:pt idx="24">
                  <c:v>0.35187057633973712</c:v>
                </c:pt>
                <c:pt idx="25">
                  <c:v>0.37191872085276484</c:v>
                </c:pt>
                <c:pt idx="26">
                  <c:v>0.35906094227367746</c:v>
                </c:pt>
                <c:pt idx="27">
                  <c:v>0.3790008467400508</c:v>
                </c:pt>
                <c:pt idx="28">
                  <c:v>0.3557347670250896</c:v>
                </c:pt>
                <c:pt idx="29">
                  <c:v>0.34462105505643859</c:v>
                </c:pt>
              </c:numCache>
            </c:numRef>
          </c:val>
          <c:smooth val="0"/>
          <c:extLst>
            <c:ext xmlns:c16="http://schemas.microsoft.com/office/drawing/2014/chart" uri="{C3380CC4-5D6E-409C-BE32-E72D297353CC}">
              <c16:uniqueId val="{00000003-E230-405E-9EEC-CAC00A93CD09}"/>
            </c:ext>
          </c:extLst>
        </c:ser>
        <c:ser>
          <c:idx val="4"/>
          <c:order val="4"/>
          <c:tx>
            <c:strRef>
              <c:f>List1!$A$6</c:f>
              <c:strCache>
                <c:ptCount val="1"/>
                <c:pt idx="0">
                  <c:v>15-19 let</c:v>
                </c:pt>
              </c:strCache>
            </c:strRef>
          </c:tx>
          <c:spPr>
            <a:ln w="28575" cap="rnd">
              <a:solidFill>
                <a:schemeClr val="bg1">
                  <a:lumMod val="65000"/>
                </a:schemeClr>
              </a:solidFill>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List1!$B$6:$AE$6</c:f>
              <c:numCache>
                <c:formatCode>0.0%</c:formatCode>
                <c:ptCount val="30"/>
                <c:pt idx="0">
                  <c:v>5.702364394993046E-2</c:v>
                </c:pt>
                <c:pt idx="1">
                  <c:v>9.7188755020080328E-2</c:v>
                </c:pt>
                <c:pt idx="2">
                  <c:v>0.107424206254476</c:v>
                </c:pt>
                <c:pt idx="3">
                  <c:v>0.10187499999999999</c:v>
                </c:pt>
                <c:pt idx="4">
                  <c:v>0.12568140520896426</c:v>
                </c:pt>
                <c:pt idx="5">
                  <c:v>0.23759015697921085</c:v>
                </c:pt>
                <c:pt idx="6">
                  <c:v>0.26277650648360029</c:v>
                </c:pt>
                <c:pt idx="7">
                  <c:v>0.28648190045248867</c:v>
                </c:pt>
                <c:pt idx="8">
                  <c:v>0.26897069872276486</c:v>
                </c:pt>
                <c:pt idx="9">
                  <c:v>0.25287356321839083</c:v>
                </c:pt>
                <c:pt idx="10">
                  <c:v>0.24947209653092006</c:v>
                </c:pt>
                <c:pt idx="11">
                  <c:v>0.23456790123456789</c:v>
                </c:pt>
                <c:pt idx="12">
                  <c:v>0.22871883061049011</c:v>
                </c:pt>
                <c:pt idx="13">
                  <c:v>0.20248736883015936</c:v>
                </c:pt>
                <c:pt idx="14">
                  <c:v>0.21734137238013207</c:v>
                </c:pt>
                <c:pt idx="15">
                  <c:v>0.19603880355699271</c:v>
                </c:pt>
                <c:pt idx="16">
                  <c:v>0.20163020163020162</c:v>
                </c:pt>
                <c:pt idx="17">
                  <c:v>0.28832906908088957</c:v>
                </c:pt>
                <c:pt idx="18">
                  <c:v>0.31139568811800938</c:v>
                </c:pt>
                <c:pt idx="19">
                  <c:v>0.25740944017563117</c:v>
                </c:pt>
                <c:pt idx="20">
                  <c:v>0.25676255903821382</c:v>
                </c:pt>
                <c:pt idx="21">
                  <c:v>0.26858945470932855</c:v>
                </c:pt>
                <c:pt idx="22">
                  <c:v>0.2704334699158939</c:v>
                </c:pt>
                <c:pt idx="23">
                  <c:v>0.27444467510898901</c:v>
                </c:pt>
                <c:pt idx="24">
                  <c:v>0.30374649859943975</c:v>
                </c:pt>
                <c:pt idx="25">
                  <c:v>0.29719278143798339</c:v>
                </c:pt>
                <c:pt idx="26">
                  <c:v>0.29562812746905454</c:v>
                </c:pt>
                <c:pt idx="27">
                  <c:v>0.28447942201006321</c:v>
                </c:pt>
                <c:pt idx="28">
                  <c:v>0.26586841766447794</c:v>
                </c:pt>
                <c:pt idx="29">
                  <c:v>0.22718645057672654</c:v>
                </c:pt>
              </c:numCache>
            </c:numRef>
          </c:val>
          <c:smooth val="0"/>
          <c:extLst>
            <c:ext xmlns:c16="http://schemas.microsoft.com/office/drawing/2014/chart" uri="{C3380CC4-5D6E-409C-BE32-E72D297353CC}">
              <c16:uniqueId val="{00000004-E230-405E-9EEC-CAC00A93CD09}"/>
            </c:ext>
          </c:extLst>
        </c:ser>
        <c:ser>
          <c:idx val="5"/>
          <c:order val="5"/>
          <c:tx>
            <c:strRef>
              <c:f>List1!$A$7</c:f>
              <c:strCache>
                <c:ptCount val="1"/>
                <c:pt idx="0">
                  <c:v>Celá populace</c:v>
                </c:pt>
              </c:strCache>
            </c:strRef>
          </c:tx>
          <c:spPr>
            <a:ln w="28575" cap="rnd">
              <a:solidFill>
                <a:schemeClr val="tx1"/>
              </a:solidFill>
              <a:prstDash val="sysDash"/>
              <a:round/>
            </a:ln>
            <a:effectLst/>
          </c:spPr>
          <c:marker>
            <c:symbol val="none"/>
          </c:marker>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 - 21.3.</c:v>
                </c:pt>
                <c:pt idx="29">
                  <c:v>22.3 - 28.3</c:v>
                </c:pt>
              </c:strCache>
            </c:strRef>
          </c:cat>
          <c:val>
            <c:numRef>
              <c:f>List1!$B$7:$AE$7</c:f>
              <c:numCache>
                <c:formatCode>0.0%</c:formatCode>
                <c:ptCount val="30"/>
                <c:pt idx="0">
                  <c:v>6.0735749408122382E-2</c:v>
                </c:pt>
                <c:pt idx="1">
                  <c:v>8.0889644425556032E-2</c:v>
                </c:pt>
                <c:pt idx="2">
                  <c:v>9.7274220032840725E-2</c:v>
                </c:pt>
                <c:pt idx="3">
                  <c:v>0.10859873539438795</c:v>
                </c:pt>
                <c:pt idx="4">
                  <c:v>0.14133949191685913</c:v>
                </c:pt>
                <c:pt idx="5">
                  <c:v>0.2181682156936092</c:v>
                </c:pt>
                <c:pt idx="6">
                  <c:v>0.23577307726347466</c:v>
                </c:pt>
                <c:pt idx="7">
                  <c:v>0.26111535047420303</c:v>
                </c:pt>
                <c:pt idx="8">
                  <c:v>0.25474133428831491</c:v>
                </c:pt>
                <c:pt idx="9">
                  <c:v>0.24712476578148221</c:v>
                </c:pt>
                <c:pt idx="10">
                  <c:v>0.20828996282527881</c:v>
                </c:pt>
                <c:pt idx="11">
                  <c:v>0.19809873558943844</c:v>
                </c:pt>
                <c:pt idx="12">
                  <c:v>0.17965398246595785</c:v>
                </c:pt>
                <c:pt idx="13">
                  <c:v>0.18302628855309461</c:v>
                </c:pt>
                <c:pt idx="14">
                  <c:v>0.1878131620540068</c:v>
                </c:pt>
                <c:pt idx="15">
                  <c:v>0.17762246648452887</c:v>
                </c:pt>
                <c:pt idx="16">
                  <c:v>0.18024028493966296</c:v>
                </c:pt>
                <c:pt idx="17">
                  <c:v>0.26096904601012438</c:v>
                </c:pt>
                <c:pt idx="18">
                  <c:v>0.25061386791761342</c:v>
                </c:pt>
                <c:pt idx="19">
                  <c:v>0.2036381213562064</c:v>
                </c:pt>
                <c:pt idx="20">
                  <c:v>0.20197533619775682</c:v>
                </c:pt>
                <c:pt idx="21">
                  <c:v>0.19840556319797228</c:v>
                </c:pt>
                <c:pt idx="22">
                  <c:v>0.19736909664102853</c:v>
                </c:pt>
                <c:pt idx="23">
                  <c:v>0.20293593331407914</c:v>
                </c:pt>
                <c:pt idx="24">
                  <c:v>0.21374509317620094</c:v>
                </c:pt>
                <c:pt idx="25">
                  <c:v>0.21661164626277174</c:v>
                </c:pt>
                <c:pt idx="26">
                  <c:v>0.20665168356778274</c:v>
                </c:pt>
                <c:pt idx="27">
                  <c:v>0.17165865210352077</c:v>
                </c:pt>
                <c:pt idx="28">
                  <c:v>0.15756840041086936</c:v>
                </c:pt>
                <c:pt idx="29">
                  <c:v>0.13552622580865759</c:v>
                </c:pt>
              </c:numCache>
            </c:numRef>
          </c:val>
          <c:smooth val="0"/>
          <c:extLst>
            <c:ext xmlns:c16="http://schemas.microsoft.com/office/drawing/2014/chart" uri="{C3380CC4-5D6E-409C-BE32-E72D297353CC}">
              <c16:uniqueId val="{00000000-1EBB-4442-9D6E-7DAB86DA9ED4}"/>
            </c:ext>
          </c:extLst>
        </c:ser>
        <c:dLbls>
          <c:showLegendKey val="0"/>
          <c:showVal val="0"/>
          <c:showCatName val="0"/>
          <c:showSerName val="0"/>
          <c:showPercent val="0"/>
          <c:showBubbleSize val="0"/>
        </c:dLbls>
        <c:smooth val="0"/>
        <c:axId val="488445264"/>
        <c:axId val="494149648"/>
      </c:lineChart>
      <c:catAx>
        <c:axId val="48844526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2700000" spcFirstLastPara="1" vertOverflow="ellipsis" wrap="square" anchor="ctr" anchorCtr="1"/>
          <a:lstStyle/>
          <a:p>
            <a:pPr>
              <a:defRPr sz="14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94149648"/>
        <c:crosses val="autoZero"/>
        <c:auto val="1"/>
        <c:lblAlgn val="ctr"/>
        <c:lblOffset val="100"/>
        <c:tickLblSkip val="1"/>
        <c:noMultiLvlLbl val="0"/>
      </c:catAx>
      <c:valAx>
        <c:axId val="494149648"/>
        <c:scaling>
          <c:orientation val="minMax"/>
          <c:max val="0.5"/>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88445264"/>
        <c:crosses val="autoZero"/>
        <c:crossBetween val="between"/>
      </c:valAx>
      <c:spPr>
        <a:noFill/>
        <a:ln>
          <a:noFill/>
        </a:ln>
        <a:effectLst/>
      </c:spPr>
    </c:plotArea>
    <c:legend>
      <c:legendPos val="r"/>
      <c:layout>
        <c:manualLayout>
          <c:xMode val="edge"/>
          <c:yMode val="edge"/>
          <c:x val="0.85809610965008587"/>
          <c:y val="0.20208031279244382"/>
          <c:w val="0.14190389034991419"/>
          <c:h val="0.52288360845999327"/>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cs-CZ"/>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b="1">
          <a:solidFill>
            <a:schemeClr val="tx1"/>
          </a:solidFill>
        </a:defRPr>
      </a:pPr>
      <a:endParaRPr lang="cs-CZ"/>
    </a:p>
  </c:txPr>
  <c:externalData r:id="rId3">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4085076772915444E-2"/>
          <c:y val="8.5370627130251772E-2"/>
          <c:w val="0.90354392224409452"/>
          <c:h val="0.84996531434760614"/>
        </c:manualLayout>
      </c:layout>
      <c:barChart>
        <c:barDir val="col"/>
        <c:grouping val="clustered"/>
        <c:varyColors val="0"/>
        <c:ser>
          <c:idx val="0"/>
          <c:order val="0"/>
          <c:tx>
            <c:strRef>
              <c:f>Sheet1!$B$1</c:f>
              <c:strCache>
                <c:ptCount val="1"/>
                <c:pt idx="0">
                  <c:v>leden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0</c:v>
                </c:pt>
                <c:pt idx="1">
                  <c:v>1</c:v>
                </c:pt>
                <c:pt idx="2">
                  <c:v>2</c:v>
                </c:pt>
                <c:pt idx="3">
                  <c:v>3</c:v>
                </c:pt>
                <c:pt idx="4">
                  <c:v>4</c:v>
                </c:pt>
                <c:pt idx="5">
                  <c:v>5</c:v>
                </c:pt>
                <c:pt idx="6">
                  <c:v>6</c:v>
                </c:pt>
                <c:pt idx="7">
                  <c:v>7+</c:v>
                </c:pt>
              </c:strCache>
            </c:strRef>
          </c:cat>
          <c:val>
            <c:numRef>
              <c:f>Sheet1!$B$2:$B$9</c:f>
              <c:numCache>
                <c:formatCode>0.0%</c:formatCode>
                <c:ptCount val="8"/>
                <c:pt idx="0">
                  <c:v>0.27728763714511934</c:v>
                </c:pt>
                <c:pt idx="1">
                  <c:v>0.55683746182558536</c:v>
                </c:pt>
                <c:pt idx="2">
                  <c:v>0.111582400180975</c:v>
                </c:pt>
                <c:pt idx="3">
                  <c:v>3.5403234928175549E-2</c:v>
                </c:pt>
                <c:pt idx="4">
                  <c:v>1.0236398597443729E-2</c:v>
                </c:pt>
                <c:pt idx="5">
                  <c:v>4.3547110055423598E-3</c:v>
                </c:pt>
                <c:pt idx="6">
                  <c:v>1.6966406515100101E-3</c:v>
                </c:pt>
                <c:pt idx="7">
                  <c:v>2.6015156656486824E-3</c:v>
                </c:pt>
              </c:numCache>
            </c:numRef>
          </c:val>
          <c:extLst>
            <c:ext xmlns:c16="http://schemas.microsoft.com/office/drawing/2014/chart" uri="{C3380CC4-5D6E-409C-BE32-E72D297353CC}">
              <c16:uniqueId val="{00000000-A18C-4792-978E-39A2F4D98493}"/>
            </c:ext>
          </c:extLst>
        </c:ser>
        <c:ser>
          <c:idx val="1"/>
          <c:order val="1"/>
          <c:tx>
            <c:strRef>
              <c:f>Sheet1!$C$1</c:f>
              <c:strCache>
                <c:ptCount val="1"/>
                <c:pt idx="0">
                  <c:v>únor</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0</c:v>
                </c:pt>
                <c:pt idx="1">
                  <c:v>1</c:v>
                </c:pt>
                <c:pt idx="2">
                  <c:v>2</c:v>
                </c:pt>
                <c:pt idx="3">
                  <c:v>3</c:v>
                </c:pt>
                <c:pt idx="4">
                  <c:v>4</c:v>
                </c:pt>
                <c:pt idx="5">
                  <c:v>5</c:v>
                </c:pt>
                <c:pt idx="6">
                  <c:v>6</c:v>
                </c:pt>
                <c:pt idx="7">
                  <c:v>7+</c:v>
                </c:pt>
              </c:strCache>
            </c:strRef>
          </c:cat>
          <c:val>
            <c:numRef>
              <c:f>Sheet1!$C$2:$C$9</c:f>
              <c:numCache>
                <c:formatCode>0.0%</c:formatCode>
                <c:ptCount val="8"/>
                <c:pt idx="0">
                  <c:v>0.36928487690504103</c:v>
                </c:pt>
                <c:pt idx="1">
                  <c:v>0.41846703511416289</c:v>
                </c:pt>
                <c:pt idx="2">
                  <c:v>0.12108524535253726</c:v>
                </c:pt>
                <c:pt idx="3">
                  <c:v>5.1805950985317928E-2</c:v>
                </c:pt>
                <c:pt idx="4">
                  <c:v>1.9818009267012784E-2</c:v>
                </c:pt>
                <c:pt idx="5">
                  <c:v>7.7597275721543015E-3</c:v>
                </c:pt>
                <c:pt idx="6">
                  <c:v>4.5776810137888686E-3</c:v>
                </c:pt>
                <c:pt idx="7">
                  <c:v>7.2014737899849272E-3</c:v>
                </c:pt>
              </c:numCache>
            </c:numRef>
          </c:val>
          <c:extLst>
            <c:ext xmlns:c16="http://schemas.microsoft.com/office/drawing/2014/chart" uri="{C3380CC4-5D6E-409C-BE32-E72D297353CC}">
              <c16:uniqueId val="{00000001-A18C-4792-978E-39A2F4D98493}"/>
            </c:ext>
          </c:extLst>
        </c:ser>
        <c:ser>
          <c:idx val="2"/>
          <c:order val="2"/>
          <c:tx>
            <c:strRef>
              <c:f>Sheet1!$D$1</c:f>
              <c:strCache>
                <c:ptCount val="1"/>
                <c:pt idx="0">
                  <c:v>březen</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0</c:v>
                </c:pt>
                <c:pt idx="1">
                  <c:v>1</c:v>
                </c:pt>
                <c:pt idx="2">
                  <c:v>2</c:v>
                </c:pt>
                <c:pt idx="3">
                  <c:v>3</c:v>
                </c:pt>
                <c:pt idx="4">
                  <c:v>4</c:v>
                </c:pt>
                <c:pt idx="5">
                  <c:v>5</c:v>
                </c:pt>
                <c:pt idx="6">
                  <c:v>6</c:v>
                </c:pt>
                <c:pt idx="7">
                  <c:v>7+</c:v>
                </c:pt>
              </c:strCache>
            </c:strRef>
          </c:cat>
          <c:val>
            <c:numRef>
              <c:f>Sheet1!$D$2:$D$9</c:f>
              <c:numCache>
                <c:formatCode>0.0%</c:formatCode>
                <c:ptCount val="8"/>
                <c:pt idx="0">
                  <c:v>0.56067474177008247</c:v>
                </c:pt>
                <c:pt idx="1">
                  <c:v>0.31336850709667829</c:v>
                </c:pt>
                <c:pt idx="2">
                  <c:v>8.107304748458051E-2</c:v>
                </c:pt>
                <c:pt idx="3">
                  <c:v>3.0244482425503455E-2</c:v>
                </c:pt>
                <c:pt idx="4">
                  <c:v>1.0106264397711229E-2</c:v>
                </c:pt>
                <c:pt idx="5">
                  <c:v>2.2293230289068887E-3</c:v>
                </c:pt>
                <c:pt idx="6">
                  <c:v>9.6603997919298508E-4</c:v>
                </c:pt>
                <c:pt idx="7">
                  <c:v>1.3375938173441331E-3</c:v>
                </c:pt>
              </c:numCache>
            </c:numRef>
          </c:val>
          <c:extLst>
            <c:ext xmlns:c16="http://schemas.microsoft.com/office/drawing/2014/chart" uri="{C3380CC4-5D6E-409C-BE32-E72D297353CC}">
              <c16:uniqueId val="{00000002-A18C-4792-978E-39A2F4D98493}"/>
            </c:ext>
          </c:extLst>
        </c:ser>
        <c:dLbls>
          <c:showLegendKey val="0"/>
          <c:showVal val="0"/>
          <c:showCatName val="0"/>
          <c:showSerName val="0"/>
          <c:showPercent val="0"/>
          <c:showBubbleSize val="0"/>
        </c:dLbls>
        <c:gapWidth val="50"/>
        <c:overlap val="-27"/>
        <c:axId val="1278974031"/>
        <c:axId val="1272203103"/>
      </c:barChart>
      <c:catAx>
        <c:axId val="1278974031"/>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cs-CZ"/>
          </a:p>
        </c:txPr>
        <c:crossAx val="1272203103"/>
        <c:crosses val="autoZero"/>
        <c:auto val="1"/>
        <c:lblAlgn val="ctr"/>
        <c:lblOffset val="100"/>
        <c:noMultiLvlLbl val="0"/>
      </c:catAx>
      <c:valAx>
        <c:axId val="1272203103"/>
        <c:scaling>
          <c:orientation val="minMax"/>
        </c:scaling>
        <c:delete val="0"/>
        <c:axPos val="l"/>
        <c:numFmt formatCode="0%" sourceLinked="0"/>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cs-CZ"/>
          </a:p>
        </c:txPr>
        <c:crossAx val="1278974031"/>
        <c:crosses val="autoZero"/>
        <c:crossBetween val="between"/>
      </c:valAx>
      <c:spPr>
        <a:noFill/>
        <a:ln>
          <a:noFill/>
        </a:ln>
        <a:effectLst/>
      </c:spPr>
    </c:plotArea>
    <c:legend>
      <c:legendPos val="t"/>
      <c:layout>
        <c:manualLayout>
          <c:xMode val="edge"/>
          <c:yMode val="edge"/>
          <c:x val="0.36795469905311101"/>
          <c:y val="4.6874997116449491E-2"/>
          <c:w val="0.19522331428805995"/>
          <c:h val="5.0352236075772883E-2"/>
        </c:manualLayout>
      </c:layout>
      <c:overlay val="1"/>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cs-CZ"/>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cs-CZ"/>
    </a:p>
  </c:txPr>
  <c:externalData r:id="rId3">
    <c:autoUpdate val="0"/>
  </c:externalData>
  <c:userShapes r:id="rId4"/>
</c:chartSpace>
</file>

<file path=ppt/charts/chart4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0</c:v>
                </c:pt>
              </c:strCache>
            </c:strRef>
          </c:tx>
          <c:spPr>
            <a:solidFill>
              <a:schemeClr val="bg1">
                <a:lumMod val="9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5"/>
                <c:pt idx="0">
                  <c:v>≤ 19</c:v>
                </c:pt>
                <c:pt idx="1">
                  <c:v>20 - 39</c:v>
                </c:pt>
                <c:pt idx="2">
                  <c:v>40 - 59</c:v>
                </c:pt>
                <c:pt idx="3">
                  <c:v>60 - 79</c:v>
                </c:pt>
                <c:pt idx="4">
                  <c:v>80+</c:v>
                </c:pt>
              </c:strCache>
            </c:strRef>
          </c:cat>
          <c:val>
            <c:numRef>
              <c:f>Sheet1!$B$2:$B$11</c:f>
              <c:numCache>
                <c:formatCode>0%</c:formatCode>
                <c:ptCount val="10"/>
                <c:pt idx="0">
                  <c:v>0.25586353944562928</c:v>
                </c:pt>
                <c:pt idx="1">
                  <c:v>0.24621461487820923</c:v>
                </c:pt>
                <c:pt idx="2">
                  <c:v>0.27988774555659413</c:v>
                </c:pt>
                <c:pt idx="3">
                  <c:v>0.26952277657266838</c:v>
                </c:pt>
                <c:pt idx="4">
                  <c:v>0.3049432912475929</c:v>
                </c:pt>
                <c:pt idx="6">
                  <c:v>0.26734900461140504</c:v>
                </c:pt>
                <c:pt idx="7">
                  <c:v>0.28733932430895376</c:v>
                </c:pt>
                <c:pt idx="9">
                  <c:v>0.27728763714511895</c:v>
                </c:pt>
              </c:numCache>
            </c:numRef>
          </c:val>
          <c:extLst>
            <c:ext xmlns:c16="http://schemas.microsoft.com/office/drawing/2014/chart" uri="{C3380CC4-5D6E-409C-BE32-E72D297353CC}">
              <c16:uniqueId val="{00000000-4D69-44EB-AEE8-8BE2D81EC1DC}"/>
            </c:ext>
          </c:extLst>
        </c:ser>
        <c:ser>
          <c:idx val="1"/>
          <c:order val="1"/>
          <c:tx>
            <c:strRef>
              <c:f>Sheet1!$C$1</c:f>
              <c:strCache>
                <c:ptCount val="1"/>
                <c:pt idx="0">
                  <c:v>1</c:v>
                </c:pt>
              </c:strCache>
            </c:strRef>
          </c:tx>
          <c:spPr>
            <a:solidFill>
              <a:srgbClr val="92D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5"/>
                <c:pt idx="0">
                  <c:v>≤ 19</c:v>
                </c:pt>
                <c:pt idx="1">
                  <c:v>20 - 39</c:v>
                </c:pt>
                <c:pt idx="2">
                  <c:v>40 - 59</c:v>
                </c:pt>
                <c:pt idx="3">
                  <c:v>60 - 79</c:v>
                </c:pt>
                <c:pt idx="4">
                  <c:v>80+</c:v>
                </c:pt>
              </c:strCache>
            </c:strRef>
          </c:cat>
          <c:val>
            <c:numRef>
              <c:f>Sheet1!$C$2:$C$11</c:f>
              <c:numCache>
                <c:formatCode>0%</c:formatCode>
                <c:ptCount val="10"/>
                <c:pt idx="0">
                  <c:v>0.63859275053304876</c:v>
                </c:pt>
                <c:pt idx="1">
                  <c:v>0.5177748518762344</c:v>
                </c:pt>
                <c:pt idx="2">
                  <c:v>0.53376987839102152</c:v>
                </c:pt>
                <c:pt idx="3">
                  <c:v>0.5997830802603028</c:v>
                </c:pt>
                <c:pt idx="4">
                  <c:v>0.55831371709822453</c:v>
                </c:pt>
                <c:pt idx="6">
                  <c:v>0.56720278933753232</c:v>
                </c:pt>
                <c:pt idx="7">
                  <c:v>0.54635422591286276</c:v>
                </c:pt>
                <c:pt idx="9">
                  <c:v>0.55683746182558624</c:v>
                </c:pt>
              </c:numCache>
            </c:numRef>
          </c:val>
          <c:extLst>
            <c:ext xmlns:c16="http://schemas.microsoft.com/office/drawing/2014/chart" uri="{C3380CC4-5D6E-409C-BE32-E72D297353CC}">
              <c16:uniqueId val="{00000001-4D69-44EB-AEE8-8BE2D81EC1DC}"/>
            </c:ext>
          </c:extLst>
        </c:ser>
        <c:ser>
          <c:idx val="2"/>
          <c:order val="2"/>
          <c:tx>
            <c:strRef>
              <c:f>Sheet1!$D$1</c:f>
              <c:strCache>
                <c:ptCount val="1"/>
                <c:pt idx="0">
                  <c:v> 2-3</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5"/>
                <c:pt idx="0">
                  <c:v>≤ 19</c:v>
                </c:pt>
                <c:pt idx="1">
                  <c:v>20 - 39</c:v>
                </c:pt>
                <c:pt idx="2">
                  <c:v>40 - 59</c:v>
                </c:pt>
                <c:pt idx="3">
                  <c:v>60 - 79</c:v>
                </c:pt>
                <c:pt idx="4">
                  <c:v>80+</c:v>
                </c:pt>
              </c:strCache>
            </c:strRef>
          </c:cat>
          <c:val>
            <c:numRef>
              <c:f>Sheet1!$D$2:$D$11</c:f>
              <c:numCache>
                <c:formatCode>0%</c:formatCode>
                <c:ptCount val="10"/>
                <c:pt idx="0">
                  <c:v>9.9147121535181251E-2</c:v>
                </c:pt>
                <c:pt idx="1">
                  <c:v>0.19815668202764988</c:v>
                </c:pt>
                <c:pt idx="2">
                  <c:v>0.16014967259120619</c:v>
                </c:pt>
                <c:pt idx="3">
                  <c:v>0.12228850325379607</c:v>
                </c:pt>
                <c:pt idx="4">
                  <c:v>0.12775518938583341</c:v>
                </c:pt>
                <c:pt idx="6">
                  <c:v>0.14835226633674475</c:v>
                </c:pt>
                <c:pt idx="7">
                  <c:v>0.14560345808212943</c:v>
                </c:pt>
                <c:pt idx="9">
                  <c:v>0.14698563510915011</c:v>
                </c:pt>
              </c:numCache>
            </c:numRef>
          </c:val>
          <c:extLst>
            <c:ext xmlns:c16="http://schemas.microsoft.com/office/drawing/2014/chart" uri="{C3380CC4-5D6E-409C-BE32-E72D297353CC}">
              <c16:uniqueId val="{00000002-4D69-44EB-AEE8-8BE2D81EC1DC}"/>
            </c:ext>
          </c:extLst>
        </c:ser>
        <c:ser>
          <c:idx val="3"/>
          <c:order val="3"/>
          <c:tx>
            <c:strRef>
              <c:f>Sheet1!$E$1</c:f>
              <c:strCache>
                <c:ptCount val="1"/>
                <c:pt idx="0">
                  <c:v>4+</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5"/>
                <c:pt idx="0">
                  <c:v>≤ 19</c:v>
                </c:pt>
                <c:pt idx="1">
                  <c:v>20 - 39</c:v>
                </c:pt>
                <c:pt idx="2">
                  <c:v>40 - 59</c:v>
                </c:pt>
                <c:pt idx="3">
                  <c:v>60 - 79</c:v>
                </c:pt>
                <c:pt idx="4">
                  <c:v>80+</c:v>
                </c:pt>
              </c:strCache>
            </c:strRef>
          </c:cat>
          <c:val>
            <c:numRef>
              <c:f>Sheet1!$E$2:$E$11</c:f>
              <c:numCache>
                <c:formatCode>0%</c:formatCode>
                <c:ptCount val="10"/>
                <c:pt idx="0">
                  <c:v>6.3965884861407274E-3</c:v>
                </c:pt>
                <c:pt idx="1">
                  <c:v>3.7853851217906506E-2</c:v>
                </c:pt>
                <c:pt idx="2">
                  <c:v>2.6192703461178687E-2</c:v>
                </c:pt>
                <c:pt idx="3">
                  <c:v>8.4056399132321057E-3</c:v>
                </c:pt>
                <c:pt idx="4">
                  <c:v>8.9878022683500969E-3</c:v>
                </c:pt>
                <c:pt idx="6">
                  <c:v>1.7095939714317835E-2</c:v>
                </c:pt>
                <c:pt idx="7">
                  <c:v>2.0702991696052782E-2</c:v>
                </c:pt>
                <c:pt idx="9">
                  <c:v>1.8889265920144796E-2</c:v>
                </c:pt>
              </c:numCache>
            </c:numRef>
          </c:val>
          <c:extLst>
            <c:ext xmlns:c16="http://schemas.microsoft.com/office/drawing/2014/chart" uri="{C3380CC4-5D6E-409C-BE32-E72D297353CC}">
              <c16:uniqueId val="{00000004-4D69-44EB-AEE8-8BE2D81EC1DC}"/>
            </c:ext>
          </c:extLst>
        </c:ser>
        <c:dLbls>
          <c:showLegendKey val="0"/>
          <c:showVal val="0"/>
          <c:showCatName val="0"/>
          <c:showSerName val="0"/>
          <c:showPercent val="0"/>
          <c:showBubbleSize val="0"/>
        </c:dLbls>
        <c:gapWidth val="25"/>
        <c:overlap val="100"/>
        <c:axId val="1018916367"/>
        <c:axId val="1144717247"/>
      </c:barChart>
      <c:catAx>
        <c:axId val="1018916367"/>
        <c:scaling>
          <c:orientation val="maxMin"/>
        </c:scaling>
        <c:delete val="1"/>
        <c:axPos val="l"/>
        <c:numFmt formatCode="General" sourceLinked="1"/>
        <c:majorTickMark val="none"/>
        <c:minorTickMark val="none"/>
        <c:tickLblPos val="nextTo"/>
        <c:crossAx val="1144717247"/>
        <c:crosses val="autoZero"/>
        <c:auto val="1"/>
        <c:lblAlgn val="ctr"/>
        <c:lblOffset val="100"/>
        <c:noMultiLvlLbl val="0"/>
      </c:catAx>
      <c:valAx>
        <c:axId val="1144717247"/>
        <c:scaling>
          <c:orientation val="minMax"/>
        </c:scaling>
        <c:delete val="0"/>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cs-CZ"/>
          </a:p>
        </c:txPr>
        <c:crossAx val="1018916367"/>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cs-CZ"/>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cs-CZ"/>
    </a:p>
  </c:txPr>
  <c:externalData r:id="rId3">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0</c:v>
                </c:pt>
              </c:strCache>
            </c:strRef>
          </c:tx>
          <c:spPr>
            <a:solidFill>
              <a:schemeClr val="bg1">
                <a:lumMod val="9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5"/>
                <c:pt idx="0">
                  <c:v>≤ 19</c:v>
                </c:pt>
                <c:pt idx="1">
                  <c:v>20 - 39</c:v>
                </c:pt>
                <c:pt idx="2">
                  <c:v>40 - 59</c:v>
                </c:pt>
                <c:pt idx="3">
                  <c:v>60 - 79</c:v>
                </c:pt>
                <c:pt idx="4">
                  <c:v>80+</c:v>
                </c:pt>
              </c:strCache>
            </c:strRef>
          </c:cat>
          <c:val>
            <c:numRef>
              <c:f>Sheet1!$B$2:$B$11</c:f>
              <c:numCache>
                <c:formatCode>0%</c:formatCode>
                <c:ptCount val="10"/>
                <c:pt idx="0">
                  <c:v>0.34528552456839312</c:v>
                </c:pt>
                <c:pt idx="1">
                  <c:v>0.32980098216593462</c:v>
                </c:pt>
                <c:pt idx="2">
                  <c:v>0.37472968798270012</c:v>
                </c:pt>
                <c:pt idx="3">
                  <c:v>0.37483829236740013</c:v>
                </c:pt>
                <c:pt idx="4">
                  <c:v>0.40107382550335613</c:v>
                </c:pt>
                <c:pt idx="6">
                  <c:v>0.36697451874930537</c:v>
                </c:pt>
                <c:pt idx="7">
                  <c:v>0.37161102397490492</c:v>
                </c:pt>
                <c:pt idx="9">
                  <c:v>0.36928487690504241</c:v>
                </c:pt>
              </c:numCache>
            </c:numRef>
          </c:val>
          <c:extLst>
            <c:ext xmlns:c16="http://schemas.microsoft.com/office/drawing/2014/chart" uri="{C3380CC4-5D6E-409C-BE32-E72D297353CC}">
              <c16:uniqueId val="{00000000-97B2-469D-9F5A-6164778A2E64}"/>
            </c:ext>
          </c:extLst>
        </c:ser>
        <c:ser>
          <c:idx val="1"/>
          <c:order val="1"/>
          <c:tx>
            <c:strRef>
              <c:f>Sheet1!$C$1</c:f>
              <c:strCache>
                <c:ptCount val="1"/>
                <c:pt idx="0">
                  <c:v>1</c:v>
                </c:pt>
              </c:strCache>
            </c:strRef>
          </c:tx>
          <c:spPr>
            <a:solidFill>
              <a:srgbClr val="92D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5"/>
                <c:pt idx="0">
                  <c:v>≤ 19</c:v>
                </c:pt>
                <c:pt idx="1">
                  <c:v>20 - 39</c:v>
                </c:pt>
                <c:pt idx="2">
                  <c:v>40 - 59</c:v>
                </c:pt>
                <c:pt idx="3">
                  <c:v>60 - 79</c:v>
                </c:pt>
                <c:pt idx="4">
                  <c:v>80+</c:v>
                </c:pt>
              </c:strCache>
            </c:strRef>
          </c:cat>
          <c:val>
            <c:numRef>
              <c:f>Sheet1!$C$2:$C$11</c:f>
              <c:numCache>
                <c:formatCode>0%</c:formatCode>
                <c:ptCount val="10"/>
                <c:pt idx="0">
                  <c:v>0.50996015936255013</c:v>
                </c:pt>
                <c:pt idx="1">
                  <c:v>0.37787542000516833</c:v>
                </c:pt>
                <c:pt idx="2">
                  <c:v>0.38337967253629829</c:v>
                </c:pt>
                <c:pt idx="3">
                  <c:v>0.48609314359637518</c:v>
                </c:pt>
                <c:pt idx="4">
                  <c:v>0.4469798657718107</c:v>
                </c:pt>
                <c:pt idx="6">
                  <c:v>0.42572604873706338</c:v>
                </c:pt>
                <c:pt idx="7">
                  <c:v>0.41115841362312239</c:v>
                </c:pt>
                <c:pt idx="9">
                  <c:v>0.41846703511416522</c:v>
                </c:pt>
              </c:numCache>
            </c:numRef>
          </c:val>
          <c:extLst>
            <c:ext xmlns:c16="http://schemas.microsoft.com/office/drawing/2014/chart" uri="{C3380CC4-5D6E-409C-BE32-E72D297353CC}">
              <c16:uniqueId val="{00000001-97B2-469D-9F5A-6164778A2E64}"/>
            </c:ext>
          </c:extLst>
        </c:ser>
        <c:ser>
          <c:idx val="2"/>
          <c:order val="2"/>
          <c:tx>
            <c:strRef>
              <c:f>Sheet1!$D$1</c:f>
              <c:strCache>
                <c:ptCount val="1"/>
                <c:pt idx="0">
                  <c:v> 2-3</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5"/>
                <c:pt idx="0">
                  <c:v>≤ 19</c:v>
                </c:pt>
                <c:pt idx="1">
                  <c:v>20 - 39</c:v>
                </c:pt>
                <c:pt idx="2">
                  <c:v>40 - 59</c:v>
                </c:pt>
                <c:pt idx="3">
                  <c:v>60 - 79</c:v>
                </c:pt>
                <c:pt idx="4">
                  <c:v>80+</c:v>
                </c:pt>
              </c:strCache>
            </c:strRef>
          </c:cat>
          <c:val>
            <c:numRef>
              <c:f>Sheet1!$D$2:$D$11</c:f>
              <c:numCache>
                <c:formatCode>0%</c:formatCode>
                <c:ptCount val="10"/>
                <c:pt idx="0">
                  <c:v>0.13678618857901723</c:v>
                </c:pt>
                <c:pt idx="1">
                  <c:v>0.22899974153528022</c:v>
                </c:pt>
                <c:pt idx="2">
                  <c:v>0.18643805993203622</c:v>
                </c:pt>
                <c:pt idx="3">
                  <c:v>0.13033635187580875</c:v>
                </c:pt>
                <c:pt idx="4">
                  <c:v>0.13369127516778534</c:v>
                </c:pt>
                <c:pt idx="6">
                  <c:v>0.17069099810837862</c:v>
                </c:pt>
                <c:pt idx="7">
                  <c:v>0.17510643065202761</c:v>
                </c:pt>
                <c:pt idx="9">
                  <c:v>0.17289119633785496</c:v>
                </c:pt>
              </c:numCache>
            </c:numRef>
          </c:val>
          <c:extLst>
            <c:ext xmlns:c16="http://schemas.microsoft.com/office/drawing/2014/chart" uri="{C3380CC4-5D6E-409C-BE32-E72D297353CC}">
              <c16:uniqueId val="{00000002-97B2-469D-9F5A-6164778A2E64}"/>
            </c:ext>
          </c:extLst>
        </c:ser>
        <c:ser>
          <c:idx val="3"/>
          <c:order val="3"/>
          <c:tx>
            <c:strRef>
              <c:f>Sheet1!$E$1</c:f>
              <c:strCache>
                <c:ptCount val="1"/>
                <c:pt idx="0">
                  <c:v>4+</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5"/>
                <c:pt idx="0">
                  <c:v>≤ 19</c:v>
                </c:pt>
                <c:pt idx="1">
                  <c:v>20 - 39</c:v>
                </c:pt>
                <c:pt idx="2">
                  <c:v>40 - 59</c:v>
                </c:pt>
                <c:pt idx="3">
                  <c:v>60 - 79</c:v>
                </c:pt>
                <c:pt idx="4">
                  <c:v>80+</c:v>
                </c:pt>
              </c:strCache>
            </c:strRef>
          </c:cat>
          <c:val>
            <c:numRef>
              <c:f>Sheet1!$E$2:$E$11</c:f>
              <c:numCache>
                <c:formatCode>0%</c:formatCode>
                <c:ptCount val="10"/>
                <c:pt idx="0">
                  <c:v>7.9681274900398405E-3</c:v>
                </c:pt>
                <c:pt idx="1">
                  <c:v>6.332385629361599E-2</c:v>
                </c:pt>
                <c:pt idx="2">
                  <c:v>5.5452579548965091E-2</c:v>
                </c:pt>
                <c:pt idx="3">
                  <c:v>8.7322121604139786E-3</c:v>
                </c:pt>
                <c:pt idx="4">
                  <c:v>1.8255033557046968E-2</c:v>
                </c:pt>
                <c:pt idx="6">
                  <c:v>3.6608434405252036E-2</c:v>
                </c:pt>
                <c:pt idx="7">
                  <c:v>4.2124131749944005E-2</c:v>
                </c:pt>
                <c:pt idx="9">
                  <c:v>3.9356891642940935E-2</c:v>
                </c:pt>
              </c:numCache>
            </c:numRef>
          </c:val>
          <c:extLst>
            <c:ext xmlns:c16="http://schemas.microsoft.com/office/drawing/2014/chart" uri="{C3380CC4-5D6E-409C-BE32-E72D297353CC}">
              <c16:uniqueId val="{00000003-97B2-469D-9F5A-6164778A2E64}"/>
            </c:ext>
          </c:extLst>
        </c:ser>
        <c:dLbls>
          <c:showLegendKey val="0"/>
          <c:showVal val="0"/>
          <c:showCatName val="0"/>
          <c:showSerName val="0"/>
          <c:showPercent val="0"/>
          <c:showBubbleSize val="0"/>
        </c:dLbls>
        <c:gapWidth val="25"/>
        <c:overlap val="100"/>
        <c:axId val="1018916367"/>
        <c:axId val="1144717247"/>
      </c:barChart>
      <c:catAx>
        <c:axId val="1018916367"/>
        <c:scaling>
          <c:orientation val="maxMin"/>
        </c:scaling>
        <c:delete val="1"/>
        <c:axPos val="l"/>
        <c:numFmt formatCode="General" sourceLinked="1"/>
        <c:majorTickMark val="none"/>
        <c:minorTickMark val="none"/>
        <c:tickLblPos val="nextTo"/>
        <c:crossAx val="1144717247"/>
        <c:crosses val="autoZero"/>
        <c:auto val="1"/>
        <c:lblAlgn val="ctr"/>
        <c:lblOffset val="100"/>
        <c:noMultiLvlLbl val="0"/>
      </c:catAx>
      <c:valAx>
        <c:axId val="1144717247"/>
        <c:scaling>
          <c:orientation val="minMax"/>
        </c:scaling>
        <c:delete val="0"/>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cs-CZ"/>
          </a:p>
        </c:txPr>
        <c:crossAx val="1018916367"/>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cs-CZ"/>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cs-CZ"/>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742800092040087"/>
          <c:y val="6.3054247171625041E-2"/>
          <c:w val="0.47284632215006139"/>
          <c:h val="0.91717732257132245"/>
        </c:manualLayout>
      </c:layout>
      <c:barChart>
        <c:barDir val="bar"/>
        <c:grouping val="clustered"/>
        <c:varyColors val="0"/>
        <c:ser>
          <c:idx val="0"/>
          <c:order val="0"/>
          <c:tx>
            <c:strRef>
              <c:f>List1!$B$1</c:f>
              <c:strCache>
                <c:ptCount val="1"/>
                <c:pt idx="0">
                  <c:v>osoby</c:v>
                </c:pt>
              </c:strCache>
            </c:strRef>
          </c:tx>
          <c:spPr>
            <a:solidFill>
              <a:schemeClr val="bg1">
                <a:lumMod val="75000"/>
              </a:schemeClr>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0-511A-4338-A936-C841AA84E181}"/>
              </c:ext>
            </c:extLst>
          </c:dPt>
          <c:dPt>
            <c:idx val="1"/>
            <c:invertIfNegative val="0"/>
            <c:bubble3D val="0"/>
            <c:spPr>
              <a:solidFill>
                <a:schemeClr val="bg1">
                  <a:lumMod val="75000"/>
                </a:schemeClr>
              </a:solidFill>
              <a:ln>
                <a:noFill/>
              </a:ln>
              <a:effectLst/>
            </c:spPr>
            <c:extLst>
              <c:ext xmlns:c16="http://schemas.microsoft.com/office/drawing/2014/chart" uri="{C3380CC4-5D6E-409C-BE32-E72D297353CC}">
                <c16:uniqueId val="{00000000-AB94-4EAF-9895-FE3C512CDC32}"/>
              </c:ext>
            </c:extLst>
          </c:dPt>
          <c:dPt>
            <c:idx val="2"/>
            <c:invertIfNegative val="0"/>
            <c:bubble3D val="0"/>
            <c:spPr>
              <a:solidFill>
                <a:schemeClr val="bg1">
                  <a:lumMod val="75000"/>
                </a:schemeClr>
              </a:solidFill>
              <a:ln>
                <a:noFill/>
              </a:ln>
              <a:effectLst/>
            </c:spPr>
            <c:extLst>
              <c:ext xmlns:c16="http://schemas.microsoft.com/office/drawing/2014/chart" uri="{C3380CC4-5D6E-409C-BE32-E72D297353CC}">
                <c16:uniqueId val="{00000002-C4CF-4B35-8455-7DF88C02A6ED}"/>
              </c:ext>
            </c:extLst>
          </c:dPt>
          <c:dPt>
            <c:idx val="3"/>
            <c:invertIfNegative val="0"/>
            <c:bubble3D val="0"/>
            <c:spPr>
              <a:solidFill>
                <a:srgbClr val="C00000"/>
              </a:solidFill>
              <a:ln>
                <a:noFill/>
              </a:ln>
              <a:effectLst/>
            </c:spPr>
            <c:extLst>
              <c:ext xmlns:c16="http://schemas.microsoft.com/office/drawing/2014/chart" uri="{C3380CC4-5D6E-409C-BE32-E72D297353CC}">
                <c16:uniqueId val="{00000000-8B57-4964-B7E1-A5593E977555}"/>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List1!$A$2:$A$27</c:f>
              <c:strCache>
                <c:ptCount val="26"/>
                <c:pt idx="0">
                  <c:v>Věznice</c:v>
                </c:pt>
                <c:pt idx="1">
                  <c:v>Výrobní závod</c:v>
                </c:pt>
                <c:pt idx="2">
                  <c:v>Zařízení sociálních služeb</c:v>
                </c:pt>
                <c:pt idx="3">
                  <c:v>Školské zařízení</c:v>
                </c:pt>
                <c:pt idx="4">
                  <c:v>Pracoviště</c:v>
                </c:pt>
                <c:pt idx="5">
                  <c:v>Zdravotnické zařízení</c:v>
                </c:pt>
                <c:pt idx="6">
                  <c:v>Dětské domovy</c:v>
                </c:pt>
                <c:pt idx="7">
                  <c:v>Ubytovací</c:v>
                </c:pt>
                <c:pt idx="8">
                  <c:v>Kancelář, úřad</c:v>
                </c:pt>
                <c:pt idx="9">
                  <c:v>Sportovní</c:v>
                </c:pt>
                <c:pt idx="10">
                  <c:v>Prodejna, obchod</c:v>
                </c:pt>
                <c:pt idx="11">
                  <c:v>HZS</c:v>
                </c:pt>
                <c:pt idx="12">
                  <c:v>Církev</c:v>
                </c:pt>
                <c:pt idx="13">
                  <c:v>Policie</c:v>
                </c:pt>
                <c:pt idx="14">
                  <c:v>Dětský tábor</c:v>
                </c:pt>
                <c:pt idx="15">
                  <c:v>Divadlo</c:v>
                </c:pt>
                <c:pt idx="16">
                  <c:v>Hornictví</c:v>
                </c:pt>
                <c:pt idx="17">
                  <c:v>Rodinný výskyt</c:v>
                </c:pt>
                <c:pt idx="18">
                  <c:v>Setkání známých / příbuzných</c:v>
                </c:pt>
                <c:pt idx="19">
                  <c:v>Společenská akce / klub</c:v>
                </c:pt>
                <c:pt idx="20">
                  <c:v>Stravovací</c:v>
                </c:pt>
                <c:pt idx="21">
                  <c:v>Svatba / pohřeb</c:v>
                </c:pt>
                <c:pt idx="22">
                  <c:v>Školení</c:v>
                </c:pt>
                <c:pt idx="23">
                  <c:v>Zájmové aktivity</c:v>
                </c:pt>
                <c:pt idx="24">
                  <c:v>Ostatní</c:v>
                </c:pt>
                <c:pt idx="25">
                  <c:v>Netýká se žádného zařízení</c:v>
                </c:pt>
              </c:strCache>
            </c:strRef>
          </c:cat>
          <c:val>
            <c:numRef>
              <c:f>List1!$B$2:$B$27</c:f>
              <c:numCache>
                <c:formatCode>General</c:formatCode>
                <c:ptCount val="26"/>
                <c:pt idx="0">
                  <c:v>1401</c:v>
                </c:pt>
                <c:pt idx="1">
                  <c:v>918</c:v>
                </c:pt>
                <c:pt idx="2">
                  <c:v>809</c:v>
                </c:pt>
                <c:pt idx="3">
                  <c:v>799</c:v>
                </c:pt>
                <c:pt idx="4">
                  <c:v>508</c:v>
                </c:pt>
                <c:pt idx="5">
                  <c:v>269</c:v>
                </c:pt>
                <c:pt idx="6">
                  <c:v>225</c:v>
                </c:pt>
                <c:pt idx="7">
                  <c:v>161</c:v>
                </c:pt>
                <c:pt idx="8">
                  <c:v>43</c:v>
                </c:pt>
                <c:pt idx="9">
                  <c:v>40</c:v>
                </c:pt>
                <c:pt idx="10">
                  <c:v>20</c:v>
                </c:pt>
                <c:pt idx="11">
                  <c:v>13</c:v>
                </c:pt>
                <c:pt idx="12">
                  <c:v>7</c:v>
                </c:pt>
                <c:pt idx="13">
                  <c:v>6</c:v>
                </c:pt>
                <c:pt idx="14">
                  <c:v>0</c:v>
                </c:pt>
                <c:pt idx="15">
                  <c:v>0</c:v>
                </c:pt>
                <c:pt idx="16">
                  <c:v>0</c:v>
                </c:pt>
                <c:pt idx="17">
                  <c:v>0</c:v>
                </c:pt>
                <c:pt idx="18">
                  <c:v>0</c:v>
                </c:pt>
                <c:pt idx="19">
                  <c:v>0</c:v>
                </c:pt>
                <c:pt idx="20">
                  <c:v>0</c:v>
                </c:pt>
                <c:pt idx="21">
                  <c:v>0</c:v>
                </c:pt>
                <c:pt idx="22">
                  <c:v>0</c:v>
                </c:pt>
                <c:pt idx="23">
                  <c:v>0</c:v>
                </c:pt>
                <c:pt idx="24">
                  <c:v>0</c:v>
                </c:pt>
                <c:pt idx="25">
                  <c:v>0</c:v>
                </c:pt>
              </c:numCache>
            </c:numRef>
          </c:val>
          <c:extLst>
            <c:ext xmlns:c16="http://schemas.microsoft.com/office/drawing/2014/chart" uri="{C3380CC4-5D6E-409C-BE32-E72D297353CC}">
              <c16:uniqueId val="{00000000-C4CF-4B35-8455-7DF88C02A6ED}"/>
            </c:ext>
          </c:extLst>
        </c:ser>
        <c:dLbls>
          <c:showLegendKey val="0"/>
          <c:showVal val="0"/>
          <c:showCatName val="0"/>
          <c:showSerName val="0"/>
          <c:showPercent val="0"/>
          <c:showBubbleSize val="0"/>
        </c:dLbls>
        <c:gapWidth val="30"/>
        <c:overlap val="100"/>
        <c:axId val="320460415"/>
        <c:axId val="315793487"/>
      </c:barChart>
      <c:catAx>
        <c:axId val="320460415"/>
        <c:scaling>
          <c:orientation val="maxMin"/>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cs-CZ"/>
          </a:p>
        </c:txPr>
        <c:crossAx val="315793487"/>
        <c:crosses val="autoZero"/>
        <c:auto val="1"/>
        <c:lblAlgn val="ctr"/>
        <c:lblOffset val="100"/>
        <c:tickLblSkip val="1"/>
        <c:noMultiLvlLbl val="0"/>
      </c:catAx>
      <c:valAx>
        <c:axId val="315793487"/>
        <c:scaling>
          <c:orientation val="minMax"/>
        </c:scaling>
        <c:delete val="0"/>
        <c:axPos val="t"/>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cs-CZ"/>
          </a:p>
        </c:txPr>
        <c:crossAx val="320460415"/>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cs-CZ"/>
    </a:p>
  </c:txPr>
  <c:externalData r:id="rId3">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0</c:v>
                </c:pt>
              </c:strCache>
            </c:strRef>
          </c:tx>
          <c:spPr>
            <a:solidFill>
              <a:schemeClr val="bg1">
                <a:lumMod val="9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5"/>
                <c:pt idx="0">
                  <c:v>≤ 19</c:v>
                </c:pt>
                <c:pt idx="1">
                  <c:v>20 - 39</c:v>
                </c:pt>
                <c:pt idx="2">
                  <c:v>40 - 59</c:v>
                </c:pt>
                <c:pt idx="3">
                  <c:v>60 - 79</c:v>
                </c:pt>
                <c:pt idx="4">
                  <c:v>80+</c:v>
                </c:pt>
              </c:strCache>
            </c:strRef>
          </c:cat>
          <c:val>
            <c:numRef>
              <c:f>Sheet1!$B$2:$B$11</c:f>
              <c:numCache>
                <c:formatCode>0%</c:formatCode>
                <c:ptCount val="10"/>
                <c:pt idx="0">
                  <c:v>0.56272401433691754</c:v>
                </c:pt>
                <c:pt idx="1">
                  <c:v>0.5078508341511293</c:v>
                </c:pt>
                <c:pt idx="2">
                  <c:v>0.54923717059639354</c:v>
                </c:pt>
                <c:pt idx="3">
                  <c:v>0.59387617765814271</c:v>
                </c:pt>
                <c:pt idx="4">
                  <c:v>0.57278401997503137</c:v>
                </c:pt>
                <c:pt idx="6">
                  <c:v>0.54976580796253061</c:v>
                </c:pt>
                <c:pt idx="7">
                  <c:v>0.57192452830188945</c:v>
                </c:pt>
                <c:pt idx="9">
                  <c:v>0.56067474177008358</c:v>
                </c:pt>
              </c:numCache>
            </c:numRef>
          </c:val>
          <c:extLst>
            <c:ext xmlns:c16="http://schemas.microsoft.com/office/drawing/2014/chart" uri="{C3380CC4-5D6E-409C-BE32-E72D297353CC}">
              <c16:uniqueId val="{00000000-CBF1-475D-A2C8-31D7894AF14C}"/>
            </c:ext>
          </c:extLst>
        </c:ser>
        <c:ser>
          <c:idx val="1"/>
          <c:order val="1"/>
          <c:tx>
            <c:strRef>
              <c:f>Sheet1!$C$1</c:f>
              <c:strCache>
                <c:ptCount val="1"/>
                <c:pt idx="0">
                  <c:v>1</c:v>
                </c:pt>
              </c:strCache>
            </c:strRef>
          </c:tx>
          <c:spPr>
            <a:solidFill>
              <a:srgbClr val="92D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5"/>
                <c:pt idx="0">
                  <c:v>≤ 19</c:v>
                </c:pt>
                <c:pt idx="1">
                  <c:v>20 - 39</c:v>
                </c:pt>
                <c:pt idx="2">
                  <c:v>40 - 59</c:v>
                </c:pt>
                <c:pt idx="3">
                  <c:v>60 - 79</c:v>
                </c:pt>
                <c:pt idx="4">
                  <c:v>80+</c:v>
                </c:pt>
              </c:strCache>
            </c:strRef>
          </c:cat>
          <c:val>
            <c:numRef>
              <c:f>Sheet1!$C$2:$C$11</c:f>
              <c:numCache>
                <c:formatCode>0%</c:formatCode>
                <c:ptCount val="10"/>
                <c:pt idx="0">
                  <c:v>0.3201911589008366</c:v>
                </c:pt>
                <c:pt idx="1">
                  <c:v>0.33954857703630986</c:v>
                </c:pt>
                <c:pt idx="2">
                  <c:v>0.32094313453536816</c:v>
                </c:pt>
                <c:pt idx="3">
                  <c:v>0.29946164199192465</c:v>
                </c:pt>
                <c:pt idx="4">
                  <c:v>0.30212234706616764</c:v>
                </c:pt>
                <c:pt idx="6">
                  <c:v>0.32186768149882861</c:v>
                </c:pt>
                <c:pt idx="7">
                  <c:v>0.3046037735849067</c:v>
                </c:pt>
                <c:pt idx="9">
                  <c:v>0.31336850709667763</c:v>
                </c:pt>
              </c:numCache>
            </c:numRef>
          </c:val>
          <c:extLst>
            <c:ext xmlns:c16="http://schemas.microsoft.com/office/drawing/2014/chart" uri="{C3380CC4-5D6E-409C-BE32-E72D297353CC}">
              <c16:uniqueId val="{00000001-CBF1-475D-A2C8-31D7894AF14C}"/>
            </c:ext>
          </c:extLst>
        </c:ser>
        <c:ser>
          <c:idx val="2"/>
          <c:order val="2"/>
          <c:tx>
            <c:strRef>
              <c:f>Sheet1!$D$1</c:f>
              <c:strCache>
                <c:ptCount val="1"/>
                <c:pt idx="0">
                  <c:v> 2-3</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5"/>
                <c:pt idx="0">
                  <c:v>≤ 19</c:v>
                </c:pt>
                <c:pt idx="1">
                  <c:v>20 - 39</c:v>
                </c:pt>
                <c:pt idx="2">
                  <c:v>40 - 59</c:v>
                </c:pt>
                <c:pt idx="3">
                  <c:v>60 - 79</c:v>
                </c:pt>
                <c:pt idx="4">
                  <c:v>80+</c:v>
                </c:pt>
              </c:strCache>
            </c:strRef>
          </c:cat>
          <c:val>
            <c:numRef>
              <c:f>Sheet1!$D$2:$D$11</c:f>
              <c:numCache>
                <c:formatCode>0%</c:formatCode>
                <c:ptCount val="10"/>
                <c:pt idx="0">
                  <c:v>0.10991636798088404</c:v>
                </c:pt>
                <c:pt idx="1">
                  <c:v>0.12855740922473033</c:v>
                </c:pt>
                <c:pt idx="2">
                  <c:v>0.11123439667128987</c:v>
                </c:pt>
                <c:pt idx="3">
                  <c:v>9.7240915208613748E-2</c:v>
                </c:pt>
                <c:pt idx="4">
                  <c:v>0.11335830212234703</c:v>
                </c:pt>
                <c:pt idx="6">
                  <c:v>0.11255854800936772</c:v>
                </c:pt>
                <c:pt idx="7">
                  <c:v>0.11003773584905649</c:v>
                </c:pt>
                <c:pt idx="9">
                  <c:v>0.11131752991008378</c:v>
                </c:pt>
              </c:numCache>
            </c:numRef>
          </c:val>
          <c:extLst>
            <c:ext xmlns:c16="http://schemas.microsoft.com/office/drawing/2014/chart" uri="{C3380CC4-5D6E-409C-BE32-E72D297353CC}">
              <c16:uniqueId val="{00000002-CBF1-475D-A2C8-31D7894AF14C}"/>
            </c:ext>
          </c:extLst>
        </c:ser>
        <c:ser>
          <c:idx val="3"/>
          <c:order val="3"/>
          <c:tx>
            <c:strRef>
              <c:f>Sheet1!$E$1</c:f>
              <c:strCache>
                <c:ptCount val="1"/>
                <c:pt idx="0">
                  <c:v>4+</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5"/>
                <c:pt idx="0">
                  <c:v>≤ 19</c:v>
                </c:pt>
                <c:pt idx="1">
                  <c:v>20 - 39</c:v>
                </c:pt>
                <c:pt idx="2">
                  <c:v>40 - 59</c:v>
                </c:pt>
                <c:pt idx="3">
                  <c:v>60 - 79</c:v>
                </c:pt>
                <c:pt idx="4">
                  <c:v>80+</c:v>
                </c:pt>
              </c:strCache>
            </c:strRef>
          </c:cat>
          <c:val>
            <c:numRef>
              <c:f>Sheet1!$E$2:$E$11</c:f>
              <c:numCache>
                <c:formatCode>0%</c:formatCode>
                <c:ptCount val="10"/>
                <c:pt idx="0">
                  <c:v>7.168458781362008E-3</c:v>
                </c:pt>
                <c:pt idx="1">
                  <c:v>2.4043179587831191E-2</c:v>
                </c:pt>
                <c:pt idx="2">
                  <c:v>1.8585298196948683E-2</c:v>
                </c:pt>
                <c:pt idx="3">
                  <c:v>9.4212651413189807E-3</c:v>
                </c:pt>
                <c:pt idx="4">
                  <c:v>1.1735330836454422E-2</c:v>
                </c:pt>
                <c:pt idx="6">
                  <c:v>1.5807962529274001E-2</c:v>
                </c:pt>
                <c:pt idx="7">
                  <c:v>1.3433962264150941E-2</c:v>
                </c:pt>
                <c:pt idx="9">
                  <c:v>1.4639221223155231E-2</c:v>
                </c:pt>
              </c:numCache>
            </c:numRef>
          </c:val>
          <c:extLst>
            <c:ext xmlns:c16="http://schemas.microsoft.com/office/drawing/2014/chart" uri="{C3380CC4-5D6E-409C-BE32-E72D297353CC}">
              <c16:uniqueId val="{00000003-CBF1-475D-A2C8-31D7894AF14C}"/>
            </c:ext>
          </c:extLst>
        </c:ser>
        <c:dLbls>
          <c:showLegendKey val="0"/>
          <c:showVal val="0"/>
          <c:showCatName val="0"/>
          <c:showSerName val="0"/>
          <c:showPercent val="0"/>
          <c:showBubbleSize val="0"/>
        </c:dLbls>
        <c:gapWidth val="25"/>
        <c:overlap val="100"/>
        <c:axId val="1018916367"/>
        <c:axId val="1144717247"/>
      </c:barChart>
      <c:catAx>
        <c:axId val="1018916367"/>
        <c:scaling>
          <c:orientation val="maxMin"/>
        </c:scaling>
        <c:delete val="1"/>
        <c:axPos val="l"/>
        <c:numFmt formatCode="General" sourceLinked="1"/>
        <c:majorTickMark val="none"/>
        <c:minorTickMark val="none"/>
        <c:tickLblPos val="nextTo"/>
        <c:crossAx val="1144717247"/>
        <c:crosses val="autoZero"/>
        <c:auto val="1"/>
        <c:lblAlgn val="ctr"/>
        <c:lblOffset val="100"/>
        <c:noMultiLvlLbl val="0"/>
      </c:catAx>
      <c:valAx>
        <c:axId val="1144717247"/>
        <c:scaling>
          <c:orientation val="minMax"/>
        </c:scaling>
        <c:delete val="0"/>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cs-CZ"/>
          </a:p>
        </c:txPr>
        <c:crossAx val="1018916367"/>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cs-CZ"/>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cs-CZ"/>
    </a:p>
  </c:txPr>
  <c:externalData r:id="rId3">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rgbClr val="FF66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Sheet1!$A$2:$A$32</c:f>
              <c:strCache>
                <c:ptCount val="31"/>
                <c:pt idx="0">
                  <c:v>Věk</c:v>
                </c:pt>
                <c:pt idx="1">
                  <c:v>0 - 2</c:v>
                </c:pt>
                <c:pt idx="2">
                  <c:v>3 - 5</c:v>
                </c:pt>
                <c:pt idx="3">
                  <c:v>6 - 10</c:v>
                </c:pt>
                <c:pt idx="4">
                  <c:v>11 - 14</c:v>
                </c:pt>
                <c:pt idx="5">
                  <c:v>15 - 19</c:v>
                </c:pt>
                <c:pt idx="6">
                  <c:v>Pohlaví</c:v>
                </c:pt>
                <c:pt idx="7">
                  <c:v>Muži</c:v>
                </c:pt>
                <c:pt idx="8">
                  <c:v>Ženy</c:v>
                </c:pt>
                <c:pt idx="9">
                  <c:v>Kraj</c:v>
                </c:pt>
                <c:pt idx="10">
                  <c:v>Hlavní město Praha</c:v>
                </c:pt>
                <c:pt idx="11">
                  <c:v>Středočeský kraj</c:v>
                </c:pt>
                <c:pt idx="12">
                  <c:v>Jihočeský kraj</c:v>
                </c:pt>
                <c:pt idx="13">
                  <c:v>Plzeňský kraj</c:v>
                </c:pt>
                <c:pt idx="14">
                  <c:v>Karlovarský kraj</c:v>
                </c:pt>
                <c:pt idx="15">
                  <c:v>Ústecký kraj</c:v>
                </c:pt>
                <c:pt idx="16">
                  <c:v>Liberecký kraj</c:v>
                </c:pt>
                <c:pt idx="17">
                  <c:v>Královéhradecký kraj</c:v>
                </c:pt>
                <c:pt idx="18">
                  <c:v>Pardubický kraj</c:v>
                </c:pt>
                <c:pt idx="19">
                  <c:v>Kraj Vysočina</c:v>
                </c:pt>
                <c:pt idx="20">
                  <c:v>Jihomoravský kraj</c:v>
                </c:pt>
                <c:pt idx="21">
                  <c:v>Olomoucký kraj</c:v>
                </c:pt>
                <c:pt idx="22">
                  <c:v>Zlínský kraj</c:v>
                </c:pt>
                <c:pt idx="23">
                  <c:v>Moravskoslezský kraj</c:v>
                </c:pt>
                <c:pt idx="24">
                  <c:v>Velikost sídla</c:v>
                </c:pt>
                <c:pt idx="25">
                  <c:v>≤ 1000</c:v>
                </c:pt>
                <c:pt idx="26">
                  <c:v>1001 - 5000</c:v>
                </c:pt>
                <c:pt idx="27">
                  <c:v>5001 - 20000</c:v>
                </c:pt>
                <c:pt idx="28">
                  <c:v>20001 - 50000</c:v>
                </c:pt>
                <c:pt idx="29">
                  <c:v>50001 - 100000</c:v>
                </c:pt>
                <c:pt idx="30">
                  <c:v>100001+</c:v>
                </c:pt>
              </c:strCache>
            </c:strRef>
          </c:cat>
          <c:val>
            <c:numRef>
              <c:f>Sheet1!$B$2:$B$32</c:f>
              <c:numCache>
                <c:formatCode>0%</c:formatCode>
                <c:ptCount val="31"/>
                <c:pt idx="1">
                  <c:v>1.7964071856287425E-2</c:v>
                </c:pt>
                <c:pt idx="2">
                  <c:v>0.34431137724550898</c:v>
                </c:pt>
                <c:pt idx="3">
                  <c:v>0.41916167664670656</c:v>
                </c:pt>
                <c:pt idx="4">
                  <c:v>9.2814371257485026E-2</c:v>
                </c:pt>
                <c:pt idx="5">
                  <c:v>0.12574850299401197</c:v>
                </c:pt>
                <c:pt idx="7">
                  <c:v>0.45508982035928142</c:v>
                </c:pt>
                <c:pt idx="8">
                  <c:v>0.54491017964071853</c:v>
                </c:pt>
                <c:pt idx="10">
                  <c:v>0.22155688622754491</c:v>
                </c:pt>
                <c:pt idx="11">
                  <c:v>9.880239520958084E-2</c:v>
                </c:pt>
                <c:pt idx="12">
                  <c:v>8.9820359281437123E-3</c:v>
                </c:pt>
                <c:pt idx="13">
                  <c:v>8.9820359281437123E-3</c:v>
                </c:pt>
                <c:pt idx="14">
                  <c:v>4.790419161676647E-2</c:v>
                </c:pt>
                <c:pt idx="15">
                  <c:v>3.8922155688622756E-2</c:v>
                </c:pt>
                <c:pt idx="16">
                  <c:v>2.3952095808383235E-2</c:v>
                </c:pt>
                <c:pt idx="17">
                  <c:v>0.10479041916167664</c:v>
                </c:pt>
                <c:pt idx="18">
                  <c:v>4.1916167664670656E-2</c:v>
                </c:pt>
                <c:pt idx="19">
                  <c:v>2.6946107784431138E-2</c:v>
                </c:pt>
                <c:pt idx="20">
                  <c:v>8.3832335329341312E-2</c:v>
                </c:pt>
                <c:pt idx="21">
                  <c:v>3.2934131736526949E-2</c:v>
                </c:pt>
                <c:pt idx="22">
                  <c:v>0.12275449101796407</c:v>
                </c:pt>
                <c:pt idx="23">
                  <c:v>0.1377245508982036</c:v>
                </c:pt>
                <c:pt idx="25">
                  <c:v>0.16467065868263472</c:v>
                </c:pt>
                <c:pt idx="26">
                  <c:v>0.18862275449101795</c:v>
                </c:pt>
                <c:pt idx="27">
                  <c:v>0.16467065868263472</c:v>
                </c:pt>
                <c:pt idx="28">
                  <c:v>7.7844311377245512E-2</c:v>
                </c:pt>
                <c:pt idx="29">
                  <c:v>0.12275449101796407</c:v>
                </c:pt>
                <c:pt idx="30">
                  <c:v>0.28143712574850299</c:v>
                </c:pt>
              </c:numCache>
            </c:numRef>
          </c:val>
          <c:extLst>
            <c:ext xmlns:c16="http://schemas.microsoft.com/office/drawing/2014/chart" uri="{C3380CC4-5D6E-409C-BE32-E72D297353CC}">
              <c16:uniqueId val="{00000000-9DBD-4FA3-B123-8F0E9A293255}"/>
            </c:ext>
          </c:extLst>
        </c:ser>
        <c:dLbls>
          <c:showLegendKey val="0"/>
          <c:showVal val="0"/>
          <c:showCatName val="0"/>
          <c:showSerName val="0"/>
          <c:showPercent val="0"/>
          <c:showBubbleSize val="0"/>
        </c:dLbls>
        <c:gapWidth val="20"/>
        <c:axId val="210308096"/>
        <c:axId val="980983631"/>
      </c:barChart>
      <c:catAx>
        <c:axId val="210308096"/>
        <c:scaling>
          <c:orientation val="maxMin"/>
        </c:scaling>
        <c:delete val="1"/>
        <c:axPos val="l"/>
        <c:numFmt formatCode="General" sourceLinked="1"/>
        <c:majorTickMark val="none"/>
        <c:minorTickMark val="none"/>
        <c:tickLblPos val="nextTo"/>
        <c:crossAx val="980983631"/>
        <c:crosses val="autoZero"/>
        <c:auto val="1"/>
        <c:lblAlgn val="ctr"/>
        <c:lblOffset val="100"/>
        <c:noMultiLvlLbl val="0"/>
      </c:catAx>
      <c:valAx>
        <c:axId val="980983631"/>
        <c:scaling>
          <c:orientation val="minMax"/>
        </c:scaling>
        <c:delete val="0"/>
        <c:axPos val="t"/>
        <c:numFmt formatCode="0%" sourceLinked="0"/>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cs-CZ"/>
          </a:p>
        </c:txPr>
        <c:crossAx val="210308096"/>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cs-CZ"/>
    </a:p>
  </c:txPr>
  <c:externalData r:id="rId3">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rgbClr val="FF66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Sheet1!$A$2:$A$32</c:f>
              <c:strCache>
                <c:ptCount val="31"/>
                <c:pt idx="0">
                  <c:v>Věk</c:v>
                </c:pt>
                <c:pt idx="1">
                  <c:v>0 - 2</c:v>
                </c:pt>
                <c:pt idx="2">
                  <c:v>3 - 5</c:v>
                </c:pt>
                <c:pt idx="3">
                  <c:v>6 - 10</c:v>
                </c:pt>
                <c:pt idx="4">
                  <c:v>11 - 14</c:v>
                </c:pt>
                <c:pt idx="5">
                  <c:v>15 - 19</c:v>
                </c:pt>
                <c:pt idx="6">
                  <c:v>Pohlaví</c:v>
                </c:pt>
                <c:pt idx="7">
                  <c:v>Muži</c:v>
                </c:pt>
                <c:pt idx="8">
                  <c:v>Ženy</c:v>
                </c:pt>
                <c:pt idx="9">
                  <c:v>Kraj</c:v>
                </c:pt>
                <c:pt idx="10">
                  <c:v>Hlavní město Praha</c:v>
                </c:pt>
                <c:pt idx="11">
                  <c:v>Středočeský kraj</c:v>
                </c:pt>
                <c:pt idx="12">
                  <c:v>Jihočeský kraj</c:v>
                </c:pt>
                <c:pt idx="13">
                  <c:v>Plzeňský kraj</c:v>
                </c:pt>
                <c:pt idx="14">
                  <c:v>Karlovarský kraj</c:v>
                </c:pt>
                <c:pt idx="15">
                  <c:v>Ústecký kraj</c:v>
                </c:pt>
                <c:pt idx="16">
                  <c:v>Liberecký kraj</c:v>
                </c:pt>
                <c:pt idx="17">
                  <c:v>Královéhradecký kraj</c:v>
                </c:pt>
                <c:pt idx="18">
                  <c:v>Pardubický kraj</c:v>
                </c:pt>
                <c:pt idx="19">
                  <c:v>Kraj Vysočina</c:v>
                </c:pt>
                <c:pt idx="20">
                  <c:v>Jihomoravský kraj</c:v>
                </c:pt>
                <c:pt idx="21">
                  <c:v>Olomoucký kraj</c:v>
                </c:pt>
                <c:pt idx="22">
                  <c:v>Zlínský kraj</c:v>
                </c:pt>
                <c:pt idx="23">
                  <c:v>Moravskoslezský kraj</c:v>
                </c:pt>
                <c:pt idx="24">
                  <c:v>Velikost sídla</c:v>
                </c:pt>
                <c:pt idx="25">
                  <c:v>≤ 1000</c:v>
                </c:pt>
                <c:pt idx="26">
                  <c:v>1001 - 5000</c:v>
                </c:pt>
                <c:pt idx="27">
                  <c:v>5001 - 20000</c:v>
                </c:pt>
                <c:pt idx="28">
                  <c:v>20001 - 50000</c:v>
                </c:pt>
                <c:pt idx="29">
                  <c:v>50001 - 100000</c:v>
                </c:pt>
                <c:pt idx="30">
                  <c:v>100001+</c:v>
                </c:pt>
              </c:strCache>
            </c:strRef>
          </c:cat>
          <c:val>
            <c:numRef>
              <c:f>Sheet1!$B$2:$B$32</c:f>
              <c:numCache>
                <c:formatCode>0%</c:formatCode>
                <c:ptCount val="31"/>
                <c:pt idx="1">
                  <c:v>8.5106382978723406E-3</c:v>
                </c:pt>
                <c:pt idx="2">
                  <c:v>0.3475177304964539</c:v>
                </c:pt>
                <c:pt idx="3">
                  <c:v>0.50921985815602833</c:v>
                </c:pt>
                <c:pt idx="4">
                  <c:v>3.8297872340425532E-2</c:v>
                </c:pt>
                <c:pt idx="5">
                  <c:v>9.6453900709219859E-2</c:v>
                </c:pt>
                <c:pt idx="7">
                  <c:v>0.46666666666666667</c:v>
                </c:pt>
                <c:pt idx="8">
                  <c:v>0.53333333333333333</c:v>
                </c:pt>
                <c:pt idx="10">
                  <c:v>0.19432624113475178</c:v>
                </c:pt>
                <c:pt idx="11">
                  <c:v>0.26099290780141843</c:v>
                </c:pt>
                <c:pt idx="12">
                  <c:v>7.0921985815602835E-3</c:v>
                </c:pt>
                <c:pt idx="13">
                  <c:v>1.8439716312056736E-2</c:v>
                </c:pt>
                <c:pt idx="14">
                  <c:v>4.2553191489361701E-2</c:v>
                </c:pt>
                <c:pt idx="15">
                  <c:v>7.0921985815602842E-2</c:v>
                </c:pt>
                <c:pt idx="16">
                  <c:v>2.4113475177304965E-2</c:v>
                </c:pt>
                <c:pt idx="17">
                  <c:v>5.5319148936170209E-2</c:v>
                </c:pt>
                <c:pt idx="18">
                  <c:v>4.6808510638297871E-2</c:v>
                </c:pt>
                <c:pt idx="19">
                  <c:v>1.4184397163120567E-2</c:v>
                </c:pt>
                <c:pt idx="20">
                  <c:v>8.085106382978724E-2</c:v>
                </c:pt>
                <c:pt idx="21">
                  <c:v>4.9645390070921988E-2</c:v>
                </c:pt>
                <c:pt idx="22">
                  <c:v>5.106382978723404E-2</c:v>
                </c:pt>
                <c:pt idx="23">
                  <c:v>8.3687943262411343E-2</c:v>
                </c:pt>
                <c:pt idx="25">
                  <c:v>0.14609929078014183</c:v>
                </c:pt>
                <c:pt idx="26">
                  <c:v>0.2652482269503546</c:v>
                </c:pt>
                <c:pt idx="27">
                  <c:v>0.18297872340425531</c:v>
                </c:pt>
                <c:pt idx="28">
                  <c:v>0.10354609929078014</c:v>
                </c:pt>
                <c:pt idx="29">
                  <c:v>5.2482269503546099E-2</c:v>
                </c:pt>
                <c:pt idx="30">
                  <c:v>0.24964539007092199</c:v>
                </c:pt>
              </c:numCache>
            </c:numRef>
          </c:val>
          <c:extLst>
            <c:ext xmlns:c16="http://schemas.microsoft.com/office/drawing/2014/chart" uri="{C3380CC4-5D6E-409C-BE32-E72D297353CC}">
              <c16:uniqueId val="{00000000-2AE6-4396-BEFE-B216A038C3FE}"/>
            </c:ext>
          </c:extLst>
        </c:ser>
        <c:dLbls>
          <c:showLegendKey val="0"/>
          <c:showVal val="0"/>
          <c:showCatName val="0"/>
          <c:showSerName val="0"/>
          <c:showPercent val="0"/>
          <c:showBubbleSize val="0"/>
        </c:dLbls>
        <c:gapWidth val="20"/>
        <c:axId val="210308096"/>
        <c:axId val="980983631"/>
      </c:barChart>
      <c:catAx>
        <c:axId val="210308096"/>
        <c:scaling>
          <c:orientation val="maxMin"/>
        </c:scaling>
        <c:delete val="1"/>
        <c:axPos val="l"/>
        <c:numFmt formatCode="General" sourceLinked="1"/>
        <c:majorTickMark val="none"/>
        <c:minorTickMark val="none"/>
        <c:tickLblPos val="nextTo"/>
        <c:crossAx val="980983631"/>
        <c:crosses val="autoZero"/>
        <c:auto val="1"/>
        <c:lblAlgn val="ctr"/>
        <c:lblOffset val="100"/>
        <c:noMultiLvlLbl val="0"/>
      </c:catAx>
      <c:valAx>
        <c:axId val="980983631"/>
        <c:scaling>
          <c:orientation val="minMax"/>
        </c:scaling>
        <c:delete val="0"/>
        <c:axPos val="t"/>
        <c:numFmt formatCode="0%" sourceLinked="0"/>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cs-CZ"/>
          </a:p>
        </c:txPr>
        <c:crossAx val="210308096"/>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cs-CZ"/>
    </a:p>
  </c:txPr>
  <c:externalData r:id="rId3">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rgbClr val="FF66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Sheet1!$A$2:$A$32</c:f>
              <c:strCache>
                <c:ptCount val="31"/>
                <c:pt idx="0">
                  <c:v>Věk</c:v>
                </c:pt>
                <c:pt idx="1">
                  <c:v>0 - 2</c:v>
                </c:pt>
                <c:pt idx="2">
                  <c:v>3 - 5</c:v>
                </c:pt>
                <c:pt idx="3">
                  <c:v>6 - 10</c:v>
                </c:pt>
                <c:pt idx="4">
                  <c:v>11 - 14</c:v>
                </c:pt>
                <c:pt idx="5">
                  <c:v>15 - 19</c:v>
                </c:pt>
                <c:pt idx="6">
                  <c:v>Pohlaví</c:v>
                </c:pt>
                <c:pt idx="7">
                  <c:v>Muži</c:v>
                </c:pt>
                <c:pt idx="8">
                  <c:v>Ženy</c:v>
                </c:pt>
                <c:pt idx="9">
                  <c:v>Kraj</c:v>
                </c:pt>
                <c:pt idx="10">
                  <c:v>Hlavní město Praha</c:v>
                </c:pt>
                <c:pt idx="11">
                  <c:v>Středočeský kraj</c:v>
                </c:pt>
                <c:pt idx="12">
                  <c:v>Jihočeský kraj</c:v>
                </c:pt>
                <c:pt idx="13">
                  <c:v>Plzeňský kraj</c:v>
                </c:pt>
                <c:pt idx="14">
                  <c:v>Karlovarský kraj</c:v>
                </c:pt>
                <c:pt idx="15">
                  <c:v>Ústecký kraj</c:v>
                </c:pt>
                <c:pt idx="16">
                  <c:v>Liberecký kraj</c:v>
                </c:pt>
                <c:pt idx="17">
                  <c:v>Královéhradecký kraj</c:v>
                </c:pt>
                <c:pt idx="18">
                  <c:v>Pardubický kraj</c:v>
                </c:pt>
                <c:pt idx="19">
                  <c:v>Kraj Vysočina</c:v>
                </c:pt>
                <c:pt idx="20">
                  <c:v>Jihomoravský kraj</c:v>
                </c:pt>
                <c:pt idx="21">
                  <c:v>Olomoucký kraj</c:v>
                </c:pt>
                <c:pt idx="22">
                  <c:v>Zlínský kraj</c:v>
                </c:pt>
                <c:pt idx="23">
                  <c:v>Moravskoslezský kraj</c:v>
                </c:pt>
                <c:pt idx="24">
                  <c:v>Velikost sídla</c:v>
                </c:pt>
                <c:pt idx="25">
                  <c:v>≤ 1000</c:v>
                </c:pt>
                <c:pt idx="26">
                  <c:v>1001 - 5000</c:v>
                </c:pt>
                <c:pt idx="27">
                  <c:v>5001 - 20000</c:v>
                </c:pt>
                <c:pt idx="28">
                  <c:v>20001 - 50000</c:v>
                </c:pt>
                <c:pt idx="29">
                  <c:v>50001 - 100000</c:v>
                </c:pt>
                <c:pt idx="30">
                  <c:v>100001+</c:v>
                </c:pt>
              </c:strCache>
            </c:strRef>
          </c:cat>
          <c:val>
            <c:numRef>
              <c:f>Sheet1!$B$2:$B$32</c:f>
              <c:numCache>
                <c:formatCode>0%</c:formatCode>
                <c:ptCount val="31"/>
                <c:pt idx="1">
                  <c:v>3.0456852791878174E-2</c:v>
                </c:pt>
                <c:pt idx="2">
                  <c:v>0.24873096446700507</c:v>
                </c:pt>
                <c:pt idx="3">
                  <c:v>0.34010152284263961</c:v>
                </c:pt>
                <c:pt idx="4">
                  <c:v>0.14213197969543148</c:v>
                </c:pt>
                <c:pt idx="5">
                  <c:v>0.23857868020304568</c:v>
                </c:pt>
                <c:pt idx="7">
                  <c:v>0.54822335025380708</c:v>
                </c:pt>
                <c:pt idx="8">
                  <c:v>0.45177664974619292</c:v>
                </c:pt>
                <c:pt idx="10">
                  <c:v>0.15736040609137056</c:v>
                </c:pt>
                <c:pt idx="11">
                  <c:v>0.16751269035532995</c:v>
                </c:pt>
                <c:pt idx="12">
                  <c:v>2.5380710659898477E-2</c:v>
                </c:pt>
                <c:pt idx="13">
                  <c:v>2.5380710659898477E-2</c:v>
                </c:pt>
                <c:pt idx="14">
                  <c:v>3.0456852791878174E-2</c:v>
                </c:pt>
                <c:pt idx="15">
                  <c:v>0.14213197969543148</c:v>
                </c:pt>
                <c:pt idx="16">
                  <c:v>2.5380710659898477E-2</c:v>
                </c:pt>
                <c:pt idx="17">
                  <c:v>5.0761421319796954E-2</c:v>
                </c:pt>
                <c:pt idx="18">
                  <c:v>7.6142131979695438E-2</c:v>
                </c:pt>
                <c:pt idx="19">
                  <c:v>4.5685279187817257E-2</c:v>
                </c:pt>
                <c:pt idx="20">
                  <c:v>5.5837563451776651E-2</c:v>
                </c:pt>
                <c:pt idx="21">
                  <c:v>4.060913705583756E-2</c:v>
                </c:pt>
                <c:pt idx="22">
                  <c:v>4.060913705583756E-2</c:v>
                </c:pt>
                <c:pt idx="23">
                  <c:v>0.116751269035533</c:v>
                </c:pt>
                <c:pt idx="25">
                  <c:v>0.16751269035532995</c:v>
                </c:pt>
                <c:pt idx="26">
                  <c:v>0.21827411167512689</c:v>
                </c:pt>
                <c:pt idx="27">
                  <c:v>0.17258883248730963</c:v>
                </c:pt>
                <c:pt idx="28">
                  <c:v>0.13197969543147209</c:v>
                </c:pt>
                <c:pt idx="29">
                  <c:v>0.1116751269035533</c:v>
                </c:pt>
                <c:pt idx="30">
                  <c:v>0.19796954314720813</c:v>
                </c:pt>
              </c:numCache>
            </c:numRef>
          </c:val>
          <c:extLst>
            <c:ext xmlns:c16="http://schemas.microsoft.com/office/drawing/2014/chart" uri="{C3380CC4-5D6E-409C-BE32-E72D297353CC}">
              <c16:uniqueId val="{00000000-3E27-4931-B3AB-FD3C5EF0C244}"/>
            </c:ext>
          </c:extLst>
        </c:ser>
        <c:dLbls>
          <c:showLegendKey val="0"/>
          <c:showVal val="0"/>
          <c:showCatName val="0"/>
          <c:showSerName val="0"/>
          <c:showPercent val="0"/>
          <c:showBubbleSize val="0"/>
        </c:dLbls>
        <c:gapWidth val="20"/>
        <c:axId val="210308096"/>
        <c:axId val="980983631"/>
      </c:barChart>
      <c:catAx>
        <c:axId val="210308096"/>
        <c:scaling>
          <c:orientation val="maxMin"/>
        </c:scaling>
        <c:delete val="1"/>
        <c:axPos val="l"/>
        <c:numFmt formatCode="General" sourceLinked="1"/>
        <c:majorTickMark val="none"/>
        <c:minorTickMark val="none"/>
        <c:tickLblPos val="nextTo"/>
        <c:crossAx val="980983631"/>
        <c:crosses val="autoZero"/>
        <c:auto val="1"/>
        <c:lblAlgn val="ctr"/>
        <c:lblOffset val="100"/>
        <c:noMultiLvlLbl val="0"/>
      </c:catAx>
      <c:valAx>
        <c:axId val="980983631"/>
        <c:scaling>
          <c:orientation val="minMax"/>
        </c:scaling>
        <c:delete val="0"/>
        <c:axPos val="t"/>
        <c:numFmt formatCode="0%" sourceLinked="0"/>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cs-CZ"/>
          </a:p>
        </c:txPr>
        <c:crossAx val="210308096"/>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cs-CZ"/>
    </a:p>
  </c:txPr>
  <c:externalData r:id="rId3">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232529527559053E-2"/>
          <c:y val="4.4552030627516157E-2"/>
          <c:w val="0.85003592519685056"/>
          <c:h val="0.78516263908332484"/>
        </c:manualLayout>
      </c:layout>
      <c:barChart>
        <c:barDir val="col"/>
        <c:grouping val="stacked"/>
        <c:varyColors val="0"/>
        <c:ser>
          <c:idx val="0"/>
          <c:order val="0"/>
          <c:tx>
            <c:strRef>
              <c:f>List1!$A$2</c:f>
              <c:strCache>
                <c:ptCount val="1"/>
                <c:pt idx="0">
                  <c:v>19-29 let</c:v>
                </c:pt>
              </c:strCache>
            </c:strRef>
          </c:tx>
          <c:spPr>
            <a:solidFill>
              <a:schemeClr val="bg1">
                <a:lumMod val="50000"/>
              </a:schemeClr>
            </a:solidFill>
            <a:ln>
              <a:noFill/>
            </a:ln>
            <a:effectLst/>
          </c:spPr>
          <c:invertIfNegative val="0"/>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List1!$B$2:$AE$2</c:f>
              <c:numCache>
                <c:formatCode>General</c:formatCode>
                <c:ptCount val="30"/>
                <c:pt idx="0">
                  <c:v>58</c:v>
                </c:pt>
                <c:pt idx="1">
                  <c:v>271</c:v>
                </c:pt>
                <c:pt idx="2">
                  <c:v>578</c:v>
                </c:pt>
                <c:pt idx="3">
                  <c:v>391</c:v>
                </c:pt>
                <c:pt idx="4">
                  <c:v>350</c:v>
                </c:pt>
                <c:pt idx="5">
                  <c:v>551</c:v>
                </c:pt>
                <c:pt idx="6">
                  <c:v>610</c:v>
                </c:pt>
                <c:pt idx="7">
                  <c:v>636</c:v>
                </c:pt>
                <c:pt idx="8">
                  <c:v>496</c:v>
                </c:pt>
                <c:pt idx="9">
                  <c:v>497</c:v>
                </c:pt>
                <c:pt idx="10">
                  <c:v>236</c:v>
                </c:pt>
                <c:pt idx="11">
                  <c:v>189</c:v>
                </c:pt>
                <c:pt idx="12">
                  <c:v>117</c:v>
                </c:pt>
                <c:pt idx="13">
                  <c:v>147</c:v>
                </c:pt>
                <c:pt idx="14">
                  <c:v>212</c:v>
                </c:pt>
                <c:pt idx="15">
                  <c:v>322</c:v>
                </c:pt>
                <c:pt idx="16">
                  <c:v>302</c:v>
                </c:pt>
                <c:pt idx="17">
                  <c:v>506</c:v>
                </c:pt>
                <c:pt idx="18">
                  <c:v>623</c:v>
                </c:pt>
                <c:pt idx="19">
                  <c:v>308</c:v>
                </c:pt>
                <c:pt idx="20">
                  <c:v>228</c:v>
                </c:pt>
                <c:pt idx="21">
                  <c:v>210</c:v>
                </c:pt>
                <c:pt idx="22">
                  <c:v>176</c:v>
                </c:pt>
                <c:pt idx="23">
                  <c:v>184</c:v>
                </c:pt>
                <c:pt idx="24">
                  <c:v>260</c:v>
                </c:pt>
                <c:pt idx="25">
                  <c:v>310</c:v>
                </c:pt>
                <c:pt idx="26">
                  <c:v>292</c:v>
                </c:pt>
                <c:pt idx="27">
                  <c:v>258</c:v>
                </c:pt>
                <c:pt idx="28">
                  <c:v>248</c:v>
                </c:pt>
                <c:pt idx="29">
                  <c:v>171</c:v>
                </c:pt>
              </c:numCache>
            </c:numRef>
          </c:val>
          <c:extLst>
            <c:ext xmlns:c16="http://schemas.microsoft.com/office/drawing/2014/chart" uri="{C3380CC4-5D6E-409C-BE32-E72D297353CC}">
              <c16:uniqueId val="{00000000-EA07-44E3-AF03-E3BF4466FE41}"/>
            </c:ext>
          </c:extLst>
        </c:ser>
        <c:ser>
          <c:idx val="1"/>
          <c:order val="1"/>
          <c:tx>
            <c:strRef>
              <c:f>List1!$A$3</c:f>
              <c:strCache>
                <c:ptCount val="1"/>
                <c:pt idx="0">
                  <c:v>30-49 let</c:v>
                </c:pt>
              </c:strCache>
            </c:strRef>
          </c:tx>
          <c:spPr>
            <a:solidFill>
              <a:srgbClr val="92D050"/>
            </a:solidFill>
            <a:ln>
              <a:noFill/>
            </a:ln>
            <a:effectLst/>
          </c:spPr>
          <c:invertIfNegative val="0"/>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List1!$B$3:$AE$3</c:f>
              <c:numCache>
                <c:formatCode>General</c:formatCode>
                <c:ptCount val="30"/>
                <c:pt idx="0">
                  <c:v>2</c:v>
                </c:pt>
                <c:pt idx="1">
                  <c:v>5</c:v>
                </c:pt>
                <c:pt idx="2">
                  <c:v>10</c:v>
                </c:pt>
                <c:pt idx="3">
                  <c:v>10</c:v>
                </c:pt>
                <c:pt idx="4">
                  <c:v>14</c:v>
                </c:pt>
                <c:pt idx="5">
                  <c:v>25</c:v>
                </c:pt>
                <c:pt idx="6">
                  <c:v>23</c:v>
                </c:pt>
                <c:pt idx="7">
                  <c:v>21</c:v>
                </c:pt>
                <c:pt idx="8">
                  <c:v>21</c:v>
                </c:pt>
                <c:pt idx="9">
                  <c:v>9</c:v>
                </c:pt>
                <c:pt idx="10">
                  <c:v>9</c:v>
                </c:pt>
                <c:pt idx="11">
                  <c:v>3</c:v>
                </c:pt>
                <c:pt idx="12">
                  <c:v>8</c:v>
                </c:pt>
                <c:pt idx="13">
                  <c:v>5</c:v>
                </c:pt>
                <c:pt idx="14">
                  <c:v>17</c:v>
                </c:pt>
                <c:pt idx="15">
                  <c:v>14</c:v>
                </c:pt>
                <c:pt idx="16">
                  <c:v>15</c:v>
                </c:pt>
                <c:pt idx="17">
                  <c:v>15</c:v>
                </c:pt>
                <c:pt idx="18">
                  <c:v>17</c:v>
                </c:pt>
                <c:pt idx="19">
                  <c:v>11</c:v>
                </c:pt>
                <c:pt idx="20">
                  <c:v>3</c:v>
                </c:pt>
                <c:pt idx="21">
                  <c:v>5</c:v>
                </c:pt>
                <c:pt idx="22">
                  <c:v>5</c:v>
                </c:pt>
                <c:pt idx="23">
                  <c:v>19</c:v>
                </c:pt>
                <c:pt idx="24">
                  <c:v>14</c:v>
                </c:pt>
                <c:pt idx="25">
                  <c:v>15</c:v>
                </c:pt>
                <c:pt idx="26">
                  <c:v>9</c:v>
                </c:pt>
                <c:pt idx="27">
                  <c:v>20</c:v>
                </c:pt>
                <c:pt idx="28">
                  <c:v>9</c:v>
                </c:pt>
                <c:pt idx="29">
                  <c:v>6</c:v>
                </c:pt>
              </c:numCache>
            </c:numRef>
          </c:val>
          <c:extLst>
            <c:ext xmlns:c16="http://schemas.microsoft.com/office/drawing/2014/chart" uri="{C3380CC4-5D6E-409C-BE32-E72D297353CC}">
              <c16:uniqueId val="{00000001-EA07-44E3-AF03-E3BF4466FE41}"/>
            </c:ext>
          </c:extLst>
        </c:ser>
        <c:ser>
          <c:idx val="2"/>
          <c:order val="2"/>
          <c:tx>
            <c:strRef>
              <c:f>List1!$A$4</c:f>
              <c:strCache>
                <c:ptCount val="1"/>
                <c:pt idx="0">
                  <c:v>50-64 let</c:v>
                </c:pt>
              </c:strCache>
            </c:strRef>
          </c:tx>
          <c:spPr>
            <a:solidFill>
              <a:srgbClr val="FFC000"/>
            </a:solidFill>
            <a:ln>
              <a:noFill/>
            </a:ln>
            <a:effectLst/>
          </c:spPr>
          <c:invertIfNegative val="0"/>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List1!$B$4:$AE$4</c:f>
              <c:numCache>
                <c:formatCode>General</c:formatCode>
                <c:ptCount val="30"/>
                <c:pt idx="0">
                  <c:v>2</c:v>
                </c:pt>
                <c:pt idx="1">
                  <c:v>2</c:v>
                </c:pt>
                <c:pt idx="2">
                  <c:v>5</c:v>
                </c:pt>
                <c:pt idx="3">
                  <c:v>2</c:v>
                </c:pt>
                <c:pt idx="4">
                  <c:v>9</c:v>
                </c:pt>
                <c:pt idx="5">
                  <c:v>8</c:v>
                </c:pt>
                <c:pt idx="6">
                  <c:v>7</c:v>
                </c:pt>
                <c:pt idx="7">
                  <c:v>10</c:v>
                </c:pt>
                <c:pt idx="8">
                  <c:v>11</c:v>
                </c:pt>
                <c:pt idx="9">
                  <c:v>3</c:v>
                </c:pt>
                <c:pt idx="10">
                  <c:v>3</c:v>
                </c:pt>
                <c:pt idx="11">
                  <c:v>2</c:v>
                </c:pt>
                <c:pt idx="12">
                  <c:v>0</c:v>
                </c:pt>
                <c:pt idx="13">
                  <c:v>0</c:v>
                </c:pt>
                <c:pt idx="14">
                  <c:v>2</c:v>
                </c:pt>
                <c:pt idx="15">
                  <c:v>7</c:v>
                </c:pt>
                <c:pt idx="16">
                  <c:v>6</c:v>
                </c:pt>
                <c:pt idx="17">
                  <c:v>13</c:v>
                </c:pt>
                <c:pt idx="18">
                  <c:v>8</c:v>
                </c:pt>
                <c:pt idx="19">
                  <c:v>5</c:v>
                </c:pt>
                <c:pt idx="20">
                  <c:v>5</c:v>
                </c:pt>
                <c:pt idx="21">
                  <c:v>2</c:v>
                </c:pt>
                <c:pt idx="22">
                  <c:v>2</c:v>
                </c:pt>
                <c:pt idx="23">
                  <c:v>5</c:v>
                </c:pt>
                <c:pt idx="24">
                  <c:v>3</c:v>
                </c:pt>
                <c:pt idx="25">
                  <c:v>12</c:v>
                </c:pt>
                <c:pt idx="26">
                  <c:v>8</c:v>
                </c:pt>
                <c:pt idx="27">
                  <c:v>7</c:v>
                </c:pt>
                <c:pt idx="28">
                  <c:v>5</c:v>
                </c:pt>
                <c:pt idx="29">
                  <c:v>6</c:v>
                </c:pt>
              </c:numCache>
            </c:numRef>
          </c:val>
          <c:extLst>
            <c:ext xmlns:c16="http://schemas.microsoft.com/office/drawing/2014/chart" uri="{C3380CC4-5D6E-409C-BE32-E72D297353CC}">
              <c16:uniqueId val="{00000002-EA07-44E3-AF03-E3BF4466FE41}"/>
            </c:ext>
          </c:extLst>
        </c:ser>
        <c:ser>
          <c:idx val="3"/>
          <c:order val="3"/>
          <c:tx>
            <c:strRef>
              <c:f>List1!$A$5</c:f>
              <c:strCache>
                <c:ptCount val="1"/>
                <c:pt idx="0">
                  <c:v>65+ let</c:v>
                </c:pt>
              </c:strCache>
            </c:strRef>
          </c:tx>
          <c:spPr>
            <a:solidFill>
              <a:srgbClr val="FF0000"/>
            </a:solidFill>
            <a:ln>
              <a:noFill/>
            </a:ln>
            <a:effectLst/>
          </c:spPr>
          <c:invertIfNegative val="0"/>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List1!$B$5:$AE$5</c:f>
              <c:numCache>
                <c:formatCode>General</c:formatCode>
                <c:ptCount val="30"/>
                <c:pt idx="0">
                  <c:v>0</c:v>
                </c:pt>
                <c:pt idx="1">
                  <c:v>0</c:v>
                </c:pt>
                <c:pt idx="2">
                  <c:v>3</c:v>
                </c:pt>
                <c:pt idx="3">
                  <c:v>1</c:v>
                </c:pt>
                <c:pt idx="4">
                  <c:v>1</c:v>
                </c:pt>
                <c:pt idx="5">
                  <c:v>3</c:v>
                </c:pt>
                <c:pt idx="6">
                  <c:v>1</c:v>
                </c:pt>
                <c:pt idx="7">
                  <c:v>4</c:v>
                </c:pt>
                <c:pt idx="8">
                  <c:v>2</c:v>
                </c:pt>
                <c:pt idx="9">
                  <c:v>1</c:v>
                </c:pt>
                <c:pt idx="10">
                  <c:v>1</c:v>
                </c:pt>
                <c:pt idx="11">
                  <c:v>2</c:v>
                </c:pt>
                <c:pt idx="12">
                  <c:v>0</c:v>
                </c:pt>
                <c:pt idx="13">
                  <c:v>1</c:v>
                </c:pt>
                <c:pt idx="14">
                  <c:v>1</c:v>
                </c:pt>
                <c:pt idx="15">
                  <c:v>2</c:v>
                </c:pt>
                <c:pt idx="16">
                  <c:v>0</c:v>
                </c:pt>
                <c:pt idx="17">
                  <c:v>2</c:v>
                </c:pt>
                <c:pt idx="18">
                  <c:v>1</c:v>
                </c:pt>
                <c:pt idx="19">
                  <c:v>2</c:v>
                </c:pt>
                <c:pt idx="20">
                  <c:v>0</c:v>
                </c:pt>
                <c:pt idx="21">
                  <c:v>3</c:v>
                </c:pt>
                <c:pt idx="22">
                  <c:v>1</c:v>
                </c:pt>
                <c:pt idx="23">
                  <c:v>2</c:v>
                </c:pt>
                <c:pt idx="24">
                  <c:v>4</c:v>
                </c:pt>
                <c:pt idx="25">
                  <c:v>1</c:v>
                </c:pt>
                <c:pt idx="26">
                  <c:v>2</c:v>
                </c:pt>
                <c:pt idx="27">
                  <c:v>4</c:v>
                </c:pt>
                <c:pt idx="28">
                  <c:v>6</c:v>
                </c:pt>
                <c:pt idx="29">
                  <c:v>4</c:v>
                </c:pt>
              </c:numCache>
            </c:numRef>
          </c:val>
          <c:extLst>
            <c:ext xmlns:c16="http://schemas.microsoft.com/office/drawing/2014/chart" uri="{C3380CC4-5D6E-409C-BE32-E72D297353CC}">
              <c16:uniqueId val="{00000003-EA07-44E3-AF03-E3BF4466FE41}"/>
            </c:ext>
          </c:extLst>
        </c:ser>
        <c:dLbls>
          <c:showLegendKey val="0"/>
          <c:showVal val="0"/>
          <c:showCatName val="0"/>
          <c:showSerName val="0"/>
          <c:showPercent val="0"/>
          <c:showBubbleSize val="0"/>
        </c:dLbls>
        <c:gapWidth val="50"/>
        <c:overlap val="100"/>
        <c:axId val="488445264"/>
        <c:axId val="494149648"/>
      </c:barChart>
      <c:catAx>
        <c:axId val="4884452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94149648"/>
        <c:crosses val="autoZero"/>
        <c:auto val="1"/>
        <c:lblAlgn val="ctr"/>
        <c:lblOffset val="100"/>
        <c:noMultiLvlLbl val="0"/>
      </c:catAx>
      <c:valAx>
        <c:axId val="4941496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88445264"/>
        <c:crosses val="autoZero"/>
        <c:crossBetween val="between"/>
      </c:valAx>
      <c:spPr>
        <a:noFill/>
        <a:ln w="25400">
          <a:noFill/>
        </a:ln>
        <a:effectLst/>
      </c:spPr>
    </c:plotArea>
    <c:legend>
      <c:legendPos val="r"/>
      <c:layout>
        <c:manualLayout>
          <c:xMode val="edge"/>
          <c:yMode val="edge"/>
          <c:x val="0.92305954724409445"/>
          <c:y val="0.30095349880620348"/>
          <c:w val="7.155025727891591E-2"/>
          <c:h val="0.18323683554107784"/>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cs-CZ"/>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b="1">
          <a:solidFill>
            <a:schemeClr val="tx1"/>
          </a:solidFill>
        </a:defRPr>
      </a:pPr>
      <a:endParaRPr lang="cs-CZ"/>
    </a:p>
  </c:txPr>
  <c:externalData r:id="rId3">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194269833917821E-2"/>
          <c:y val="3.5150502573499692E-2"/>
          <c:w val="0.92862168046003724"/>
          <c:h val="0.79220863232563332"/>
        </c:manualLayout>
      </c:layout>
      <c:barChart>
        <c:barDir val="col"/>
        <c:grouping val="clustered"/>
        <c:varyColors val="0"/>
        <c:ser>
          <c:idx val="0"/>
          <c:order val="0"/>
          <c:tx>
            <c:strRef>
              <c:f>List1!$A$2</c:f>
              <c:strCache>
                <c:ptCount val="1"/>
                <c:pt idx="0">
                  <c:v>pracovníci</c:v>
                </c:pt>
              </c:strCache>
            </c:strRef>
          </c:tx>
          <c:spPr>
            <a:solidFill>
              <a:srgbClr val="C0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rgbClr val="C00000"/>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List1!$B$2:$AE$2</c:f>
              <c:numCache>
                <c:formatCode>General</c:formatCode>
                <c:ptCount val="30"/>
                <c:pt idx="0">
                  <c:v>6</c:v>
                </c:pt>
                <c:pt idx="1">
                  <c:v>16</c:v>
                </c:pt>
                <c:pt idx="2">
                  <c:v>38</c:v>
                </c:pt>
                <c:pt idx="3">
                  <c:v>20</c:v>
                </c:pt>
                <c:pt idx="4">
                  <c:v>38</c:v>
                </c:pt>
                <c:pt idx="5">
                  <c:v>55</c:v>
                </c:pt>
                <c:pt idx="6">
                  <c:v>53</c:v>
                </c:pt>
                <c:pt idx="7">
                  <c:v>60</c:v>
                </c:pt>
                <c:pt idx="8">
                  <c:v>50</c:v>
                </c:pt>
                <c:pt idx="9">
                  <c:v>28</c:v>
                </c:pt>
                <c:pt idx="10">
                  <c:v>15</c:v>
                </c:pt>
                <c:pt idx="11">
                  <c:v>11</c:v>
                </c:pt>
                <c:pt idx="12">
                  <c:v>14</c:v>
                </c:pt>
                <c:pt idx="13">
                  <c:v>10</c:v>
                </c:pt>
                <c:pt idx="14">
                  <c:v>22</c:v>
                </c:pt>
                <c:pt idx="15">
                  <c:v>28</c:v>
                </c:pt>
                <c:pt idx="16">
                  <c:v>30</c:v>
                </c:pt>
                <c:pt idx="17">
                  <c:v>41</c:v>
                </c:pt>
                <c:pt idx="18">
                  <c:v>37</c:v>
                </c:pt>
                <c:pt idx="19">
                  <c:v>27</c:v>
                </c:pt>
                <c:pt idx="20">
                  <c:v>16</c:v>
                </c:pt>
                <c:pt idx="21">
                  <c:v>14</c:v>
                </c:pt>
                <c:pt idx="22">
                  <c:v>14</c:v>
                </c:pt>
                <c:pt idx="23">
                  <c:v>29</c:v>
                </c:pt>
                <c:pt idx="24">
                  <c:v>29</c:v>
                </c:pt>
                <c:pt idx="25">
                  <c:v>36</c:v>
                </c:pt>
                <c:pt idx="26">
                  <c:v>31</c:v>
                </c:pt>
                <c:pt idx="27">
                  <c:v>35</c:v>
                </c:pt>
                <c:pt idx="28">
                  <c:v>28</c:v>
                </c:pt>
                <c:pt idx="29">
                  <c:v>20</c:v>
                </c:pt>
              </c:numCache>
            </c:numRef>
          </c:val>
          <c:extLst>
            <c:ext xmlns:c16="http://schemas.microsoft.com/office/drawing/2014/chart" uri="{C3380CC4-5D6E-409C-BE32-E72D297353CC}">
              <c16:uniqueId val="{00000000-6DEF-40B0-A499-4672B2C774D2}"/>
            </c:ext>
          </c:extLst>
        </c:ser>
        <c:ser>
          <c:idx val="1"/>
          <c:order val="1"/>
          <c:tx>
            <c:strRef>
              <c:f>List1!$A$3</c:f>
              <c:strCache>
                <c:ptCount val="1"/>
                <c:pt idx="0">
                  <c:v>studenti</c:v>
                </c:pt>
              </c:strCache>
            </c:strRef>
          </c:tx>
          <c:spPr>
            <a:solidFill>
              <a:srgbClr val="0070C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rgbClr val="0070C0"/>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List1!$B$3:$AE$3</c:f>
              <c:numCache>
                <c:formatCode>General</c:formatCode>
                <c:ptCount val="30"/>
                <c:pt idx="0">
                  <c:v>56</c:v>
                </c:pt>
                <c:pt idx="1">
                  <c:v>262</c:v>
                </c:pt>
                <c:pt idx="2">
                  <c:v>558</c:v>
                </c:pt>
                <c:pt idx="3">
                  <c:v>384</c:v>
                </c:pt>
                <c:pt idx="4">
                  <c:v>336</c:v>
                </c:pt>
                <c:pt idx="5">
                  <c:v>532</c:v>
                </c:pt>
                <c:pt idx="6">
                  <c:v>588</c:v>
                </c:pt>
                <c:pt idx="7">
                  <c:v>611</c:v>
                </c:pt>
                <c:pt idx="8">
                  <c:v>480</c:v>
                </c:pt>
                <c:pt idx="9">
                  <c:v>482</c:v>
                </c:pt>
                <c:pt idx="10">
                  <c:v>234</c:v>
                </c:pt>
                <c:pt idx="11">
                  <c:v>185</c:v>
                </c:pt>
                <c:pt idx="12">
                  <c:v>111</c:v>
                </c:pt>
                <c:pt idx="13">
                  <c:v>143</c:v>
                </c:pt>
                <c:pt idx="14">
                  <c:v>210</c:v>
                </c:pt>
                <c:pt idx="15">
                  <c:v>317</c:v>
                </c:pt>
                <c:pt idx="16">
                  <c:v>293</c:v>
                </c:pt>
                <c:pt idx="17">
                  <c:v>495</c:v>
                </c:pt>
                <c:pt idx="18">
                  <c:v>612</c:v>
                </c:pt>
                <c:pt idx="19">
                  <c:v>299</c:v>
                </c:pt>
                <c:pt idx="20">
                  <c:v>220</c:v>
                </c:pt>
                <c:pt idx="21">
                  <c:v>206</c:v>
                </c:pt>
                <c:pt idx="22">
                  <c:v>170</c:v>
                </c:pt>
                <c:pt idx="23">
                  <c:v>181</c:v>
                </c:pt>
                <c:pt idx="24">
                  <c:v>252</c:v>
                </c:pt>
                <c:pt idx="25">
                  <c:v>302</c:v>
                </c:pt>
                <c:pt idx="26">
                  <c:v>280</c:v>
                </c:pt>
                <c:pt idx="27">
                  <c:v>254</c:v>
                </c:pt>
                <c:pt idx="28">
                  <c:v>240</c:v>
                </c:pt>
                <c:pt idx="29">
                  <c:v>167</c:v>
                </c:pt>
              </c:numCache>
            </c:numRef>
          </c:val>
          <c:extLst>
            <c:ext xmlns:c16="http://schemas.microsoft.com/office/drawing/2014/chart" uri="{C3380CC4-5D6E-409C-BE32-E72D297353CC}">
              <c16:uniqueId val="{00000001-6DEF-40B0-A499-4672B2C774D2}"/>
            </c:ext>
          </c:extLst>
        </c:ser>
        <c:dLbls>
          <c:showLegendKey val="0"/>
          <c:showVal val="0"/>
          <c:showCatName val="0"/>
          <c:showSerName val="0"/>
          <c:showPercent val="0"/>
          <c:showBubbleSize val="0"/>
        </c:dLbls>
        <c:gapWidth val="50"/>
        <c:axId val="488445264"/>
        <c:axId val="494149648"/>
      </c:barChart>
      <c:catAx>
        <c:axId val="4884452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94149648"/>
        <c:crosses val="autoZero"/>
        <c:auto val="1"/>
        <c:lblAlgn val="ctr"/>
        <c:lblOffset val="100"/>
        <c:noMultiLvlLbl val="0"/>
      </c:catAx>
      <c:valAx>
        <c:axId val="4941496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88445264"/>
        <c:crosses val="autoZero"/>
        <c:crossBetween val="between"/>
        <c:majorUnit val="100"/>
      </c:valAx>
      <c:spPr>
        <a:noFill/>
        <a:ln>
          <a:noFill/>
        </a:ln>
        <a:effectLst/>
      </c:spPr>
    </c:plotArea>
    <c:legend>
      <c:legendPos val="r"/>
      <c:layout>
        <c:manualLayout>
          <c:xMode val="edge"/>
          <c:yMode val="edge"/>
          <c:x val="0.8442311565723003"/>
          <c:y val="4.2968279712679879E-2"/>
          <c:w val="0.10552492893205144"/>
          <c:h val="9.8054979243791918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cs-CZ"/>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b="1">
          <a:solidFill>
            <a:schemeClr val="tx1"/>
          </a:solidFill>
        </a:defRPr>
      </a:pPr>
      <a:endParaRPr lang="cs-CZ"/>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1485796228709187"/>
          <c:y val="6.3054247171625041E-2"/>
          <c:w val="0.54557515548874591"/>
          <c:h val="0.91717732257132245"/>
        </c:manualLayout>
      </c:layout>
      <c:barChart>
        <c:barDir val="bar"/>
        <c:grouping val="clustered"/>
        <c:varyColors val="0"/>
        <c:ser>
          <c:idx val="0"/>
          <c:order val="0"/>
          <c:tx>
            <c:strRef>
              <c:f>List1!$B$1</c:f>
              <c:strCache>
                <c:ptCount val="1"/>
                <c:pt idx="0">
                  <c:v>ohniska</c:v>
                </c:pt>
              </c:strCache>
            </c:strRef>
          </c:tx>
          <c:spPr>
            <a:solidFill>
              <a:schemeClr val="bg1">
                <a:lumMod val="75000"/>
              </a:schemeClr>
            </a:solidFill>
            <a:ln>
              <a:noFill/>
            </a:ln>
            <a:effectLst/>
          </c:spPr>
          <c:invertIfNegative val="0"/>
          <c:dPt>
            <c:idx val="0"/>
            <c:invertIfNegative val="0"/>
            <c:bubble3D val="0"/>
            <c:spPr>
              <a:solidFill>
                <a:srgbClr val="C00000"/>
              </a:solidFill>
              <a:ln>
                <a:noFill/>
              </a:ln>
              <a:effectLst/>
            </c:spPr>
            <c:extLst>
              <c:ext xmlns:c16="http://schemas.microsoft.com/office/drawing/2014/chart" uri="{C3380CC4-5D6E-409C-BE32-E72D297353CC}">
                <c16:uniqueId val="{00000003-4930-4EED-B26A-9A7F8019801E}"/>
              </c:ext>
            </c:extLst>
          </c:dPt>
          <c:dPt>
            <c:idx val="1"/>
            <c:invertIfNegative val="0"/>
            <c:bubble3D val="0"/>
            <c:spPr>
              <a:solidFill>
                <a:schemeClr val="bg1">
                  <a:lumMod val="75000"/>
                </a:schemeClr>
              </a:solidFill>
              <a:ln>
                <a:noFill/>
              </a:ln>
              <a:effectLst/>
            </c:spPr>
            <c:extLst>
              <c:ext xmlns:c16="http://schemas.microsoft.com/office/drawing/2014/chart" uri="{C3380CC4-5D6E-409C-BE32-E72D297353CC}">
                <c16:uniqueId val="{00000000-8C95-4D56-8D5B-EFD82375EA11}"/>
              </c:ext>
            </c:extLst>
          </c:dPt>
          <c:dPt>
            <c:idx val="2"/>
            <c:invertIfNegative val="0"/>
            <c:bubble3D val="0"/>
            <c:spPr>
              <a:solidFill>
                <a:schemeClr val="bg1">
                  <a:lumMod val="75000"/>
                </a:schemeClr>
              </a:solidFill>
              <a:ln>
                <a:noFill/>
              </a:ln>
              <a:effectLst/>
            </c:spPr>
            <c:extLst>
              <c:ext xmlns:c16="http://schemas.microsoft.com/office/drawing/2014/chart" uri="{C3380CC4-5D6E-409C-BE32-E72D297353CC}">
                <c16:uniqueId val="{00000001-4930-4EED-B26A-9A7F8019801E}"/>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n-lt"/>
                    <a:ea typeface="+mn-ea"/>
                    <a:cs typeface="+mn-cs"/>
                  </a:defRPr>
                </a:pPr>
                <a:endParaRPr lang="cs-CZ"/>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List1!$A$2:$A$27</c:f>
              <c:strCache>
                <c:ptCount val="26"/>
                <c:pt idx="0">
                  <c:v>Školské zařízení</c:v>
                </c:pt>
                <c:pt idx="1">
                  <c:v>Zařízení sociálních služeb</c:v>
                </c:pt>
                <c:pt idx="2">
                  <c:v>Pracoviště</c:v>
                </c:pt>
                <c:pt idx="3">
                  <c:v>Výrobní závod</c:v>
                </c:pt>
                <c:pt idx="4">
                  <c:v>Dětské domovy</c:v>
                </c:pt>
                <c:pt idx="5">
                  <c:v>Ubytovací</c:v>
                </c:pt>
                <c:pt idx="6">
                  <c:v>Zdravotnické zařízení</c:v>
                </c:pt>
                <c:pt idx="7">
                  <c:v>Věznice</c:v>
                </c:pt>
                <c:pt idx="8">
                  <c:v>Sportovní</c:v>
                </c:pt>
                <c:pt idx="9">
                  <c:v>Kancelář, úřad</c:v>
                </c:pt>
                <c:pt idx="10">
                  <c:v>Prodejna, obchod</c:v>
                </c:pt>
                <c:pt idx="11">
                  <c:v>Církev</c:v>
                </c:pt>
                <c:pt idx="12">
                  <c:v>HZS</c:v>
                </c:pt>
                <c:pt idx="13">
                  <c:v>Policie</c:v>
                </c:pt>
                <c:pt idx="14">
                  <c:v>Dětský tábor</c:v>
                </c:pt>
                <c:pt idx="15">
                  <c:v>Divadlo</c:v>
                </c:pt>
                <c:pt idx="16">
                  <c:v>Hornictví</c:v>
                </c:pt>
                <c:pt idx="17">
                  <c:v>Rodinný výskyt</c:v>
                </c:pt>
                <c:pt idx="18">
                  <c:v>Setkání známých / příbuzných</c:v>
                </c:pt>
                <c:pt idx="19">
                  <c:v>Společenská akce / klub</c:v>
                </c:pt>
                <c:pt idx="20">
                  <c:v>Stravovací</c:v>
                </c:pt>
                <c:pt idx="21">
                  <c:v>Svatba / pohřeb</c:v>
                </c:pt>
                <c:pt idx="22">
                  <c:v>Školení</c:v>
                </c:pt>
                <c:pt idx="23">
                  <c:v>Zájmové aktivity</c:v>
                </c:pt>
                <c:pt idx="24">
                  <c:v>Ostatní</c:v>
                </c:pt>
                <c:pt idx="25">
                  <c:v>Netýká se žádného zařízení</c:v>
                </c:pt>
              </c:strCache>
            </c:strRef>
          </c:cat>
          <c:val>
            <c:numRef>
              <c:f>List1!$B$2:$B$27</c:f>
              <c:numCache>
                <c:formatCode>General</c:formatCode>
                <c:ptCount val="26"/>
                <c:pt idx="0">
                  <c:v>125</c:v>
                </c:pt>
                <c:pt idx="1">
                  <c:v>51</c:v>
                </c:pt>
                <c:pt idx="2">
                  <c:v>34</c:v>
                </c:pt>
                <c:pt idx="3">
                  <c:v>34</c:v>
                </c:pt>
                <c:pt idx="4">
                  <c:v>19</c:v>
                </c:pt>
                <c:pt idx="5">
                  <c:v>11</c:v>
                </c:pt>
                <c:pt idx="6">
                  <c:v>11</c:v>
                </c:pt>
                <c:pt idx="7">
                  <c:v>8</c:v>
                </c:pt>
                <c:pt idx="8">
                  <c:v>3</c:v>
                </c:pt>
                <c:pt idx="9">
                  <c:v>2</c:v>
                </c:pt>
                <c:pt idx="10">
                  <c:v>2</c:v>
                </c:pt>
                <c:pt idx="11">
                  <c:v>1</c:v>
                </c:pt>
                <c:pt idx="12">
                  <c:v>1</c:v>
                </c:pt>
                <c:pt idx="13">
                  <c:v>1</c:v>
                </c:pt>
                <c:pt idx="14">
                  <c:v>0</c:v>
                </c:pt>
                <c:pt idx="15">
                  <c:v>0</c:v>
                </c:pt>
                <c:pt idx="16">
                  <c:v>0</c:v>
                </c:pt>
                <c:pt idx="17">
                  <c:v>0</c:v>
                </c:pt>
                <c:pt idx="18">
                  <c:v>0</c:v>
                </c:pt>
                <c:pt idx="19">
                  <c:v>0</c:v>
                </c:pt>
                <c:pt idx="20">
                  <c:v>0</c:v>
                </c:pt>
                <c:pt idx="21">
                  <c:v>0</c:v>
                </c:pt>
                <c:pt idx="22">
                  <c:v>0</c:v>
                </c:pt>
                <c:pt idx="23">
                  <c:v>0</c:v>
                </c:pt>
                <c:pt idx="24">
                  <c:v>0</c:v>
                </c:pt>
                <c:pt idx="25">
                  <c:v>0</c:v>
                </c:pt>
              </c:numCache>
            </c:numRef>
          </c:val>
          <c:extLst>
            <c:ext xmlns:c16="http://schemas.microsoft.com/office/drawing/2014/chart" uri="{C3380CC4-5D6E-409C-BE32-E72D297353CC}">
              <c16:uniqueId val="{00000002-4930-4EED-B26A-9A7F8019801E}"/>
            </c:ext>
          </c:extLst>
        </c:ser>
        <c:dLbls>
          <c:showLegendKey val="0"/>
          <c:showVal val="0"/>
          <c:showCatName val="0"/>
          <c:showSerName val="0"/>
          <c:showPercent val="0"/>
          <c:showBubbleSize val="0"/>
        </c:dLbls>
        <c:gapWidth val="30"/>
        <c:overlap val="100"/>
        <c:axId val="320460415"/>
        <c:axId val="315793487"/>
      </c:barChart>
      <c:catAx>
        <c:axId val="320460415"/>
        <c:scaling>
          <c:orientation val="maxMin"/>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cs-CZ"/>
          </a:p>
        </c:txPr>
        <c:crossAx val="315793487"/>
        <c:crosses val="autoZero"/>
        <c:auto val="1"/>
        <c:lblAlgn val="ctr"/>
        <c:lblOffset val="100"/>
        <c:tickLblSkip val="1"/>
        <c:noMultiLvlLbl val="0"/>
      </c:catAx>
      <c:valAx>
        <c:axId val="315793487"/>
        <c:scaling>
          <c:orientation val="minMax"/>
        </c:scaling>
        <c:delete val="0"/>
        <c:axPos val="t"/>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cs-CZ"/>
          </a:p>
        </c:txPr>
        <c:crossAx val="320460415"/>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cs-CZ"/>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6200259161526445E-2"/>
          <c:y val="4.7634439213742094E-2"/>
          <c:w val="0.94059218467024752"/>
          <c:h val="0.77867198701976614"/>
        </c:manualLayout>
      </c:layout>
      <c:barChart>
        <c:barDir val="col"/>
        <c:grouping val="clustered"/>
        <c:varyColors val="0"/>
        <c:ser>
          <c:idx val="0"/>
          <c:order val="0"/>
          <c:tx>
            <c:strRef>
              <c:f>List1!$A$2</c:f>
              <c:strCache>
                <c:ptCount val="1"/>
                <c:pt idx="0">
                  <c:v>osoby</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List1!$B$1:$AW$1</c:f>
              <c:strCache>
                <c:ptCount val="48"/>
                <c:pt idx="0">
                  <c:v>27.4.–3.5.</c:v>
                </c:pt>
                <c:pt idx="1">
                  <c:v>4.5.–10.5.</c:v>
                </c:pt>
                <c:pt idx="2">
                  <c:v>11.5.–17.5.</c:v>
                </c:pt>
                <c:pt idx="3">
                  <c:v>18.5.–24.5.</c:v>
                </c:pt>
                <c:pt idx="4">
                  <c:v>25.5.–31.5.</c:v>
                </c:pt>
                <c:pt idx="5">
                  <c:v>1.6.–7.6.</c:v>
                </c:pt>
                <c:pt idx="6">
                  <c:v>8.6.–14.6.</c:v>
                </c:pt>
                <c:pt idx="7">
                  <c:v>15.6.–21.6.</c:v>
                </c:pt>
                <c:pt idx="8">
                  <c:v>22.6.–28.6.</c:v>
                </c:pt>
                <c:pt idx="9">
                  <c:v>29.6.–5.7.</c:v>
                </c:pt>
                <c:pt idx="10">
                  <c:v>6.7.–12.7.</c:v>
                </c:pt>
                <c:pt idx="11">
                  <c:v>13.7.–19.7.</c:v>
                </c:pt>
                <c:pt idx="12">
                  <c:v>20.7.–26.7.</c:v>
                </c:pt>
                <c:pt idx="13">
                  <c:v>27.7.–2.8.</c:v>
                </c:pt>
                <c:pt idx="14">
                  <c:v>3.8.–9.8.</c:v>
                </c:pt>
                <c:pt idx="15">
                  <c:v>10.8.–16.8.</c:v>
                </c:pt>
                <c:pt idx="16">
                  <c:v>17.8.–23.8.</c:v>
                </c:pt>
                <c:pt idx="17">
                  <c:v>24.8.–30.8.</c:v>
                </c:pt>
                <c:pt idx="18">
                  <c:v>31.8.–6.9.</c:v>
                </c:pt>
                <c:pt idx="19">
                  <c:v>7.9.–13.9.</c:v>
                </c:pt>
                <c:pt idx="20">
                  <c:v>14.9.–20.9.</c:v>
                </c:pt>
                <c:pt idx="21">
                  <c:v>21.9.–27.9.</c:v>
                </c:pt>
                <c:pt idx="22">
                  <c:v>28.9.–4.10.</c:v>
                </c:pt>
                <c:pt idx="23">
                  <c:v>5.10.–11.10.</c:v>
                </c:pt>
                <c:pt idx="24">
                  <c:v>12.10.–18.10.</c:v>
                </c:pt>
                <c:pt idx="25">
                  <c:v>19.10.–25.10.</c:v>
                </c:pt>
                <c:pt idx="26">
                  <c:v>26.10.–1.11.</c:v>
                </c:pt>
                <c:pt idx="27">
                  <c:v>2.11.–8.11.</c:v>
                </c:pt>
                <c:pt idx="28">
                  <c:v>9.11.–15.11.</c:v>
                </c:pt>
                <c:pt idx="29">
                  <c:v>16.11.–22.11.</c:v>
                </c:pt>
                <c:pt idx="30">
                  <c:v>23.11.–29.11.</c:v>
                </c:pt>
                <c:pt idx="31">
                  <c:v>30.11.–6.12.</c:v>
                </c:pt>
                <c:pt idx="32">
                  <c:v>7.12.–13.12.</c:v>
                </c:pt>
                <c:pt idx="33">
                  <c:v>14.12.–20.12.</c:v>
                </c:pt>
                <c:pt idx="34">
                  <c:v>21.12.–27.12.</c:v>
                </c:pt>
                <c:pt idx="35">
                  <c:v>28.12.–3.1.</c:v>
                </c:pt>
                <c:pt idx="36">
                  <c:v>4.1.–10.1.</c:v>
                </c:pt>
                <c:pt idx="37">
                  <c:v>11.1.–17.1.</c:v>
                </c:pt>
                <c:pt idx="38">
                  <c:v>18.1.–24.1.</c:v>
                </c:pt>
                <c:pt idx="39">
                  <c:v>25.1.–31.1.</c:v>
                </c:pt>
                <c:pt idx="40">
                  <c:v>1.2.–7.2.</c:v>
                </c:pt>
                <c:pt idx="41">
                  <c:v>8.2.–14.2.</c:v>
                </c:pt>
                <c:pt idx="42">
                  <c:v>15.2.–21.2.</c:v>
                </c:pt>
                <c:pt idx="43">
                  <c:v>22.2.–28.2.</c:v>
                </c:pt>
                <c:pt idx="44">
                  <c:v>1.3.–7.3.</c:v>
                </c:pt>
                <c:pt idx="45">
                  <c:v>8.3.–14.3.</c:v>
                </c:pt>
                <c:pt idx="46">
                  <c:v>15.3.–21.3.</c:v>
                </c:pt>
                <c:pt idx="47">
                  <c:v>22.3.–28.3.</c:v>
                </c:pt>
              </c:strCache>
            </c:strRef>
          </c:cat>
          <c:val>
            <c:numRef>
              <c:f>List1!$B$2:$AW$2</c:f>
              <c:numCache>
                <c:formatCode>General</c:formatCode>
                <c:ptCount val="48"/>
                <c:pt idx="0">
                  <c:v>0</c:v>
                </c:pt>
                <c:pt idx="1">
                  <c:v>0</c:v>
                </c:pt>
                <c:pt idx="2">
                  <c:v>0</c:v>
                </c:pt>
                <c:pt idx="3">
                  <c:v>2</c:v>
                </c:pt>
                <c:pt idx="4">
                  <c:v>0</c:v>
                </c:pt>
                <c:pt idx="5">
                  <c:v>8</c:v>
                </c:pt>
                <c:pt idx="6">
                  <c:v>8</c:v>
                </c:pt>
                <c:pt idx="7">
                  <c:v>3</c:v>
                </c:pt>
                <c:pt idx="8">
                  <c:v>26</c:v>
                </c:pt>
                <c:pt idx="9">
                  <c:v>2</c:v>
                </c:pt>
                <c:pt idx="10">
                  <c:v>0</c:v>
                </c:pt>
                <c:pt idx="11">
                  <c:v>0</c:v>
                </c:pt>
                <c:pt idx="12">
                  <c:v>0</c:v>
                </c:pt>
                <c:pt idx="13">
                  <c:v>0</c:v>
                </c:pt>
                <c:pt idx="14">
                  <c:v>1</c:v>
                </c:pt>
                <c:pt idx="15">
                  <c:v>1</c:v>
                </c:pt>
                <c:pt idx="16">
                  <c:v>0</c:v>
                </c:pt>
                <c:pt idx="17">
                  <c:v>19</c:v>
                </c:pt>
                <c:pt idx="18">
                  <c:v>135</c:v>
                </c:pt>
                <c:pt idx="19">
                  <c:v>796</c:v>
                </c:pt>
                <c:pt idx="20">
                  <c:v>719</c:v>
                </c:pt>
                <c:pt idx="21">
                  <c:v>385</c:v>
                </c:pt>
                <c:pt idx="22">
                  <c:v>411</c:v>
                </c:pt>
                <c:pt idx="23">
                  <c:v>464</c:v>
                </c:pt>
                <c:pt idx="24">
                  <c:v>120</c:v>
                </c:pt>
                <c:pt idx="25">
                  <c:v>354</c:v>
                </c:pt>
                <c:pt idx="26">
                  <c:v>266</c:v>
                </c:pt>
                <c:pt idx="27">
                  <c:v>106</c:v>
                </c:pt>
                <c:pt idx="28">
                  <c:v>88</c:v>
                </c:pt>
                <c:pt idx="29">
                  <c:v>148</c:v>
                </c:pt>
                <c:pt idx="30">
                  <c:v>96</c:v>
                </c:pt>
                <c:pt idx="31">
                  <c:v>137</c:v>
                </c:pt>
                <c:pt idx="32">
                  <c:v>486</c:v>
                </c:pt>
                <c:pt idx="33">
                  <c:v>323</c:v>
                </c:pt>
                <c:pt idx="34">
                  <c:v>123</c:v>
                </c:pt>
                <c:pt idx="35">
                  <c:v>242</c:v>
                </c:pt>
                <c:pt idx="36">
                  <c:v>24</c:v>
                </c:pt>
                <c:pt idx="37">
                  <c:v>340</c:v>
                </c:pt>
                <c:pt idx="38">
                  <c:v>334</c:v>
                </c:pt>
                <c:pt idx="39">
                  <c:v>427</c:v>
                </c:pt>
                <c:pt idx="40">
                  <c:v>359</c:v>
                </c:pt>
                <c:pt idx="41">
                  <c:v>731</c:v>
                </c:pt>
                <c:pt idx="42">
                  <c:v>1342</c:v>
                </c:pt>
                <c:pt idx="43">
                  <c:v>709</c:v>
                </c:pt>
                <c:pt idx="44">
                  <c:v>447</c:v>
                </c:pt>
                <c:pt idx="45">
                  <c:v>144</c:v>
                </c:pt>
                <c:pt idx="46">
                  <c:v>189</c:v>
                </c:pt>
                <c:pt idx="47">
                  <c:v>19</c:v>
                </c:pt>
              </c:numCache>
            </c:numRef>
          </c:val>
          <c:extLst>
            <c:ext xmlns:c16="http://schemas.microsoft.com/office/drawing/2014/chart" uri="{C3380CC4-5D6E-409C-BE32-E72D297353CC}">
              <c16:uniqueId val="{00000000-007F-49E9-803B-1728AA69F504}"/>
            </c:ext>
          </c:extLst>
        </c:ser>
        <c:dLbls>
          <c:showLegendKey val="0"/>
          <c:showVal val="0"/>
          <c:showCatName val="0"/>
          <c:showSerName val="0"/>
          <c:showPercent val="0"/>
          <c:showBubbleSize val="0"/>
        </c:dLbls>
        <c:gapWidth val="50"/>
        <c:axId val="488445264"/>
        <c:axId val="494149648"/>
      </c:barChart>
      <c:catAx>
        <c:axId val="48844526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2700000" spcFirstLastPara="1" vertOverflow="ellipsis" wrap="square" anchor="ctr" anchorCtr="1"/>
          <a:lstStyle/>
          <a:p>
            <a:pPr>
              <a:defRPr sz="105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94149648"/>
        <c:crosses val="autoZero"/>
        <c:auto val="1"/>
        <c:lblAlgn val="ctr"/>
        <c:lblOffset val="100"/>
        <c:tickLblSkip val="1"/>
        <c:noMultiLvlLbl val="0"/>
      </c:catAx>
      <c:valAx>
        <c:axId val="4941496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884452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b="1">
          <a:solidFill>
            <a:schemeClr val="tx1"/>
          </a:solidFill>
        </a:defRPr>
      </a:pPr>
      <a:endParaRPr lang="cs-CZ"/>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194269833917821E-2"/>
          <c:y val="3.5150502573499692E-2"/>
          <c:w val="0.75127420416063495"/>
          <c:h val="0.76254158581350329"/>
        </c:manualLayout>
      </c:layout>
      <c:barChart>
        <c:barDir val="col"/>
        <c:grouping val="stacked"/>
        <c:varyColors val="0"/>
        <c:ser>
          <c:idx val="0"/>
          <c:order val="0"/>
          <c:tx>
            <c:strRef>
              <c:f>List1!$A$2</c:f>
              <c:strCache>
                <c:ptCount val="1"/>
                <c:pt idx="0">
                  <c:v>Mateřská škola</c:v>
                </c:pt>
              </c:strCache>
            </c:strRef>
          </c:tx>
          <c:spPr>
            <a:solidFill>
              <a:schemeClr val="accent3">
                <a:lumMod val="50000"/>
              </a:schemeClr>
            </a:solidFill>
            <a:ln>
              <a:noFill/>
            </a:ln>
            <a:effectLst/>
          </c:spPr>
          <c:invertIfNegative val="0"/>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List1!$B$2:$AE$2</c:f>
              <c:numCache>
                <c:formatCode>General</c:formatCode>
                <c:ptCount val="30"/>
                <c:pt idx="0">
                  <c:v>9</c:v>
                </c:pt>
                <c:pt idx="1">
                  <c:v>41</c:v>
                </c:pt>
                <c:pt idx="2">
                  <c:v>55</c:v>
                </c:pt>
                <c:pt idx="3">
                  <c:v>29</c:v>
                </c:pt>
                <c:pt idx="4">
                  <c:v>28</c:v>
                </c:pt>
                <c:pt idx="5">
                  <c:v>39</c:v>
                </c:pt>
                <c:pt idx="6">
                  <c:v>57</c:v>
                </c:pt>
                <c:pt idx="7">
                  <c:v>54</c:v>
                </c:pt>
                <c:pt idx="8">
                  <c:v>124</c:v>
                </c:pt>
                <c:pt idx="9">
                  <c:v>73</c:v>
                </c:pt>
                <c:pt idx="10">
                  <c:v>81</c:v>
                </c:pt>
                <c:pt idx="11">
                  <c:v>130</c:v>
                </c:pt>
                <c:pt idx="12">
                  <c:v>77</c:v>
                </c:pt>
                <c:pt idx="13">
                  <c:v>88</c:v>
                </c:pt>
                <c:pt idx="14">
                  <c:v>181</c:v>
                </c:pt>
                <c:pt idx="15">
                  <c:v>160</c:v>
                </c:pt>
                <c:pt idx="16">
                  <c:v>24</c:v>
                </c:pt>
                <c:pt idx="17">
                  <c:v>119</c:v>
                </c:pt>
                <c:pt idx="18">
                  <c:v>21</c:v>
                </c:pt>
                <c:pt idx="19">
                  <c:v>183</c:v>
                </c:pt>
                <c:pt idx="20">
                  <c:v>203</c:v>
                </c:pt>
                <c:pt idx="21">
                  <c:v>221</c:v>
                </c:pt>
                <c:pt idx="22">
                  <c:v>239</c:v>
                </c:pt>
                <c:pt idx="23">
                  <c:v>473</c:v>
                </c:pt>
                <c:pt idx="24">
                  <c:v>869</c:v>
                </c:pt>
                <c:pt idx="25">
                  <c:v>486</c:v>
                </c:pt>
                <c:pt idx="26">
                  <c:v>298</c:v>
                </c:pt>
                <c:pt idx="27">
                  <c:v>106</c:v>
                </c:pt>
                <c:pt idx="28">
                  <c:v>156</c:v>
                </c:pt>
                <c:pt idx="29">
                  <c:v>5</c:v>
                </c:pt>
              </c:numCache>
            </c:numRef>
          </c:val>
          <c:extLst>
            <c:ext xmlns:c16="http://schemas.microsoft.com/office/drawing/2014/chart" uri="{C3380CC4-5D6E-409C-BE32-E72D297353CC}">
              <c16:uniqueId val="{00000000-6DEF-40B0-A499-4672B2C774D2}"/>
            </c:ext>
          </c:extLst>
        </c:ser>
        <c:ser>
          <c:idx val="1"/>
          <c:order val="1"/>
          <c:tx>
            <c:strRef>
              <c:f>List1!$A$3</c:f>
              <c:strCache>
                <c:ptCount val="1"/>
                <c:pt idx="0">
                  <c:v>Mateřská + základní škola</c:v>
                </c:pt>
              </c:strCache>
            </c:strRef>
          </c:tx>
          <c:spPr>
            <a:solidFill>
              <a:schemeClr val="accent3">
                <a:lumMod val="75000"/>
              </a:schemeClr>
            </a:solidFill>
            <a:ln>
              <a:noFill/>
            </a:ln>
            <a:effectLst/>
          </c:spPr>
          <c:invertIfNegative val="0"/>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List1!$B$3:$AE$3</c:f>
              <c:numCache>
                <c:formatCode>General</c:formatCode>
                <c:ptCount val="30"/>
                <c:pt idx="0">
                  <c:v>51</c:v>
                </c:pt>
                <c:pt idx="1">
                  <c:v>39</c:v>
                </c:pt>
                <c:pt idx="2">
                  <c:v>38</c:v>
                </c:pt>
                <c:pt idx="3">
                  <c:v>17</c:v>
                </c:pt>
                <c:pt idx="4">
                  <c:v>14</c:v>
                </c:pt>
                <c:pt idx="5">
                  <c:v>25</c:v>
                </c:pt>
                <c:pt idx="6">
                  <c:v>7</c:v>
                </c:pt>
                <c:pt idx="7">
                  <c:v>63</c:v>
                </c:pt>
                <c:pt idx="8">
                  <c:v>32</c:v>
                </c:pt>
                <c:pt idx="9">
                  <c:v>17</c:v>
                </c:pt>
                <c:pt idx="10">
                  <c:v>7</c:v>
                </c:pt>
                <c:pt idx="11">
                  <c:v>1</c:v>
                </c:pt>
                <c:pt idx="12">
                  <c:v>1</c:v>
                </c:pt>
                <c:pt idx="13">
                  <c:v>4</c:v>
                </c:pt>
                <c:pt idx="14">
                  <c:v>33</c:v>
                </c:pt>
                <c:pt idx="15">
                  <c:v>16</c:v>
                </c:pt>
                <c:pt idx="16">
                  <c:v>37</c:v>
                </c:pt>
                <c:pt idx="17">
                  <c:v>22</c:v>
                </c:pt>
                <c:pt idx="18">
                  <c:v>0</c:v>
                </c:pt>
                <c:pt idx="19">
                  <c:v>44</c:v>
                </c:pt>
                <c:pt idx="20">
                  <c:v>45</c:v>
                </c:pt>
                <c:pt idx="21">
                  <c:v>99</c:v>
                </c:pt>
                <c:pt idx="22">
                  <c:v>20</c:v>
                </c:pt>
                <c:pt idx="23">
                  <c:v>32</c:v>
                </c:pt>
                <c:pt idx="24">
                  <c:v>46</c:v>
                </c:pt>
                <c:pt idx="25">
                  <c:v>101</c:v>
                </c:pt>
                <c:pt idx="26">
                  <c:v>34</c:v>
                </c:pt>
                <c:pt idx="27">
                  <c:v>2</c:v>
                </c:pt>
                <c:pt idx="28">
                  <c:v>13</c:v>
                </c:pt>
                <c:pt idx="29">
                  <c:v>5</c:v>
                </c:pt>
              </c:numCache>
            </c:numRef>
          </c:val>
          <c:extLst>
            <c:ext xmlns:c16="http://schemas.microsoft.com/office/drawing/2014/chart" uri="{C3380CC4-5D6E-409C-BE32-E72D297353CC}">
              <c16:uniqueId val="{00000001-6DEF-40B0-A499-4672B2C774D2}"/>
            </c:ext>
          </c:extLst>
        </c:ser>
        <c:ser>
          <c:idx val="2"/>
          <c:order val="2"/>
          <c:tx>
            <c:strRef>
              <c:f>List1!$A$4</c:f>
              <c:strCache>
                <c:ptCount val="1"/>
                <c:pt idx="0">
                  <c:v>Mateřská + základní + střední škola</c:v>
                </c:pt>
              </c:strCache>
            </c:strRef>
          </c:tx>
          <c:spPr>
            <a:solidFill>
              <a:schemeClr val="accent3">
                <a:lumMod val="60000"/>
                <a:lumOff val="40000"/>
              </a:schemeClr>
            </a:solidFill>
            <a:ln>
              <a:noFill/>
            </a:ln>
            <a:effectLst/>
          </c:spPr>
          <c:invertIfNegative val="0"/>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List1!$B$4:$AE$4</c:f>
              <c:numCache>
                <c:formatCode>General</c:formatCode>
                <c:ptCount val="30"/>
                <c:pt idx="0">
                  <c:v>0</c:v>
                </c:pt>
                <c:pt idx="1">
                  <c:v>4</c:v>
                </c:pt>
                <c:pt idx="2">
                  <c:v>5</c:v>
                </c:pt>
                <c:pt idx="3">
                  <c:v>0</c:v>
                </c:pt>
                <c:pt idx="4">
                  <c:v>0</c:v>
                </c:pt>
                <c:pt idx="5">
                  <c:v>9</c:v>
                </c:pt>
                <c:pt idx="6">
                  <c:v>0</c:v>
                </c:pt>
                <c:pt idx="7">
                  <c:v>0</c:v>
                </c:pt>
                <c:pt idx="8">
                  <c:v>17</c:v>
                </c:pt>
                <c:pt idx="9">
                  <c:v>0</c:v>
                </c:pt>
                <c:pt idx="10">
                  <c:v>0</c:v>
                </c:pt>
                <c:pt idx="11">
                  <c:v>0</c:v>
                </c:pt>
                <c:pt idx="12">
                  <c:v>0</c:v>
                </c:pt>
                <c:pt idx="13">
                  <c:v>3</c:v>
                </c:pt>
                <c:pt idx="14">
                  <c:v>2</c:v>
                </c:pt>
                <c:pt idx="15">
                  <c:v>0</c:v>
                </c:pt>
                <c:pt idx="16">
                  <c:v>0</c:v>
                </c:pt>
                <c:pt idx="17">
                  <c:v>2</c:v>
                </c:pt>
                <c:pt idx="18">
                  <c:v>0</c:v>
                </c:pt>
                <c:pt idx="19">
                  <c:v>0</c:v>
                </c:pt>
                <c:pt idx="20">
                  <c:v>4</c:v>
                </c:pt>
                <c:pt idx="21">
                  <c:v>2</c:v>
                </c:pt>
                <c:pt idx="22">
                  <c:v>0</c:v>
                </c:pt>
                <c:pt idx="23">
                  <c:v>0</c:v>
                </c:pt>
                <c:pt idx="24">
                  <c:v>2</c:v>
                </c:pt>
                <c:pt idx="25">
                  <c:v>0</c:v>
                </c:pt>
                <c:pt idx="26">
                  <c:v>0</c:v>
                </c:pt>
                <c:pt idx="27">
                  <c:v>0</c:v>
                </c:pt>
                <c:pt idx="28">
                  <c:v>0</c:v>
                </c:pt>
                <c:pt idx="29">
                  <c:v>0</c:v>
                </c:pt>
              </c:numCache>
            </c:numRef>
          </c:val>
          <c:extLst>
            <c:ext xmlns:c16="http://schemas.microsoft.com/office/drawing/2014/chart" uri="{C3380CC4-5D6E-409C-BE32-E72D297353CC}">
              <c16:uniqueId val="{00000002-6DEF-40B0-A499-4672B2C774D2}"/>
            </c:ext>
          </c:extLst>
        </c:ser>
        <c:ser>
          <c:idx val="3"/>
          <c:order val="3"/>
          <c:tx>
            <c:strRef>
              <c:f>List1!$A$5</c:f>
              <c:strCache>
                <c:ptCount val="1"/>
                <c:pt idx="0">
                  <c:v>Základní škola</c:v>
                </c:pt>
              </c:strCache>
            </c:strRef>
          </c:tx>
          <c:spPr>
            <a:solidFill>
              <a:schemeClr val="accent1">
                <a:lumMod val="75000"/>
              </a:schemeClr>
            </a:solidFill>
            <a:ln>
              <a:noFill/>
            </a:ln>
            <a:effectLst/>
          </c:spPr>
          <c:invertIfNegative val="0"/>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List1!$B$5:$AE$5</c:f>
              <c:numCache>
                <c:formatCode>General</c:formatCode>
                <c:ptCount val="30"/>
                <c:pt idx="0">
                  <c:v>46</c:v>
                </c:pt>
                <c:pt idx="1">
                  <c:v>361</c:v>
                </c:pt>
                <c:pt idx="2">
                  <c:v>331</c:v>
                </c:pt>
                <c:pt idx="3">
                  <c:v>190</c:v>
                </c:pt>
                <c:pt idx="4">
                  <c:v>134</c:v>
                </c:pt>
                <c:pt idx="5">
                  <c:v>207</c:v>
                </c:pt>
                <c:pt idx="6">
                  <c:v>24</c:v>
                </c:pt>
                <c:pt idx="7">
                  <c:v>181</c:v>
                </c:pt>
                <c:pt idx="8">
                  <c:v>67</c:v>
                </c:pt>
                <c:pt idx="9">
                  <c:v>0</c:v>
                </c:pt>
                <c:pt idx="10">
                  <c:v>0</c:v>
                </c:pt>
                <c:pt idx="11">
                  <c:v>17</c:v>
                </c:pt>
                <c:pt idx="12">
                  <c:v>18</c:v>
                </c:pt>
                <c:pt idx="13">
                  <c:v>33</c:v>
                </c:pt>
                <c:pt idx="14">
                  <c:v>221</c:v>
                </c:pt>
                <c:pt idx="15">
                  <c:v>132</c:v>
                </c:pt>
                <c:pt idx="16">
                  <c:v>12</c:v>
                </c:pt>
                <c:pt idx="17">
                  <c:v>68</c:v>
                </c:pt>
                <c:pt idx="18">
                  <c:v>3</c:v>
                </c:pt>
                <c:pt idx="19">
                  <c:v>67</c:v>
                </c:pt>
                <c:pt idx="20">
                  <c:v>82</c:v>
                </c:pt>
                <c:pt idx="21">
                  <c:v>96</c:v>
                </c:pt>
                <c:pt idx="22">
                  <c:v>81</c:v>
                </c:pt>
                <c:pt idx="23">
                  <c:v>209</c:v>
                </c:pt>
                <c:pt idx="24">
                  <c:v>414</c:v>
                </c:pt>
                <c:pt idx="25">
                  <c:v>93</c:v>
                </c:pt>
                <c:pt idx="26">
                  <c:v>115</c:v>
                </c:pt>
                <c:pt idx="27">
                  <c:v>36</c:v>
                </c:pt>
                <c:pt idx="28">
                  <c:v>20</c:v>
                </c:pt>
                <c:pt idx="29">
                  <c:v>9</c:v>
                </c:pt>
              </c:numCache>
            </c:numRef>
          </c:val>
          <c:extLst>
            <c:ext xmlns:c16="http://schemas.microsoft.com/office/drawing/2014/chart" uri="{C3380CC4-5D6E-409C-BE32-E72D297353CC}">
              <c16:uniqueId val="{00000003-6DEF-40B0-A499-4672B2C774D2}"/>
            </c:ext>
          </c:extLst>
        </c:ser>
        <c:ser>
          <c:idx val="4"/>
          <c:order val="4"/>
          <c:tx>
            <c:strRef>
              <c:f>List1!$A$6</c:f>
              <c:strCache>
                <c:ptCount val="1"/>
                <c:pt idx="0">
                  <c:v>Základní + střední škola</c:v>
                </c:pt>
              </c:strCache>
            </c:strRef>
          </c:tx>
          <c:spPr>
            <a:solidFill>
              <a:schemeClr val="accent1">
                <a:lumMod val="60000"/>
                <a:lumOff val="40000"/>
              </a:schemeClr>
            </a:solidFill>
            <a:ln>
              <a:noFill/>
            </a:ln>
            <a:effectLst/>
          </c:spPr>
          <c:invertIfNegative val="0"/>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List1!$B$6:$AE$6</c:f>
              <c:numCache>
                <c:formatCode>General</c:formatCode>
                <c:ptCount val="30"/>
                <c:pt idx="0">
                  <c:v>0</c:v>
                </c:pt>
                <c:pt idx="1">
                  <c:v>2</c:v>
                </c:pt>
                <c:pt idx="2">
                  <c:v>4</c:v>
                </c:pt>
                <c:pt idx="3">
                  <c:v>13</c:v>
                </c:pt>
                <c:pt idx="4">
                  <c:v>0</c:v>
                </c:pt>
                <c:pt idx="5">
                  <c:v>1</c:v>
                </c:pt>
                <c:pt idx="6">
                  <c:v>0</c:v>
                </c:pt>
                <c:pt idx="7">
                  <c:v>0</c:v>
                </c:pt>
                <c:pt idx="8">
                  <c:v>0</c:v>
                </c:pt>
                <c:pt idx="9">
                  <c:v>0</c:v>
                </c:pt>
                <c:pt idx="10">
                  <c:v>0</c:v>
                </c:pt>
                <c:pt idx="11">
                  <c:v>0</c:v>
                </c:pt>
                <c:pt idx="12">
                  <c:v>0</c:v>
                </c:pt>
                <c:pt idx="13">
                  <c:v>0</c:v>
                </c:pt>
                <c:pt idx="14">
                  <c:v>2</c:v>
                </c:pt>
                <c:pt idx="15">
                  <c:v>2</c:v>
                </c:pt>
                <c:pt idx="16">
                  <c:v>0</c:v>
                </c:pt>
                <c:pt idx="17">
                  <c:v>0</c:v>
                </c:pt>
                <c:pt idx="18">
                  <c:v>0</c:v>
                </c:pt>
                <c:pt idx="19">
                  <c:v>0</c:v>
                </c:pt>
                <c:pt idx="20">
                  <c:v>0</c:v>
                </c:pt>
                <c:pt idx="21">
                  <c:v>0</c:v>
                </c:pt>
                <c:pt idx="22">
                  <c:v>0</c:v>
                </c:pt>
                <c:pt idx="23">
                  <c:v>7</c:v>
                </c:pt>
                <c:pt idx="24">
                  <c:v>11</c:v>
                </c:pt>
                <c:pt idx="25">
                  <c:v>0</c:v>
                </c:pt>
                <c:pt idx="26">
                  <c:v>0</c:v>
                </c:pt>
                <c:pt idx="27">
                  <c:v>0</c:v>
                </c:pt>
                <c:pt idx="28">
                  <c:v>0</c:v>
                </c:pt>
                <c:pt idx="29">
                  <c:v>0</c:v>
                </c:pt>
              </c:numCache>
            </c:numRef>
          </c:val>
          <c:extLst>
            <c:ext xmlns:c16="http://schemas.microsoft.com/office/drawing/2014/chart" uri="{C3380CC4-5D6E-409C-BE32-E72D297353CC}">
              <c16:uniqueId val="{00000004-6DEF-40B0-A499-4672B2C774D2}"/>
            </c:ext>
          </c:extLst>
        </c:ser>
        <c:ser>
          <c:idx val="5"/>
          <c:order val="5"/>
          <c:tx>
            <c:strRef>
              <c:f>List1!$A$7</c:f>
              <c:strCache>
                <c:ptCount val="1"/>
                <c:pt idx="0">
                  <c:v>Střední škola</c:v>
                </c:pt>
              </c:strCache>
            </c:strRef>
          </c:tx>
          <c:spPr>
            <a:solidFill>
              <a:schemeClr val="accent4">
                <a:lumMod val="75000"/>
              </a:schemeClr>
            </a:solidFill>
            <a:ln>
              <a:noFill/>
            </a:ln>
            <a:effectLst/>
          </c:spPr>
          <c:invertIfNegative val="0"/>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List1!$B$7:$AE$7</c:f>
              <c:numCache>
                <c:formatCode>General</c:formatCode>
                <c:ptCount val="30"/>
                <c:pt idx="0">
                  <c:v>28</c:v>
                </c:pt>
                <c:pt idx="1">
                  <c:v>289</c:v>
                </c:pt>
                <c:pt idx="2">
                  <c:v>276</c:v>
                </c:pt>
                <c:pt idx="3">
                  <c:v>136</c:v>
                </c:pt>
                <c:pt idx="4">
                  <c:v>143</c:v>
                </c:pt>
                <c:pt idx="5">
                  <c:v>119</c:v>
                </c:pt>
                <c:pt idx="6">
                  <c:v>22</c:v>
                </c:pt>
                <c:pt idx="7">
                  <c:v>41</c:v>
                </c:pt>
                <c:pt idx="8">
                  <c:v>16</c:v>
                </c:pt>
                <c:pt idx="9">
                  <c:v>0</c:v>
                </c:pt>
                <c:pt idx="10">
                  <c:v>0</c:v>
                </c:pt>
                <c:pt idx="11">
                  <c:v>0</c:v>
                </c:pt>
                <c:pt idx="12">
                  <c:v>0</c:v>
                </c:pt>
                <c:pt idx="13">
                  <c:v>9</c:v>
                </c:pt>
                <c:pt idx="14">
                  <c:v>26</c:v>
                </c:pt>
                <c:pt idx="15">
                  <c:v>0</c:v>
                </c:pt>
                <c:pt idx="16">
                  <c:v>43</c:v>
                </c:pt>
                <c:pt idx="17">
                  <c:v>29</c:v>
                </c:pt>
                <c:pt idx="18">
                  <c:v>0</c:v>
                </c:pt>
                <c:pt idx="19">
                  <c:v>2</c:v>
                </c:pt>
                <c:pt idx="20">
                  <c:v>0</c:v>
                </c:pt>
                <c:pt idx="21">
                  <c:v>0</c:v>
                </c:pt>
                <c:pt idx="22">
                  <c:v>19</c:v>
                </c:pt>
                <c:pt idx="23">
                  <c:v>2</c:v>
                </c:pt>
                <c:pt idx="24">
                  <c:v>0</c:v>
                </c:pt>
                <c:pt idx="25">
                  <c:v>0</c:v>
                </c:pt>
                <c:pt idx="26">
                  <c:v>0</c:v>
                </c:pt>
                <c:pt idx="27">
                  <c:v>0</c:v>
                </c:pt>
                <c:pt idx="28">
                  <c:v>0</c:v>
                </c:pt>
                <c:pt idx="29">
                  <c:v>0</c:v>
                </c:pt>
              </c:numCache>
            </c:numRef>
          </c:val>
          <c:extLst>
            <c:ext xmlns:c16="http://schemas.microsoft.com/office/drawing/2014/chart" uri="{C3380CC4-5D6E-409C-BE32-E72D297353CC}">
              <c16:uniqueId val="{00000005-6DEF-40B0-A499-4672B2C774D2}"/>
            </c:ext>
          </c:extLst>
        </c:ser>
        <c:ser>
          <c:idx val="6"/>
          <c:order val="6"/>
          <c:tx>
            <c:strRef>
              <c:f>List1!$A$8</c:f>
              <c:strCache>
                <c:ptCount val="1"/>
                <c:pt idx="0">
                  <c:v>Střední + Vyšší odborná škola</c:v>
                </c:pt>
              </c:strCache>
            </c:strRef>
          </c:tx>
          <c:spPr>
            <a:solidFill>
              <a:schemeClr val="accent4">
                <a:lumMod val="60000"/>
                <a:lumOff val="40000"/>
              </a:schemeClr>
            </a:solidFill>
            <a:ln>
              <a:noFill/>
            </a:ln>
            <a:effectLst/>
          </c:spPr>
          <c:invertIfNegative val="0"/>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List1!$B$8:$AE$8</c:f>
              <c:numCache>
                <c:formatCode>General</c:formatCode>
                <c:ptCount val="30"/>
                <c:pt idx="0">
                  <c:v>1</c:v>
                </c:pt>
                <c:pt idx="1">
                  <c:v>6</c:v>
                </c:pt>
                <c:pt idx="2">
                  <c:v>9</c:v>
                </c:pt>
                <c:pt idx="3">
                  <c:v>0</c:v>
                </c:pt>
                <c:pt idx="4">
                  <c:v>31</c:v>
                </c:pt>
                <c:pt idx="5">
                  <c:v>4</c:v>
                </c:pt>
                <c:pt idx="6">
                  <c:v>0</c:v>
                </c:pt>
                <c:pt idx="7">
                  <c:v>6</c:v>
                </c:pt>
                <c:pt idx="8">
                  <c:v>0</c:v>
                </c:pt>
                <c:pt idx="9">
                  <c:v>0</c:v>
                </c:pt>
                <c:pt idx="10">
                  <c:v>0</c:v>
                </c:pt>
                <c:pt idx="11">
                  <c:v>0</c:v>
                </c:pt>
                <c:pt idx="12">
                  <c:v>0</c:v>
                </c:pt>
                <c:pt idx="13">
                  <c:v>0</c:v>
                </c:pt>
                <c:pt idx="14">
                  <c:v>21</c:v>
                </c:pt>
                <c:pt idx="15">
                  <c:v>13</c:v>
                </c:pt>
                <c:pt idx="16">
                  <c:v>5</c:v>
                </c:pt>
                <c:pt idx="17">
                  <c:v>2</c:v>
                </c:pt>
                <c:pt idx="18">
                  <c:v>0</c:v>
                </c:pt>
                <c:pt idx="19">
                  <c:v>0</c:v>
                </c:pt>
                <c:pt idx="20">
                  <c:v>0</c:v>
                </c:pt>
                <c:pt idx="21">
                  <c:v>0</c:v>
                </c:pt>
                <c:pt idx="22">
                  <c:v>0</c:v>
                </c:pt>
                <c:pt idx="23">
                  <c:v>0</c:v>
                </c:pt>
                <c:pt idx="24">
                  <c:v>0</c:v>
                </c:pt>
                <c:pt idx="25">
                  <c:v>15</c:v>
                </c:pt>
                <c:pt idx="26">
                  <c:v>0</c:v>
                </c:pt>
                <c:pt idx="27">
                  <c:v>0</c:v>
                </c:pt>
                <c:pt idx="28">
                  <c:v>0</c:v>
                </c:pt>
                <c:pt idx="29">
                  <c:v>0</c:v>
                </c:pt>
              </c:numCache>
            </c:numRef>
          </c:val>
          <c:extLst>
            <c:ext xmlns:c16="http://schemas.microsoft.com/office/drawing/2014/chart" uri="{C3380CC4-5D6E-409C-BE32-E72D297353CC}">
              <c16:uniqueId val="{00000006-6DEF-40B0-A499-4672B2C774D2}"/>
            </c:ext>
          </c:extLst>
        </c:ser>
        <c:ser>
          <c:idx val="7"/>
          <c:order val="7"/>
          <c:tx>
            <c:strRef>
              <c:f>List1!$A$9</c:f>
              <c:strCache>
                <c:ptCount val="1"/>
                <c:pt idx="0">
                  <c:v>Vyšší odborná škola</c:v>
                </c:pt>
              </c:strCache>
            </c:strRef>
          </c:tx>
          <c:spPr>
            <a:solidFill>
              <a:schemeClr val="accent4">
                <a:lumMod val="20000"/>
                <a:lumOff val="80000"/>
              </a:schemeClr>
            </a:solidFill>
            <a:ln>
              <a:noFill/>
            </a:ln>
            <a:effectLst/>
          </c:spPr>
          <c:invertIfNegative val="0"/>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List1!$B$9:$AE$9</c:f>
              <c:numCache>
                <c:formatCode>General</c:formatCode>
                <c:ptCount val="30"/>
                <c:pt idx="0">
                  <c:v>0</c:v>
                </c:pt>
                <c:pt idx="1">
                  <c:v>8</c:v>
                </c:pt>
                <c:pt idx="2">
                  <c:v>1</c:v>
                </c:pt>
                <c:pt idx="3">
                  <c:v>0</c:v>
                </c:pt>
                <c:pt idx="4">
                  <c:v>0</c:v>
                </c:pt>
                <c:pt idx="5">
                  <c:v>5</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numCache>
            </c:numRef>
          </c:val>
          <c:extLst>
            <c:ext xmlns:c16="http://schemas.microsoft.com/office/drawing/2014/chart" uri="{C3380CC4-5D6E-409C-BE32-E72D297353CC}">
              <c16:uniqueId val="{00000007-6DEF-40B0-A499-4672B2C774D2}"/>
            </c:ext>
          </c:extLst>
        </c:ser>
        <c:ser>
          <c:idx val="8"/>
          <c:order val="8"/>
          <c:tx>
            <c:strRef>
              <c:f>List1!$A$10</c:f>
              <c:strCache>
                <c:ptCount val="1"/>
                <c:pt idx="0">
                  <c:v>Vysoká škola</c:v>
                </c:pt>
              </c:strCache>
            </c:strRef>
          </c:tx>
          <c:spPr>
            <a:solidFill>
              <a:schemeClr val="bg1">
                <a:lumMod val="50000"/>
              </a:schemeClr>
            </a:solidFill>
            <a:ln>
              <a:noFill/>
            </a:ln>
            <a:effectLst/>
          </c:spPr>
          <c:invertIfNegative val="0"/>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List1!$B$10:$AE$10</c:f>
              <c:numCache>
                <c:formatCode>General</c:formatCode>
                <c:ptCount val="30"/>
                <c:pt idx="0">
                  <c:v>0</c:v>
                </c:pt>
                <c:pt idx="1">
                  <c:v>46</c:v>
                </c:pt>
                <c:pt idx="2">
                  <c:v>0</c:v>
                </c:pt>
                <c:pt idx="3">
                  <c:v>0</c:v>
                </c:pt>
                <c:pt idx="4">
                  <c:v>61</c:v>
                </c:pt>
                <c:pt idx="5">
                  <c:v>55</c:v>
                </c:pt>
                <c:pt idx="6">
                  <c:v>10</c:v>
                </c:pt>
                <c:pt idx="7">
                  <c:v>9</c:v>
                </c:pt>
                <c:pt idx="8">
                  <c:v>8</c:v>
                </c:pt>
                <c:pt idx="9">
                  <c:v>16</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numCache>
            </c:numRef>
          </c:val>
          <c:extLst>
            <c:ext xmlns:c16="http://schemas.microsoft.com/office/drawing/2014/chart" uri="{C3380CC4-5D6E-409C-BE32-E72D297353CC}">
              <c16:uniqueId val="{00000008-6DEF-40B0-A499-4672B2C774D2}"/>
            </c:ext>
          </c:extLst>
        </c:ser>
        <c:ser>
          <c:idx val="9"/>
          <c:order val="9"/>
          <c:tx>
            <c:strRef>
              <c:f>List1!$A$11</c:f>
              <c:strCache>
                <c:ptCount val="1"/>
                <c:pt idx="0">
                  <c:v>Ostatní</c:v>
                </c:pt>
              </c:strCache>
            </c:strRef>
          </c:tx>
          <c:spPr>
            <a:solidFill>
              <a:schemeClr val="bg2">
                <a:lumMod val="75000"/>
              </a:schemeClr>
            </a:solidFill>
            <a:ln>
              <a:noFill/>
            </a:ln>
            <a:effectLst/>
          </c:spPr>
          <c:invertIfNegative val="0"/>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List1!$B$11:$AE$11</c:f>
              <c:numCache>
                <c:formatCode>General</c:formatCode>
                <c:ptCount val="30"/>
                <c:pt idx="0">
                  <c:v>0</c:v>
                </c:pt>
                <c:pt idx="1">
                  <c:v>0</c:v>
                </c:pt>
                <c:pt idx="2">
                  <c:v>0</c:v>
                </c:pt>
                <c:pt idx="3">
                  <c:v>0</c:v>
                </c:pt>
                <c:pt idx="4">
                  <c:v>0</c:v>
                </c:pt>
                <c:pt idx="5">
                  <c:v>0</c:v>
                </c:pt>
                <c:pt idx="6">
                  <c:v>0</c:v>
                </c:pt>
                <c:pt idx="7">
                  <c:v>0</c:v>
                </c:pt>
                <c:pt idx="8">
                  <c:v>2</c:v>
                </c:pt>
                <c:pt idx="9">
                  <c:v>0</c:v>
                </c:pt>
                <c:pt idx="10">
                  <c:v>0</c:v>
                </c:pt>
                <c:pt idx="11">
                  <c:v>0</c:v>
                </c:pt>
                <c:pt idx="12">
                  <c:v>0</c:v>
                </c:pt>
                <c:pt idx="13">
                  <c:v>0</c:v>
                </c:pt>
                <c:pt idx="14">
                  <c:v>0</c:v>
                </c:pt>
                <c:pt idx="15">
                  <c:v>0</c:v>
                </c:pt>
                <c:pt idx="16">
                  <c:v>2</c:v>
                </c:pt>
                <c:pt idx="17">
                  <c:v>0</c:v>
                </c:pt>
                <c:pt idx="18">
                  <c:v>0</c:v>
                </c:pt>
                <c:pt idx="19">
                  <c:v>44</c:v>
                </c:pt>
                <c:pt idx="20">
                  <c:v>0</c:v>
                </c:pt>
                <c:pt idx="21">
                  <c:v>9</c:v>
                </c:pt>
                <c:pt idx="22">
                  <c:v>0</c:v>
                </c:pt>
                <c:pt idx="23">
                  <c:v>8</c:v>
                </c:pt>
                <c:pt idx="24">
                  <c:v>0</c:v>
                </c:pt>
                <c:pt idx="25">
                  <c:v>14</c:v>
                </c:pt>
                <c:pt idx="26">
                  <c:v>0</c:v>
                </c:pt>
                <c:pt idx="27">
                  <c:v>0</c:v>
                </c:pt>
                <c:pt idx="28">
                  <c:v>0</c:v>
                </c:pt>
                <c:pt idx="29">
                  <c:v>0</c:v>
                </c:pt>
              </c:numCache>
            </c:numRef>
          </c:val>
          <c:extLst>
            <c:ext xmlns:c16="http://schemas.microsoft.com/office/drawing/2014/chart" uri="{C3380CC4-5D6E-409C-BE32-E72D297353CC}">
              <c16:uniqueId val="{00000009-6DEF-40B0-A499-4672B2C774D2}"/>
            </c:ext>
          </c:extLst>
        </c:ser>
        <c:dLbls>
          <c:showLegendKey val="0"/>
          <c:showVal val="0"/>
          <c:showCatName val="0"/>
          <c:showSerName val="0"/>
          <c:showPercent val="0"/>
          <c:showBubbleSize val="0"/>
        </c:dLbls>
        <c:gapWidth val="50"/>
        <c:overlap val="100"/>
        <c:axId val="488445264"/>
        <c:axId val="494149648"/>
      </c:barChart>
      <c:catAx>
        <c:axId val="4884452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94149648"/>
        <c:crosses val="autoZero"/>
        <c:auto val="1"/>
        <c:lblAlgn val="ctr"/>
        <c:lblOffset val="100"/>
        <c:noMultiLvlLbl val="0"/>
      </c:catAx>
      <c:valAx>
        <c:axId val="4941496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Calibri" panose="020F0502020204030204" pitchFamily="34" charset="0"/>
                <a:ea typeface="+mn-ea"/>
                <a:cs typeface="Calibri" panose="020F0502020204030204" pitchFamily="34" charset="0"/>
              </a:defRPr>
            </a:pPr>
            <a:endParaRPr lang="cs-CZ"/>
          </a:p>
        </c:txPr>
        <c:crossAx val="488445264"/>
        <c:crosses val="autoZero"/>
        <c:crossBetween val="between"/>
        <c:majorUnit val="100"/>
      </c:valAx>
      <c:spPr>
        <a:noFill/>
        <a:ln>
          <a:noFill/>
        </a:ln>
        <a:effectLst/>
      </c:spPr>
    </c:plotArea>
    <c:legend>
      <c:legendPos val="r"/>
      <c:layout>
        <c:manualLayout>
          <c:xMode val="edge"/>
          <c:yMode val="edge"/>
          <c:x val="0.80359720869551043"/>
          <c:y val="3.3173697993799545E-2"/>
          <c:w val="0.19640279130448959"/>
          <c:h val="0.93326654074022575"/>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cs-CZ"/>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b="1">
          <a:solidFill>
            <a:schemeClr val="tx1"/>
          </a:solidFill>
        </a:defRPr>
      </a:pPr>
      <a:endParaRPr lang="cs-CZ"/>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6184940084746107E-2"/>
          <c:y val="0.10284706697032198"/>
          <c:w val="0.94002918815425529"/>
          <c:h val="0.56701397490963479"/>
        </c:manualLayout>
      </c:layout>
      <c:barChart>
        <c:barDir val="col"/>
        <c:grouping val="clustered"/>
        <c:varyColors val="0"/>
        <c:ser>
          <c:idx val="0"/>
          <c:order val="0"/>
          <c:tx>
            <c:strRef>
              <c:f>List1!$A$2</c:f>
              <c:strCache>
                <c:ptCount val="1"/>
                <c:pt idx="0">
                  <c:v>osoby</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cs-CZ"/>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List1!$B$1:$AE$1</c:f>
              <c:strCache>
                <c:ptCount val="30"/>
                <c:pt idx="0">
                  <c:v>31.8.–6.9.</c:v>
                </c:pt>
                <c:pt idx="1">
                  <c:v>7.9.–13.9.</c:v>
                </c:pt>
                <c:pt idx="2">
                  <c:v>14.9.–20.9.</c:v>
                </c:pt>
                <c:pt idx="3">
                  <c:v>21.9.–27.9.</c:v>
                </c:pt>
                <c:pt idx="4">
                  <c:v>28.9.–4.10.</c:v>
                </c:pt>
                <c:pt idx="5">
                  <c:v>5.10.–11.10.</c:v>
                </c:pt>
                <c:pt idx="6">
                  <c:v>12.10.–18.10.</c:v>
                </c:pt>
                <c:pt idx="7">
                  <c:v>19.10.–25.10.</c:v>
                </c:pt>
                <c:pt idx="8">
                  <c:v>26.10.–1.11.</c:v>
                </c:pt>
                <c:pt idx="9">
                  <c:v>2.11.–8.11.</c:v>
                </c:pt>
                <c:pt idx="10">
                  <c:v>9.11.–15.11.</c:v>
                </c:pt>
                <c:pt idx="11">
                  <c:v>16.11.–22.11.</c:v>
                </c:pt>
                <c:pt idx="12">
                  <c:v>23.11.–29.11.</c:v>
                </c:pt>
                <c:pt idx="13">
                  <c:v>30.11.–6.12.</c:v>
                </c:pt>
                <c:pt idx="14">
                  <c:v>7.12.–13.12.</c:v>
                </c:pt>
                <c:pt idx="15">
                  <c:v>14.12.–20.12.</c:v>
                </c:pt>
                <c:pt idx="16">
                  <c:v>21.12.–27.12.</c:v>
                </c:pt>
                <c:pt idx="17">
                  <c:v>28.12.–3.1.</c:v>
                </c:pt>
                <c:pt idx="18">
                  <c:v>4.1.–10.1.</c:v>
                </c:pt>
                <c:pt idx="19">
                  <c:v>11.1.–17.1.</c:v>
                </c:pt>
                <c:pt idx="20">
                  <c:v>18.1.–24.1.</c:v>
                </c:pt>
                <c:pt idx="21">
                  <c:v>25.1.–31.1.</c:v>
                </c:pt>
                <c:pt idx="22">
                  <c:v>1.2.–7.2.</c:v>
                </c:pt>
                <c:pt idx="23">
                  <c:v>8.2.–14.2.</c:v>
                </c:pt>
                <c:pt idx="24">
                  <c:v>15.2.–21.2.</c:v>
                </c:pt>
                <c:pt idx="25">
                  <c:v>22.2.–28.2.</c:v>
                </c:pt>
                <c:pt idx="26">
                  <c:v>1.3.–7.3.</c:v>
                </c:pt>
                <c:pt idx="27">
                  <c:v>8.3.–14.3.</c:v>
                </c:pt>
                <c:pt idx="28">
                  <c:v>15.3.–21.3.</c:v>
                </c:pt>
                <c:pt idx="29">
                  <c:v>22.3.–28.3.</c:v>
                </c:pt>
              </c:strCache>
            </c:strRef>
          </c:cat>
          <c:val>
            <c:numRef>
              <c:f>List1!$B$2:$AE$2</c:f>
              <c:numCache>
                <c:formatCode>General</c:formatCode>
                <c:ptCount val="30"/>
                <c:pt idx="0">
                  <c:v>60</c:v>
                </c:pt>
                <c:pt idx="1">
                  <c:v>84</c:v>
                </c:pt>
                <c:pt idx="2">
                  <c:v>98</c:v>
                </c:pt>
                <c:pt idx="3">
                  <c:v>46</c:v>
                </c:pt>
                <c:pt idx="4">
                  <c:v>42</c:v>
                </c:pt>
                <c:pt idx="5">
                  <c:v>73</c:v>
                </c:pt>
                <c:pt idx="6">
                  <c:v>64</c:v>
                </c:pt>
                <c:pt idx="7">
                  <c:v>117</c:v>
                </c:pt>
                <c:pt idx="8">
                  <c:v>173</c:v>
                </c:pt>
                <c:pt idx="9">
                  <c:v>90</c:v>
                </c:pt>
                <c:pt idx="10">
                  <c:v>88</c:v>
                </c:pt>
                <c:pt idx="11">
                  <c:v>131</c:v>
                </c:pt>
                <c:pt idx="12">
                  <c:v>78</c:v>
                </c:pt>
                <c:pt idx="13">
                  <c:v>95</c:v>
                </c:pt>
                <c:pt idx="14">
                  <c:v>216</c:v>
                </c:pt>
                <c:pt idx="15">
                  <c:v>176</c:v>
                </c:pt>
                <c:pt idx="16">
                  <c:v>61</c:v>
                </c:pt>
                <c:pt idx="17">
                  <c:v>143</c:v>
                </c:pt>
                <c:pt idx="18">
                  <c:v>21</c:v>
                </c:pt>
                <c:pt idx="19">
                  <c:v>227</c:v>
                </c:pt>
                <c:pt idx="20">
                  <c:v>252</c:v>
                </c:pt>
                <c:pt idx="21">
                  <c:v>322</c:v>
                </c:pt>
                <c:pt idx="22">
                  <c:v>259</c:v>
                </c:pt>
                <c:pt idx="23">
                  <c:v>505</c:v>
                </c:pt>
                <c:pt idx="24">
                  <c:v>917</c:v>
                </c:pt>
                <c:pt idx="25">
                  <c:v>587</c:v>
                </c:pt>
                <c:pt idx="26">
                  <c:v>332</c:v>
                </c:pt>
                <c:pt idx="27">
                  <c:v>108</c:v>
                </c:pt>
                <c:pt idx="28">
                  <c:v>169</c:v>
                </c:pt>
                <c:pt idx="29">
                  <c:v>10</c:v>
                </c:pt>
              </c:numCache>
            </c:numRef>
          </c:val>
          <c:extLst>
            <c:ext xmlns:c16="http://schemas.microsoft.com/office/drawing/2014/chart" uri="{C3380CC4-5D6E-409C-BE32-E72D297353CC}">
              <c16:uniqueId val="{00000000-8145-4348-BB1C-5DD451156E9D}"/>
            </c:ext>
          </c:extLst>
        </c:ser>
        <c:dLbls>
          <c:showLegendKey val="0"/>
          <c:showVal val="0"/>
          <c:showCatName val="0"/>
          <c:showSerName val="0"/>
          <c:showPercent val="0"/>
          <c:showBubbleSize val="0"/>
        </c:dLbls>
        <c:gapWidth val="50"/>
        <c:axId val="488445264"/>
        <c:axId val="494149648"/>
      </c:barChart>
      <c:catAx>
        <c:axId val="4884452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1" i="0" u="none" strike="noStrike" kern="1200" baseline="0">
                <a:solidFill>
                  <a:schemeClr val="tx1"/>
                </a:solidFill>
                <a:latin typeface="+mn-lt"/>
                <a:ea typeface="+mn-ea"/>
                <a:cs typeface="+mn-cs"/>
              </a:defRPr>
            </a:pPr>
            <a:endParaRPr lang="cs-CZ"/>
          </a:p>
        </c:txPr>
        <c:crossAx val="494149648"/>
        <c:crosses val="autoZero"/>
        <c:auto val="1"/>
        <c:lblAlgn val="ctr"/>
        <c:lblOffset val="100"/>
        <c:noMultiLvlLbl val="0"/>
      </c:catAx>
      <c:valAx>
        <c:axId val="4941496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cs-CZ"/>
          </a:p>
        </c:txPr>
        <c:crossAx val="4884452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b="1">
          <a:solidFill>
            <a:schemeClr val="tx1"/>
          </a:solidFill>
        </a:defRPr>
      </a:pPr>
      <a:endParaRPr lang="cs-CZ"/>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0.66085</cdr:x>
      <cdr:y>0.56917</cdr:y>
    </cdr:from>
    <cdr:to>
      <cdr:x>0.90318</cdr:x>
      <cdr:y>0.72056</cdr:y>
    </cdr:to>
    <cdr:sp macro="" textlink="">
      <cdr:nvSpPr>
        <cdr:cNvPr id="3" name="TextovéPole 2"/>
        <cdr:cNvSpPr txBox="1"/>
      </cdr:nvSpPr>
      <cdr:spPr>
        <a:xfrm xmlns:a="http://schemas.openxmlformats.org/drawingml/2006/main">
          <a:off x="7598741" y="3084156"/>
          <a:ext cx="2786332" cy="8203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cs-CZ" sz="2000" b="1" dirty="0" smtClean="0">
              <a:solidFill>
                <a:srgbClr val="FF0000"/>
              </a:solidFill>
            </a:rPr>
            <a:t>2 – 3 % vysoce rizikových nákaz </a:t>
          </a:r>
          <a:endParaRPr lang="cs-CZ" sz="2000" b="1" dirty="0">
            <a:solidFill>
              <a:srgbClr val="FF0000"/>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8F9534-E31E-47A6-B3B5-39567348889D}" type="datetimeFigureOut">
              <a:rPr lang="cs-CZ" smtClean="0"/>
              <a:t>31.03.2021</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3B4F48-45DA-4A93-94D7-4559DBB1A6C9}" type="slidenum">
              <a:rPr lang="cs-CZ" smtClean="0"/>
              <a:t>‹#›</a:t>
            </a:fld>
            <a:endParaRPr lang="cs-CZ"/>
          </a:p>
        </p:txBody>
      </p:sp>
    </p:spTree>
    <p:extLst>
      <p:ext uri="{BB962C8B-B14F-4D97-AF65-F5344CB8AC3E}">
        <p14:creationId xmlns:p14="http://schemas.microsoft.com/office/powerpoint/2010/main" val="61277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3B4F48-45DA-4A93-94D7-4559DBB1A6C9}" type="slidenum">
              <a:rPr kumimoji="0" lang="cs-C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cs-C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32642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3B4F48-45DA-4A93-94D7-4559DBB1A6C9}" type="slidenum">
              <a:rPr kumimoji="0" lang="cs-C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cs-C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15303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3B4F48-45DA-4A93-94D7-4559DBB1A6C9}" type="slidenum">
              <a:rPr kumimoji="0" lang="cs-C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cs-C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59224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3B4F48-45DA-4A93-94D7-4559DBB1A6C9}" type="slidenum">
              <a:rPr kumimoji="0" lang="cs-C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cs-C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18091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3B4F48-45DA-4A93-94D7-4559DBB1A6C9}" type="slidenum">
              <a:rPr kumimoji="0" lang="cs-C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cs-C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83827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3B4F48-45DA-4A93-94D7-4559DBB1A6C9}" type="slidenum">
              <a:rPr kumimoji="0" lang="cs-C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cs-C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2454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913B4F48-45DA-4A93-94D7-4559DBB1A6C9}" type="slidenum">
              <a:rPr lang="cs-CZ" smtClean="0"/>
              <a:t>47</a:t>
            </a:fld>
            <a:endParaRPr lang="cs-CZ"/>
          </a:p>
        </p:txBody>
      </p:sp>
    </p:spTree>
    <p:extLst>
      <p:ext uri="{BB962C8B-B14F-4D97-AF65-F5344CB8AC3E}">
        <p14:creationId xmlns:p14="http://schemas.microsoft.com/office/powerpoint/2010/main" val="42998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913B4F48-45DA-4A93-94D7-4559DBB1A6C9}" type="slidenum">
              <a:rPr lang="cs-CZ" smtClean="0"/>
              <a:t>48</a:t>
            </a:fld>
            <a:endParaRPr lang="cs-CZ"/>
          </a:p>
        </p:txBody>
      </p:sp>
    </p:spTree>
    <p:extLst>
      <p:ext uri="{BB962C8B-B14F-4D97-AF65-F5344CB8AC3E}">
        <p14:creationId xmlns:p14="http://schemas.microsoft.com/office/powerpoint/2010/main" val="28084567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3B4F48-45DA-4A93-94D7-4559DBB1A6C9}" type="slidenum">
              <a:rPr kumimoji="0" lang="cs-C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cs-C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1371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3B4F48-45DA-4A93-94D7-4559DBB1A6C9}" type="slidenum">
              <a:rPr kumimoji="0" lang="cs-C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cs-C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78660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3B4F48-45DA-4A93-94D7-4559DBB1A6C9}" type="slidenum">
              <a:rPr kumimoji="0" lang="cs-C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cs-C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3872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3B4F48-45DA-4A93-94D7-4559DBB1A6C9}" type="slidenum">
              <a:rPr kumimoji="0" lang="cs-C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cs-C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95673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tmp"/><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4.xml"/><Relationship Id="rId6" Type="http://schemas.openxmlformats.org/officeDocument/2006/relationships/image" Target="../media/image14.svg"/><Relationship Id="rId5" Type="http://schemas.openxmlformats.org/officeDocument/2006/relationships/image" Target="../media/image3.png"/><Relationship Id="rId4" Type="http://schemas.openxmlformats.org/officeDocument/2006/relationships/image" Target="../media/image12.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4.png"/><Relationship Id="rId1" Type="http://schemas.openxmlformats.org/officeDocument/2006/relationships/slideMaster" Target="../slideMasters/slideMaster4.xml"/><Relationship Id="rId6" Type="http://schemas.openxmlformats.org/officeDocument/2006/relationships/image" Target="../media/image6.png"/><Relationship Id="rId5" Type="http://schemas.openxmlformats.org/officeDocument/2006/relationships/image" Target="../media/image14.svg"/><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4.png"/><Relationship Id="rId1" Type="http://schemas.openxmlformats.org/officeDocument/2006/relationships/slideMaster" Target="../slideMasters/slideMaster4.xml"/><Relationship Id="rId6" Type="http://schemas.openxmlformats.org/officeDocument/2006/relationships/image" Target="../media/image6.png"/><Relationship Id="rId5" Type="http://schemas.openxmlformats.org/officeDocument/2006/relationships/image" Target="../media/image14.svg"/><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4.png"/><Relationship Id="rId1" Type="http://schemas.openxmlformats.org/officeDocument/2006/relationships/slideMaster" Target="../slideMasters/slideMaster4.xml"/><Relationship Id="rId6" Type="http://schemas.openxmlformats.org/officeDocument/2006/relationships/image" Target="../media/image6.png"/><Relationship Id="rId5" Type="http://schemas.openxmlformats.org/officeDocument/2006/relationships/image" Target="../media/image14.svg"/><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4.png"/><Relationship Id="rId1" Type="http://schemas.openxmlformats.org/officeDocument/2006/relationships/slideMaster" Target="../slideMasters/slideMaster4.xml"/><Relationship Id="rId6" Type="http://schemas.openxmlformats.org/officeDocument/2006/relationships/image" Target="../media/image6.png"/><Relationship Id="rId5" Type="http://schemas.openxmlformats.org/officeDocument/2006/relationships/image" Target="../media/image14.svg"/><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4.xml"/><Relationship Id="rId6" Type="http://schemas.openxmlformats.org/officeDocument/2006/relationships/image" Target="../media/image14.svg"/><Relationship Id="rId5" Type="http://schemas.openxmlformats.org/officeDocument/2006/relationships/image" Target="../media/image3.png"/><Relationship Id="rId4" Type="http://schemas.openxmlformats.org/officeDocument/2006/relationships/image" Target="../media/image12.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tmp"/><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Master" Target="../slideMasters/slideMaster5.xml"/><Relationship Id="rId6" Type="http://schemas.openxmlformats.org/officeDocument/2006/relationships/image" Target="../media/image50.svg"/><Relationship Id="rId5" Type="http://schemas.openxmlformats.org/officeDocument/2006/relationships/image" Target="../media/image12.png"/><Relationship Id="rId4" Type="http://schemas.openxmlformats.org/officeDocument/2006/relationships/image" Target="../media/image6.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Master" Target="../slideMasters/slideMaster5.xml"/><Relationship Id="rId6" Type="http://schemas.openxmlformats.org/officeDocument/2006/relationships/image" Target="../media/image50.svg"/><Relationship Id="rId5" Type="http://schemas.openxmlformats.org/officeDocument/2006/relationships/image" Target="../media/image12.png"/><Relationship Id="rId4" Type="http://schemas.openxmlformats.org/officeDocument/2006/relationships/image" Target="../media/image6.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Master" Target="../slideMasters/slideMaster5.xml"/><Relationship Id="rId6" Type="http://schemas.openxmlformats.org/officeDocument/2006/relationships/image" Target="../media/image50.svg"/><Relationship Id="rId5" Type="http://schemas.openxmlformats.org/officeDocument/2006/relationships/image" Target="../media/image12.png"/><Relationship Id="rId4" Type="http://schemas.openxmlformats.org/officeDocument/2006/relationships/image" Target="../media/image13.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7.png"/><Relationship Id="rId1" Type="http://schemas.openxmlformats.org/officeDocument/2006/relationships/slideMaster" Target="../slideMasters/slideMaster5.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tmp"/><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9.png"/><Relationship Id="rId4"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Úvodní smínek">
    <p:spTree>
      <p:nvGrpSpPr>
        <p:cNvPr id="1" name=""/>
        <p:cNvGrpSpPr/>
        <p:nvPr/>
      </p:nvGrpSpPr>
      <p:grpSpPr>
        <a:xfrm>
          <a:off x="0" y="0"/>
          <a:ext cx="0" cy="0"/>
          <a:chOff x="0" y="0"/>
          <a:chExt cx="0" cy="0"/>
        </a:xfrm>
      </p:grpSpPr>
      <p:sp>
        <p:nvSpPr>
          <p:cNvPr id="3" name="Obdélník 2">
            <a:extLst>
              <a:ext uri="{FF2B5EF4-FFF2-40B4-BE49-F238E27FC236}">
                <a16:creationId xmlns:a16="http://schemas.microsoft.com/office/drawing/2014/main" id="{4EC56048-479B-4CB1-B677-16A8618B9DB7}"/>
              </a:ext>
            </a:extLst>
          </p:cNvPr>
          <p:cNvSpPr/>
          <p:nvPr userDrawn="1"/>
        </p:nvSpPr>
        <p:spPr>
          <a:xfrm>
            <a:off x="0" y="0"/>
            <a:ext cx="12192000" cy="3693111"/>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pic>
        <p:nvPicPr>
          <p:cNvPr id="18" name="Obrázek 17">
            <a:extLst>
              <a:ext uri="{FF2B5EF4-FFF2-40B4-BE49-F238E27FC236}">
                <a16:creationId xmlns:a16="http://schemas.microsoft.com/office/drawing/2014/main" id="{675FD825-1F31-4493-889C-46F3B206D71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13566" y="5951561"/>
            <a:ext cx="964869" cy="639860"/>
          </a:xfrm>
          <a:prstGeom prst="rect">
            <a:avLst/>
          </a:prstGeom>
        </p:spPr>
      </p:pic>
      <p:sp>
        <p:nvSpPr>
          <p:cNvPr id="19" name="Nadpis 1">
            <a:extLst>
              <a:ext uri="{FF2B5EF4-FFF2-40B4-BE49-F238E27FC236}">
                <a16:creationId xmlns:a16="http://schemas.microsoft.com/office/drawing/2014/main" id="{52EB2EA6-5A78-4E85-AE4C-221CA83B8187}"/>
              </a:ext>
            </a:extLst>
          </p:cNvPr>
          <p:cNvSpPr>
            <a:spLocks noGrp="1"/>
          </p:cNvSpPr>
          <p:nvPr>
            <p:ph type="ctrTitle" hasCustomPrompt="1"/>
          </p:nvPr>
        </p:nvSpPr>
        <p:spPr>
          <a:xfrm>
            <a:off x="1524000" y="2503487"/>
            <a:ext cx="9144000" cy="1189622"/>
          </a:xfrm>
        </p:spPr>
        <p:txBody>
          <a:bodyPr anchor="b">
            <a:noAutofit/>
          </a:bodyPr>
          <a:lstStyle>
            <a:lvl1pPr algn="ctr">
              <a:defRPr sz="4500" b="1">
                <a:solidFill>
                  <a:schemeClr val="bg1"/>
                </a:solidFill>
                <a:latin typeface="Arial" panose="020B0604020202020204" pitchFamily="34" charset="0"/>
                <a:cs typeface="Arial" panose="020B0604020202020204" pitchFamily="34" charset="0"/>
              </a:defRPr>
            </a:lvl1pPr>
          </a:lstStyle>
          <a:p>
            <a:r>
              <a:rPr lang="cs-CZ" dirty="0"/>
              <a:t>Hlavní nadpis prezentace</a:t>
            </a:r>
          </a:p>
        </p:txBody>
      </p:sp>
      <p:sp>
        <p:nvSpPr>
          <p:cNvPr id="20" name="Podnadpis 2">
            <a:extLst>
              <a:ext uri="{FF2B5EF4-FFF2-40B4-BE49-F238E27FC236}">
                <a16:creationId xmlns:a16="http://schemas.microsoft.com/office/drawing/2014/main" id="{070F9525-D336-4269-AB65-F312FD83E289}"/>
              </a:ext>
            </a:extLst>
          </p:cNvPr>
          <p:cNvSpPr>
            <a:spLocks noGrp="1"/>
          </p:cNvSpPr>
          <p:nvPr>
            <p:ph type="subTitle" idx="1" hasCustomPrompt="1"/>
          </p:nvPr>
        </p:nvSpPr>
        <p:spPr>
          <a:xfrm>
            <a:off x="1524000" y="3693110"/>
            <a:ext cx="9144000" cy="1564690"/>
          </a:xfrm>
        </p:spPr>
        <p:txBody>
          <a:bodyPr anchor="ctr"/>
          <a:lstStyle>
            <a:lvl1pPr marL="0" indent="0" algn="ctr">
              <a:buNone/>
              <a:defRPr sz="2400">
                <a:solidFill>
                  <a:srgbClr val="D31145"/>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dirty="0"/>
              <a:t>Podnadpis prezentace</a:t>
            </a:r>
          </a:p>
        </p:txBody>
      </p:sp>
      <p:grpSp>
        <p:nvGrpSpPr>
          <p:cNvPr id="24" name="Skupina 23">
            <a:extLst>
              <a:ext uri="{FF2B5EF4-FFF2-40B4-BE49-F238E27FC236}">
                <a16:creationId xmlns:a16="http://schemas.microsoft.com/office/drawing/2014/main" id="{A68D80B2-804E-48C4-917F-364953F04117}"/>
              </a:ext>
            </a:extLst>
          </p:cNvPr>
          <p:cNvGrpSpPr/>
          <p:nvPr userDrawn="1"/>
        </p:nvGrpSpPr>
        <p:grpSpPr>
          <a:xfrm>
            <a:off x="2907576" y="929325"/>
            <a:ext cx="6376849" cy="627081"/>
            <a:chOff x="3150227" y="929325"/>
            <a:chExt cx="6376849" cy="627081"/>
          </a:xfrm>
        </p:grpSpPr>
        <p:pic>
          <p:nvPicPr>
            <p:cNvPr id="13" name="Grafický objekt 12">
              <a:extLst>
                <a:ext uri="{FF2B5EF4-FFF2-40B4-BE49-F238E27FC236}">
                  <a16:creationId xmlns:a16="http://schemas.microsoft.com/office/drawing/2014/main" id="{6AD8391B-BFA6-420F-8E95-DE146CE7E683}"/>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3150227" y="929325"/>
              <a:ext cx="2211887" cy="627081"/>
            </a:xfrm>
            <a:prstGeom prst="rect">
              <a:avLst/>
            </a:prstGeom>
          </p:spPr>
        </p:pic>
        <p:pic>
          <p:nvPicPr>
            <p:cNvPr id="16" name="Grafický objekt 15">
              <a:extLst>
                <a:ext uri="{FF2B5EF4-FFF2-40B4-BE49-F238E27FC236}">
                  <a16:creationId xmlns:a16="http://schemas.microsoft.com/office/drawing/2014/main" id="{2E38FE36-8704-4B15-B3ED-B5C034568E6B}"/>
                </a:ext>
              </a:extLst>
            </p:cNvPr>
            <p:cNvPicPr>
              <a:picLocks noChangeAspect="1"/>
            </p:cNvPicPr>
            <p:nvPr userDrawn="1"/>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5755612" y="1091418"/>
              <a:ext cx="3771464" cy="320651"/>
            </a:xfrm>
            <a:prstGeom prst="rect">
              <a:avLst/>
            </a:prstGeom>
          </p:spPr>
        </p:pic>
      </p:grpSp>
    </p:spTree>
    <p:extLst>
      <p:ext uri="{BB962C8B-B14F-4D97-AF65-F5344CB8AC3E}">
        <p14:creationId xmlns:p14="http://schemas.microsoft.com/office/powerpoint/2010/main" val="2175388025"/>
      </p:ext>
    </p:extLst>
  </p:cSld>
  <p:clrMapOvr>
    <a:masterClrMapping/>
  </p:clrMapOvr>
  <p:extLst>
    <p:ext uri="{DCECCB84-F9BA-43D5-87BE-67443E8EF086}">
      <p15:sldGuideLst xmlns:p15="http://schemas.microsoft.com/office/powerpoint/2012/main">
        <p15:guide id="1" orient="horz" pos="777"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9" name="Obdélník 8">
            <a:extLst>
              <a:ext uri="{FF2B5EF4-FFF2-40B4-BE49-F238E27FC236}">
                <a16:creationId xmlns:a16="http://schemas.microsoft.com/office/drawing/2014/main" id="{CCA52EFB-82F9-447B-B7F3-826EC4CD9CBF}"/>
              </a:ext>
            </a:extLst>
          </p:cNvPr>
          <p:cNvSpPr/>
          <p:nvPr userDrawn="1"/>
        </p:nvSpPr>
        <p:spPr>
          <a:xfrm>
            <a:off x="0" y="0"/>
            <a:ext cx="12192000" cy="3693111"/>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2" name="Nadpis 1">
            <a:extLst>
              <a:ext uri="{FF2B5EF4-FFF2-40B4-BE49-F238E27FC236}">
                <a16:creationId xmlns:a16="http://schemas.microsoft.com/office/drawing/2014/main" id="{71BE36A2-70AC-4C89-89C4-238AB82AA62C}"/>
              </a:ext>
            </a:extLst>
          </p:cNvPr>
          <p:cNvSpPr>
            <a:spLocks noGrp="1"/>
          </p:cNvSpPr>
          <p:nvPr>
            <p:ph type="ctrTitle"/>
          </p:nvPr>
        </p:nvSpPr>
        <p:spPr>
          <a:xfrm>
            <a:off x="0" y="2503487"/>
            <a:ext cx="12192000" cy="1189622"/>
          </a:xfrm>
        </p:spPr>
        <p:txBody>
          <a:bodyPr anchor="b"/>
          <a:lstStyle>
            <a:lvl1pPr algn="ctr">
              <a:defRPr sz="6000">
                <a:solidFill>
                  <a:schemeClr val="bg1"/>
                </a:solidFill>
              </a:defRPr>
            </a:lvl1pPr>
          </a:lstStyle>
          <a:p>
            <a:r>
              <a:rPr lang="cs-CZ"/>
              <a:t>Kliknutím lze upravit styl.</a:t>
            </a:r>
          </a:p>
        </p:txBody>
      </p:sp>
      <p:sp>
        <p:nvSpPr>
          <p:cNvPr id="3" name="Podnadpis 2">
            <a:extLst>
              <a:ext uri="{FF2B5EF4-FFF2-40B4-BE49-F238E27FC236}">
                <a16:creationId xmlns:a16="http://schemas.microsoft.com/office/drawing/2014/main" id="{DC3DEF16-12AD-4266-89B6-935870F017F0}"/>
              </a:ext>
            </a:extLst>
          </p:cNvPr>
          <p:cNvSpPr>
            <a:spLocks noGrp="1"/>
          </p:cNvSpPr>
          <p:nvPr>
            <p:ph type="subTitle" idx="1"/>
          </p:nvPr>
        </p:nvSpPr>
        <p:spPr>
          <a:xfrm>
            <a:off x="1524000" y="3693110"/>
            <a:ext cx="9144000" cy="1564690"/>
          </a:xfrm>
        </p:spPr>
        <p:txBody>
          <a:bodyPr anchor="ct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dirty="0"/>
              <a:t>Kliknutím můžete upravit styl předlohy.</a:t>
            </a:r>
          </a:p>
        </p:txBody>
      </p:sp>
      <p:grpSp>
        <p:nvGrpSpPr>
          <p:cNvPr id="11" name="Skupina 10">
            <a:extLst>
              <a:ext uri="{FF2B5EF4-FFF2-40B4-BE49-F238E27FC236}">
                <a16:creationId xmlns:a16="http://schemas.microsoft.com/office/drawing/2014/main" id="{6CF3A5FA-C42D-4E34-9D77-74D10308ACF3}"/>
              </a:ext>
            </a:extLst>
          </p:cNvPr>
          <p:cNvGrpSpPr/>
          <p:nvPr userDrawn="1"/>
        </p:nvGrpSpPr>
        <p:grpSpPr>
          <a:xfrm>
            <a:off x="2325580" y="790894"/>
            <a:ext cx="7540840" cy="921700"/>
            <a:chOff x="2441360" y="790894"/>
            <a:chExt cx="7540840" cy="921700"/>
          </a:xfrm>
        </p:grpSpPr>
        <p:pic>
          <p:nvPicPr>
            <p:cNvPr id="8" name="Obrázek 7">
              <a:extLst>
                <a:ext uri="{FF2B5EF4-FFF2-40B4-BE49-F238E27FC236}">
                  <a16:creationId xmlns:a16="http://schemas.microsoft.com/office/drawing/2014/main" id="{B198CE6B-E463-4B26-AD17-D57305EBAE8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1893"/>
            <a:stretch/>
          </p:blipFill>
          <p:spPr>
            <a:xfrm>
              <a:off x="2441360" y="790894"/>
              <a:ext cx="3426781" cy="921700"/>
            </a:xfrm>
            <a:prstGeom prst="rect">
              <a:avLst/>
            </a:prstGeom>
          </p:spPr>
        </p:pic>
        <p:pic>
          <p:nvPicPr>
            <p:cNvPr id="10" name="Obrázek 9">
              <a:extLst>
                <a:ext uri="{FF2B5EF4-FFF2-40B4-BE49-F238E27FC236}">
                  <a16:creationId xmlns:a16="http://schemas.microsoft.com/office/drawing/2014/main" id="{911BFECC-788F-4A5A-B297-6CA8846F017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5698"/>
            <a:stretch/>
          </p:blipFill>
          <p:spPr>
            <a:xfrm>
              <a:off x="5800078" y="790894"/>
              <a:ext cx="4182122" cy="921700"/>
            </a:xfrm>
            <a:prstGeom prst="rect">
              <a:avLst/>
            </a:prstGeom>
          </p:spPr>
        </p:pic>
      </p:grpSp>
      <p:pic>
        <p:nvPicPr>
          <p:cNvPr id="12" name="Obrázek 11">
            <a:extLst>
              <a:ext uri="{FF2B5EF4-FFF2-40B4-BE49-F238E27FC236}">
                <a16:creationId xmlns:a16="http://schemas.microsoft.com/office/drawing/2014/main" id="{9EE90BA2-9181-43A3-8D17-C7D721FC34C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13566" y="6040340"/>
            <a:ext cx="964869" cy="639860"/>
          </a:xfrm>
          <a:prstGeom prst="rect">
            <a:avLst/>
          </a:prstGeom>
        </p:spPr>
      </p:pic>
    </p:spTree>
    <p:extLst>
      <p:ext uri="{BB962C8B-B14F-4D97-AF65-F5344CB8AC3E}">
        <p14:creationId xmlns:p14="http://schemas.microsoft.com/office/powerpoint/2010/main" val="794279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dpis a obsah">
    <p:spTree>
      <p:nvGrpSpPr>
        <p:cNvPr id="1" name=""/>
        <p:cNvGrpSpPr/>
        <p:nvPr/>
      </p:nvGrpSpPr>
      <p:grpSpPr>
        <a:xfrm>
          <a:off x="0" y="0"/>
          <a:ext cx="0" cy="0"/>
          <a:chOff x="0" y="0"/>
          <a:chExt cx="0" cy="0"/>
        </a:xfrm>
      </p:grpSpPr>
      <p:sp>
        <p:nvSpPr>
          <p:cNvPr id="10" name="Obdélník 9">
            <a:extLst>
              <a:ext uri="{FF2B5EF4-FFF2-40B4-BE49-F238E27FC236}">
                <a16:creationId xmlns:a16="http://schemas.microsoft.com/office/drawing/2014/main" id="{5920C5AB-7E0D-4B8A-92A9-7DA47D440BBD}"/>
              </a:ext>
            </a:extLst>
          </p:cNvPr>
          <p:cNvSpPr/>
          <p:nvPr userDrawn="1"/>
        </p:nvSpPr>
        <p:spPr>
          <a:xfrm>
            <a:off x="0" y="0"/>
            <a:ext cx="12192000" cy="1305017"/>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solidFill>
                <a:schemeClr val="bg1"/>
              </a:solidFill>
            </a:endParaRPr>
          </a:p>
        </p:txBody>
      </p:sp>
      <p:sp>
        <p:nvSpPr>
          <p:cNvPr id="3" name="Zástupný obsah 2">
            <a:extLst>
              <a:ext uri="{FF2B5EF4-FFF2-40B4-BE49-F238E27FC236}">
                <a16:creationId xmlns:a16="http://schemas.microsoft.com/office/drawing/2014/main" id="{5CD1A40D-4F09-4D08-916F-43B796F44A47}"/>
              </a:ext>
            </a:extLst>
          </p:cNvPr>
          <p:cNvSpPr>
            <a:spLocks noGrp="1"/>
          </p:cNvSpPr>
          <p:nvPr>
            <p:ph idx="1"/>
          </p:nvPr>
        </p:nvSpPr>
        <p:spPr>
          <a:xfrm>
            <a:off x="381739" y="1825625"/>
            <a:ext cx="11487705" cy="4351338"/>
          </a:xfrm>
        </p:spPr>
        <p:txBody>
          <a:bodyPr/>
          <a:lstStyle/>
          <a:p>
            <a:pPr lvl="0"/>
            <a:r>
              <a:rPr lang="cs-CZ" dirty="0"/>
              <a:t>Po kliknutí můžete upravovat styly textu v předloze.</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14" name="Nadpis 1">
            <a:extLst>
              <a:ext uri="{FF2B5EF4-FFF2-40B4-BE49-F238E27FC236}">
                <a16:creationId xmlns:a16="http://schemas.microsoft.com/office/drawing/2014/main" id="{635F49FF-6718-4CE1-A42C-74D8FC3B4218}"/>
              </a:ext>
            </a:extLst>
          </p:cNvPr>
          <p:cNvSpPr>
            <a:spLocks noGrp="1"/>
          </p:cNvSpPr>
          <p:nvPr>
            <p:ph type="title"/>
          </p:nvPr>
        </p:nvSpPr>
        <p:spPr>
          <a:xfrm>
            <a:off x="381740" y="0"/>
            <a:ext cx="6507332" cy="1305016"/>
          </a:xfrm>
        </p:spPr>
        <p:txBody>
          <a:bodyPr>
            <a:noAutofit/>
          </a:bodyPr>
          <a:lstStyle>
            <a:lvl1pPr>
              <a:defRPr sz="3600">
                <a:solidFill>
                  <a:schemeClr val="bg1"/>
                </a:solidFill>
              </a:defRPr>
            </a:lvl1pPr>
          </a:lstStyle>
          <a:p>
            <a:r>
              <a:rPr lang="cs-CZ" dirty="0"/>
              <a:t>Kliknutím lze upravit styl.</a:t>
            </a:r>
          </a:p>
        </p:txBody>
      </p:sp>
      <p:grpSp>
        <p:nvGrpSpPr>
          <p:cNvPr id="15" name="Skupina 14">
            <a:extLst>
              <a:ext uri="{FF2B5EF4-FFF2-40B4-BE49-F238E27FC236}">
                <a16:creationId xmlns:a16="http://schemas.microsoft.com/office/drawing/2014/main" id="{A5367FD4-1AA0-460C-B73C-7D7567665B93}"/>
              </a:ext>
            </a:extLst>
          </p:cNvPr>
          <p:cNvGrpSpPr/>
          <p:nvPr userDrawn="1"/>
        </p:nvGrpSpPr>
        <p:grpSpPr>
          <a:xfrm>
            <a:off x="7146337" y="420847"/>
            <a:ext cx="4962987" cy="635942"/>
            <a:chOff x="3783104" y="781489"/>
            <a:chExt cx="6199096" cy="931105"/>
          </a:xfrm>
        </p:grpSpPr>
        <p:pic>
          <p:nvPicPr>
            <p:cNvPr id="16" name="Obrázek 15">
              <a:extLst>
                <a:ext uri="{FF2B5EF4-FFF2-40B4-BE49-F238E27FC236}">
                  <a16:creationId xmlns:a16="http://schemas.microsoft.com/office/drawing/2014/main" id="{36D59138-B214-4FC1-9898-96D78BF9475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1893"/>
            <a:stretch/>
          </p:blipFill>
          <p:spPr>
            <a:xfrm>
              <a:off x="3783104" y="781489"/>
              <a:ext cx="3426781" cy="921700"/>
            </a:xfrm>
            <a:prstGeom prst="rect">
              <a:avLst/>
            </a:prstGeom>
          </p:spPr>
        </p:pic>
        <p:pic>
          <p:nvPicPr>
            <p:cNvPr id="17" name="Obrázek 16">
              <a:extLst>
                <a:ext uri="{FF2B5EF4-FFF2-40B4-BE49-F238E27FC236}">
                  <a16:creationId xmlns:a16="http://schemas.microsoft.com/office/drawing/2014/main" id="{C99D30FB-B17A-485F-8C33-36B649E5FF8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5698"/>
            <a:stretch/>
          </p:blipFill>
          <p:spPr>
            <a:xfrm>
              <a:off x="5800078" y="790894"/>
              <a:ext cx="4182122" cy="921700"/>
            </a:xfrm>
            <a:prstGeom prst="rect">
              <a:avLst/>
            </a:prstGeom>
          </p:spPr>
        </p:pic>
      </p:grpSp>
    </p:spTree>
    <p:extLst>
      <p:ext uri="{BB962C8B-B14F-4D97-AF65-F5344CB8AC3E}">
        <p14:creationId xmlns:p14="http://schemas.microsoft.com/office/powerpoint/2010/main" val="886136008"/>
      </p:ext>
    </p:extLst>
  </p:cSld>
  <p:clrMapOvr>
    <a:masterClrMapping/>
  </p:clrMapOvr>
  <p:extLst>
    <p:ext uri="{DCECCB84-F9BA-43D5-87BE-67443E8EF086}">
      <p15:sldGuideLst xmlns:p15="http://schemas.microsoft.com/office/powerpoint/2012/main">
        <p15:guide id="1" orient="horz" pos="414">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Jenom nadpis">
    <p:spTree>
      <p:nvGrpSpPr>
        <p:cNvPr id="1" name=""/>
        <p:cNvGrpSpPr/>
        <p:nvPr/>
      </p:nvGrpSpPr>
      <p:grpSpPr>
        <a:xfrm>
          <a:off x="0" y="0"/>
          <a:ext cx="0" cy="0"/>
          <a:chOff x="0" y="0"/>
          <a:chExt cx="0" cy="0"/>
        </a:xfrm>
      </p:grpSpPr>
      <p:sp>
        <p:nvSpPr>
          <p:cNvPr id="6" name="Obdélník 5">
            <a:extLst>
              <a:ext uri="{FF2B5EF4-FFF2-40B4-BE49-F238E27FC236}">
                <a16:creationId xmlns:a16="http://schemas.microsoft.com/office/drawing/2014/main" id="{B40EF74F-5572-4E88-BDB6-732EFDF9A064}"/>
              </a:ext>
            </a:extLst>
          </p:cNvPr>
          <p:cNvSpPr/>
          <p:nvPr userDrawn="1"/>
        </p:nvSpPr>
        <p:spPr>
          <a:xfrm>
            <a:off x="0" y="0"/>
            <a:ext cx="12192000" cy="1305017"/>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solidFill>
                <a:schemeClr val="bg1"/>
              </a:solidFill>
            </a:endParaRPr>
          </a:p>
        </p:txBody>
      </p:sp>
      <p:pic>
        <p:nvPicPr>
          <p:cNvPr id="13" name="Obrázek 12">
            <a:extLst>
              <a:ext uri="{FF2B5EF4-FFF2-40B4-BE49-F238E27FC236}">
                <a16:creationId xmlns:a16="http://schemas.microsoft.com/office/drawing/2014/main" id="{7ACC8354-5878-430C-A84E-8418F73DA8B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5698"/>
          <a:stretch/>
        </p:blipFill>
        <p:spPr>
          <a:xfrm>
            <a:off x="8761124" y="427270"/>
            <a:ext cx="3348200" cy="629518"/>
          </a:xfrm>
          <a:prstGeom prst="rect">
            <a:avLst/>
          </a:prstGeom>
        </p:spPr>
      </p:pic>
      <p:grpSp>
        <p:nvGrpSpPr>
          <p:cNvPr id="14" name="Skupina 13">
            <a:extLst>
              <a:ext uri="{FF2B5EF4-FFF2-40B4-BE49-F238E27FC236}">
                <a16:creationId xmlns:a16="http://schemas.microsoft.com/office/drawing/2014/main" id="{F87F3FC9-A29E-4C5B-A820-1CE817C19E7A}"/>
              </a:ext>
            </a:extLst>
          </p:cNvPr>
          <p:cNvGrpSpPr/>
          <p:nvPr userDrawn="1"/>
        </p:nvGrpSpPr>
        <p:grpSpPr>
          <a:xfrm>
            <a:off x="7146337" y="420847"/>
            <a:ext cx="4962987" cy="635942"/>
            <a:chOff x="3783104" y="781489"/>
            <a:chExt cx="6199096" cy="931105"/>
          </a:xfrm>
        </p:grpSpPr>
        <p:pic>
          <p:nvPicPr>
            <p:cNvPr id="15" name="Obrázek 14">
              <a:extLst>
                <a:ext uri="{FF2B5EF4-FFF2-40B4-BE49-F238E27FC236}">
                  <a16:creationId xmlns:a16="http://schemas.microsoft.com/office/drawing/2014/main" id="{88C88485-1FA6-42BC-89DE-25EBC5C93E7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1893"/>
            <a:stretch/>
          </p:blipFill>
          <p:spPr>
            <a:xfrm>
              <a:off x="3783104" y="781489"/>
              <a:ext cx="3426781" cy="921700"/>
            </a:xfrm>
            <a:prstGeom prst="rect">
              <a:avLst/>
            </a:prstGeom>
          </p:spPr>
        </p:pic>
        <p:pic>
          <p:nvPicPr>
            <p:cNvPr id="16" name="Obrázek 15">
              <a:extLst>
                <a:ext uri="{FF2B5EF4-FFF2-40B4-BE49-F238E27FC236}">
                  <a16:creationId xmlns:a16="http://schemas.microsoft.com/office/drawing/2014/main" id="{2861DD9B-1BC7-426A-81C6-0DC72A659A1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5698"/>
            <a:stretch/>
          </p:blipFill>
          <p:spPr>
            <a:xfrm>
              <a:off x="5800078" y="790894"/>
              <a:ext cx="4182122" cy="921700"/>
            </a:xfrm>
            <a:prstGeom prst="rect">
              <a:avLst/>
            </a:prstGeom>
          </p:spPr>
        </p:pic>
      </p:grpSp>
      <p:sp>
        <p:nvSpPr>
          <p:cNvPr id="21" name="Nadpis 1">
            <a:extLst>
              <a:ext uri="{FF2B5EF4-FFF2-40B4-BE49-F238E27FC236}">
                <a16:creationId xmlns:a16="http://schemas.microsoft.com/office/drawing/2014/main" id="{A9AB94AD-4B9F-4F63-B34A-76C56085093C}"/>
              </a:ext>
            </a:extLst>
          </p:cNvPr>
          <p:cNvSpPr>
            <a:spLocks noGrp="1"/>
          </p:cNvSpPr>
          <p:nvPr>
            <p:ph type="title"/>
          </p:nvPr>
        </p:nvSpPr>
        <p:spPr>
          <a:xfrm>
            <a:off x="381740" y="0"/>
            <a:ext cx="6507332" cy="1305016"/>
          </a:xfrm>
        </p:spPr>
        <p:txBody>
          <a:bodyPr>
            <a:noAutofit/>
          </a:bodyPr>
          <a:lstStyle>
            <a:lvl1pPr>
              <a:defRPr sz="3600">
                <a:solidFill>
                  <a:schemeClr val="bg1"/>
                </a:solidFill>
              </a:defRPr>
            </a:lvl1pPr>
          </a:lstStyle>
          <a:p>
            <a:r>
              <a:rPr lang="cs-CZ" dirty="0"/>
              <a:t>Kliknutím lze upravit styl.</a:t>
            </a:r>
          </a:p>
        </p:txBody>
      </p:sp>
    </p:spTree>
    <p:extLst>
      <p:ext uri="{BB962C8B-B14F-4D97-AF65-F5344CB8AC3E}">
        <p14:creationId xmlns:p14="http://schemas.microsoft.com/office/powerpoint/2010/main" val="28987219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7222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Content Placeholder 2"/>
          <p:cNvSpPr>
            <a:spLocks noGrp="1"/>
          </p:cNvSpPr>
          <p:nvPr>
            <p:ph idx="1"/>
          </p:nvPr>
        </p:nvSpPr>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B14159AF-26F1-42E1-BF83-F89C20A19403}" type="datetimeFigureOut">
              <a:rPr lang="cs-CZ" smtClean="0"/>
              <a:t>31.03.2021</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5B1DE3A8-275C-4F7D-9678-21DFF80A7010}" type="slidenum">
              <a:rPr lang="cs-CZ" smtClean="0"/>
              <a:t>‹#›</a:t>
            </a:fld>
            <a:endParaRPr lang="cs-CZ"/>
          </a:p>
        </p:txBody>
      </p:sp>
    </p:spTree>
    <p:extLst>
      <p:ext uri="{BB962C8B-B14F-4D97-AF65-F5344CB8AC3E}">
        <p14:creationId xmlns:p14="http://schemas.microsoft.com/office/powerpoint/2010/main" val="26528757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Úvodní smínek">
    <p:spTree>
      <p:nvGrpSpPr>
        <p:cNvPr id="1" name=""/>
        <p:cNvGrpSpPr/>
        <p:nvPr/>
      </p:nvGrpSpPr>
      <p:grpSpPr>
        <a:xfrm>
          <a:off x="0" y="0"/>
          <a:ext cx="0" cy="0"/>
          <a:chOff x="0" y="0"/>
          <a:chExt cx="0" cy="0"/>
        </a:xfrm>
      </p:grpSpPr>
      <p:sp>
        <p:nvSpPr>
          <p:cNvPr id="3" name="Obdélník 2">
            <a:extLst>
              <a:ext uri="{FF2B5EF4-FFF2-40B4-BE49-F238E27FC236}">
                <a16:creationId xmlns:a16="http://schemas.microsoft.com/office/drawing/2014/main" id="{4EC56048-479B-4CB1-B677-16A8618B9DB7}"/>
              </a:ext>
            </a:extLst>
          </p:cNvPr>
          <p:cNvSpPr/>
          <p:nvPr userDrawn="1"/>
        </p:nvSpPr>
        <p:spPr>
          <a:xfrm>
            <a:off x="0" y="0"/>
            <a:ext cx="12192000" cy="3693111"/>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pic>
        <p:nvPicPr>
          <p:cNvPr id="18" name="Obrázek 17">
            <a:extLst>
              <a:ext uri="{FF2B5EF4-FFF2-40B4-BE49-F238E27FC236}">
                <a16:creationId xmlns:a16="http://schemas.microsoft.com/office/drawing/2014/main" id="{675FD825-1F31-4493-889C-46F3B206D71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13566" y="5951561"/>
            <a:ext cx="964869" cy="639860"/>
          </a:xfrm>
          <a:prstGeom prst="rect">
            <a:avLst/>
          </a:prstGeom>
        </p:spPr>
      </p:pic>
      <p:sp>
        <p:nvSpPr>
          <p:cNvPr id="19" name="Nadpis 1">
            <a:extLst>
              <a:ext uri="{FF2B5EF4-FFF2-40B4-BE49-F238E27FC236}">
                <a16:creationId xmlns:a16="http://schemas.microsoft.com/office/drawing/2014/main" id="{52EB2EA6-5A78-4E85-AE4C-221CA83B8187}"/>
              </a:ext>
            </a:extLst>
          </p:cNvPr>
          <p:cNvSpPr>
            <a:spLocks noGrp="1"/>
          </p:cNvSpPr>
          <p:nvPr>
            <p:ph type="ctrTitle" hasCustomPrompt="1"/>
          </p:nvPr>
        </p:nvSpPr>
        <p:spPr>
          <a:xfrm>
            <a:off x="1524000" y="2503487"/>
            <a:ext cx="9144000" cy="1189622"/>
          </a:xfrm>
        </p:spPr>
        <p:txBody>
          <a:bodyPr anchor="b">
            <a:noAutofit/>
          </a:bodyPr>
          <a:lstStyle>
            <a:lvl1pPr algn="ctr">
              <a:defRPr sz="4500" b="1">
                <a:solidFill>
                  <a:schemeClr val="bg1"/>
                </a:solidFill>
                <a:latin typeface="Arial" panose="020B0604020202020204" pitchFamily="34" charset="0"/>
                <a:cs typeface="Arial" panose="020B0604020202020204" pitchFamily="34" charset="0"/>
              </a:defRPr>
            </a:lvl1pPr>
          </a:lstStyle>
          <a:p>
            <a:r>
              <a:rPr lang="cs-CZ" dirty="0"/>
              <a:t>Hlavní nadpis prezentace</a:t>
            </a:r>
          </a:p>
        </p:txBody>
      </p:sp>
      <p:sp>
        <p:nvSpPr>
          <p:cNvPr id="20" name="Podnadpis 2">
            <a:extLst>
              <a:ext uri="{FF2B5EF4-FFF2-40B4-BE49-F238E27FC236}">
                <a16:creationId xmlns:a16="http://schemas.microsoft.com/office/drawing/2014/main" id="{070F9525-D336-4269-AB65-F312FD83E289}"/>
              </a:ext>
            </a:extLst>
          </p:cNvPr>
          <p:cNvSpPr>
            <a:spLocks noGrp="1"/>
          </p:cNvSpPr>
          <p:nvPr>
            <p:ph type="subTitle" idx="1" hasCustomPrompt="1"/>
          </p:nvPr>
        </p:nvSpPr>
        <p:spPr>
          <a:xfrm>
            <a:off x="1524000" y="3693110"/>
            <a:ext cx="9144000" cy="1564690"/>
          </a:xfrm>
        </p:spPr>
        <p:txBody>
          <a:bodyPr anchor="ctr"/>
          <a:lstStyle>
            <a:lvl1pPr marL="0" indent="0" algn="ctr">
              <a:buNone/>
              <a:defRPr sz="2400">
                <a:solidFill>
                  <a:srgbClr val="D31145"/>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dirty="0"/>
              <a:t>Podnadpis prezentace</a:t>
            </a:r>
          </a:p>
        </p:txBody>
      </p:sp>
      <p:grpSp>
        <p:nvGrpSpPr>
          <p:cNvPr id="24" name="Skupina 23">
            <a:extLst>
              <a:ext uri="{FF2B5EF4-FFF2-40B4-BE49-F238E27FC236}">
                <a16:creationId xmlns:a16="http://schemas.microsoft.com/office/drawing/2014/main" id="{A68D80B2-804E-48C4-917F-364953F04117}"/>
              </a:ext>
            </a:extLst>
          </p:cNvPr>
          <p:cNvGrpSpPr/>
          <p:nvPr userDrawn="1"/>
        </p:nvGrpSpPr>
        <p:grpSpPr>
          <a:xfrm>
            <a:off x="2907576" y="929325"/>
            <a:ext cx="6376849" cy="627081"/>
            <a:chOff x="3150227" y="929325"/>
            <a:chExt cx="6376849" cy="627081"/>
          </a:xfrm>
        </p:grpSpPr>
        <p:pic>
          <p:nvPicPr>
            <p:cNvPr id="13" name="Grafický objekt 12">
              <a:extLst>
                <a:ext uri="{FF2B5EF4-FFF2-40B4-BE49-F238E27FC236}">
                  <a16:creationId xmlns:a16="http://schemas.microsoft.com/office/drawing/2014/main" id="{6AD8391B-BFA6-420F-8E95-DE146CE7E683}"/>
                </a:ext>
              </a:extLst>
            </p:cNvPr>
            <p:cNvPicPr>
              <a:picLocks noChangeAspect="1"/>
            </p:cNvPicPr>
            <p:nvPr userDrawn="1"/>
          </p:nvPicPr>
          <p:blipFill>
            <a:blip cstate="hqprint">
              <a:extLst>
                <a:ext uri="{28A0092B-C50C-407E-A947-70E740481C1C}">
                  <a14:useLocalDpi xmlns:a14="http://schemas.microsoft.com/office/drawing/2010/main" val="0"/>
                </a:ext>
              </a:extLst>
            </a:blip>
            <a:stretch>
              <a:fillRect/>
            </a:stretch>
          </p:blipFill>
          <p:spPr>
            <a:xfrm>
              <a:off x="3150227" y="929325"/>
              <a:ext cx="2211887" cy="627081"/>
            </a:xfrm>
            <a:prstGeom prst="rect">
              <a:avLst/>
            </a:prstGeom>
          </p:spPr>
        </p:pic>
        <p:pic>
          <p:nvPicPr>
            <p:cNvPr id="16" name="Grafický objekt 15">
              <a:extLst>
                <a:ext uri="{FF2B5EF4-FFF2-40B4-BE49-F238E27FC236}">
                  <a16:creationId xmlns:a16="http://schemas.microsoft.com/office/drawing/2014/main" id="{2E38FE36-8704-4B15-B3ED-B5C034568E6B}"/>
                </a:ext>
              </a:extLst>
            </p:cNvPr>
            <p:cNvPicPr>
              <a:picLocks noChangeAspect="1"/>
            </p:cNvPicPr>
            <p:nvPr userDrawn="1"/>
          </p:nvPicPr>
          <p:blipFill>
            <a:blip cstate="hqprint">
              <a:extLst>
                <a:ext uri="{28A0092B-C50C-407E-A947-70E740481C1C}">
                  <a14:useLocalDpi xmlns:a14="http://schemas.microsoft.com/office/drawing/2010/main" val="0"/>
                </a:ext>
              </a:extLst>
            </a:blip>
            <a:stretch>
              <a:fillRect/>
            </a:stretch>
          </p:blipFill>
          <p:spPr>
            <a:xfrm>
              <a:off x="5755612" y="1091418"/>
              <a:ext cx="3771464" cy="320651"/>
            </a:xfrm>
            <a:prstGeom prst="rect">
              <a:avLst/>
            </a:prstGeom>
          </p:spPr>
        </p:pic>
      </p:grpSp>
    </p:spTree>
    <p:extLst>
      <p:ext uri="{BB962C8B-B14F-4D97-AF65-F5344CB8AC3E}">
        <p14:creationId xmlns:p14="http://schemas.microsoft.com/office/powerpoint/2010/main" val="3400460524"/>
      </p:ext>
    </p:extLst>
  </p:cSld>
  <p:clrMapOvr>
    <a:masterClrMapping/>
  </p:clrMapOvr>
  <p:extLst>
    <p:ext uri="{DCECCB84-F9BA-43D5-87BE-67443E8EF086}">
      <p15:sldGuideLst xmlns:p15="http://schemas.microsoft.com/office/powerpoint/2012/main">
        <p15:guide id="1" orient="horz" pos="777">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adpis a obsah">
    <p:spTree>
      <p:nvGrpSpPr>
        <p:cNvPr id="1" name=""/>
        <p:cNvGrpSpPr/>
        <p:nvPr/>
      </p:nvGrpSpPr>
      <p:grpSpPr>
        <a:xfrm>
          <a:off x="0" y="0"/>
          <a:ext cx="0" cy="0"/>
          <a:chOff x="0" y="0"/>
          <a:chExt cx="0" cy="0"/>
        </a:xfrm>
      </p:grpSpPr>
      <p:sp>
        <p:nvSpPr>
          <p:cNvPr id="6" name="Obdélník 5">
            <a:extLst>
              <a:ext uri="{FF2B5EF4-FFF2-40B4-BE49-F238E27FC236}">
                <a16:creationId xmlns:a16="http://schemas.microsoft.com/office/drawing/2014/main" id="{9644885F-7E6F-4C35-9C4B-32A83531A1CB}"/>
              </a:ext>
            </a:extLst>
          </p:cNvPr>
          <p:cNvSpPr/>
          <p:nvPr userDrawn="1"/>
        </p:nvSpPr>
        <p:spPr>
          <a:xfrm>
            <a:off x="0" y="0"/>
            <a:ext cx="12192000" cy="1059255"/>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solidFill>
                <a:schemeClr val="bg1"/>
              </a:solidFill>
            </a:endParaRPr>
          </a:p>
        </p:txBody>
      </p:sp>
      <p:sp>
        <p:nvSpPr>
          <p:cNvPr id="7" name="Nadpis 1">
            <a:extLst>
              <a:ext uri="{FF2B5EF4-FFF2-40B4-BE49-F238E27FC236}">
                <a16:creationId xmlns:a16="http://schemas.microsoft.com/office/drawing/2014/main" id="{74A8D0C3-8828-4945-AE3F-F718697470B4}"/>
              </a:ext>
            </a:extLst>
          </p:cNvPr>
          <p:cNvSpPr>
            <a:spLocks noGrp="1"/>
          </p:cNvSpPr>
          <p:nvPr>
            <p:ph type="title" hasCustomPrompt="1"/>
          </p:nvPr>
        </p:nvSpPr>
        <p:spPr>
          <a:xfrm>
            <a:off x="332819" y="0"/>
            <a:ext cx="5579709" cy="1059255"/>
          </a:xfrm>
        </p:spPr>
        <p:txBody>
          <a:bodyPr>
            <a:noAutofit/>
          </a:bodyPr>
          <a:lstStyle>
            <a:lvl1pPr>
              <a:defRPr sz="2400" b="1">
                <a:solidFill>
                  <a:schemeClr val="bg1"/>
                </a:solidFill>
                <a:latin typeface="Arial" panose="020B0604020202020204" pitchFamily="34" charset="0"/>
                <a:cs typeface="Arial" panose="020B0604020202020204" pitchFamily="34" charset="0"/>
              </a:defRPr>
            </a:lvl1pPr>
          </a:lstStyle>
          <a:p>
            <a:r>
              <a:rPr lang="cs-CZ" dirty="0"/>
              <a:t>Nadpis</a:t>
            </a:r>
          </a:p>
        </p:txBody>
      </p:sp>
      <p:sp>
        <p:nvSpPr>
          <p:cNvPr id="11" name="Zástupný obsah 2">
            <a:extLst>
              <a:ext uri="{FF2B5EF4-FFF2-40B4-BE49-F238E27FC236}">
                <a16:creationId xmlns:a16="http://schemas.microsoft.com/office/drawing/2014/main" id="{CC8B3D67-369B-4F24-8897-F0919A3E54BD}"/>
              </a:ext>
            </a:extLst>
          </p:cNvPr>
          <p:cNvSpPr>
            <a:spLocks noGrp="1"/>
          </p:cNvSpPr>
          <p:nvPr>
            <p:ph idx="1"/>
          </p:nvPr>
        </p:nvSpPr>
        <p:spPr>
          <a:xfrm>
            <a:off x="381739" y="1376037"/>
            <a:ext cx="11487705" cy="5152017"/>
          </a:xfrm>
        </p:spPr>
        <p:txBody>
          <a:bodyPr/>
          <a:lstStyle>
            <a:lvl1pPr marL="2286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1pPr>
            <a:lvl2pPr marL="6858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2pPr>
            <a:lvl3pPr marL="11430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3pPr>
            <a:lvl4pPr marL="16002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4pPr>
            <a:lvl5pPr marL="20574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5p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cs-CZ" dirty="0"/>
          </a:p>
        </p:txBody>
      </p:sp>
      <p:grpSp>
        <p:nvGrpSpPr>
          <p:cNvPr id="3" name="Skupina 2">
            <a:extLst>
              <a:ext uri="{FF2B5EF4-FFF2-40B4-BE49-F238E27FC236}">
                <a16:creationId xmlns:a16="http://schemas.microsoft.com/office/drawing/2014/main" id="{EDB0FC9C-CAD2-4DA3-81D9-FE9D2BAA5F0C}"/>
              </a:ext>
            </a:extLst>
          </p:cNvPr>
          <p:cNvGrpSpPr/>
          <p:nvPr userDrawn="1"/>
        </p:nvGrpSpPr>
        <p:grpSpPr>
          <a:xfrm>
            <a:off x="6256073" y="329946"/>
            <a:ext cx="5742276" cy="451023"/>
            <a:chOff x="6353729" y="329946"/>
            <a:chExt cx="5742276" cy="451023"/>
          </a:xfrm>
        </p:grpSpPr>
        <p:grpSp>
          <p:nvGrpSpPr>
            <p:cNvPr id="25" name="Skupina 24">
              <a:extLst>
                <a:ext uri="{FF2B5EF4-FFF2-40B4-BE49-F238E27FC236}">
                  <a16:creationId xmlns:a16="http://schemas.microsoft.com/office/drawing/2014/main" id="{812BEB90-324A-4A2D-9EF7-4E5CCD4362D6}"/>
                </a:ext>
              </a:extLst>
            </p:cNvPr>
            <p:cNvGrpSpPr/>
            <p:nvPr userDrawn="1"/>
          </p:nvGrpSpPr>
          <p:grpSpPr>
            <a:xfrm>
              <a:off x="6353729" y="348969"/>
              <a:ext cx="4824586" cy="432000"/>
              <a:chOff x="3105837" y="920447"/>
              <a:chExt cx="4824586" cy="432000"/>
            </a:xfrm>
          </p:grpSpPr>
          <p:pic>
            <p:nvPicPr>
              <p:cNvPr id="26" name="Grafický objekt 25">
                <a:extLst>
                  <a:ext uri="{FF2B5EF4-FFF2-40B4-BE49-F238E27FC236}">
                    <a16:creationId xmlns:a16="http://schemas.microsoft.com/office/drawing/2014/main" id="{DA398F1A-CD3A-4447-AD94-A2C8AA7D3ED3}"/>
                  </a:ext>
                </a:extLst>
              </p:cNvPr>
              <p:cNvPicPr>
                <a:picLocks noChangeAspect="1"/>
              </p:cNvPicPr>
              <p:nvPr userDrawn="1"/>
            </p:nvPicPr>
            <p:blipFill>
              <a:blip cstate="hqprint">
                <a:extLst>
                  <a:ext uri="{28A0092B-C50C-407E-A947-70E740481C1C}">
                    <a14:useLocalDpi xmlns:a14="http://schemas.microsoft.com/office/drawing/2010/main" val="0"/>
                  </a:ext>
                </a:extLst>
              </a:blip>
              <a:stretch>
                <a:fillRect/>
              </a:stretch>
            </p:blipFill>
            <p:spPr>
              <a:xfrm>
                <a:off x="3105837" y="920447"/>
                <a:ext cx="1523783" cy="432000"/>
              </a:xfrm>
              <a:prstGeom prst="rect">
                <a:avLst/>
              </a:prstGeom>
            </p:spPr>
          </p:pic>
          <p:pic>
            <p:nvPicPr>
              <p:cNvPr id="27" name="Grafický objekt 26">
                <a:extLst>
                  <a:ext uri="{FF2B5EF4-FFF2-40B4-BE49-F238E27FC236}">
                    <a16:creationId xmlns:a16="http://schemas.microsoft.com/office/drawing/2014/main" id="{B44E7B5D-0A2A-4E37-9366-E7DA62490451}"/>
                  </a:ext>
                </a:extLst>
              </p:cNvPr>
              <p:cNvPicPr>
                <a:picLocks noChangeAspect="1"/>
              </p:cNvPicPr>
              <p:nvPr userDrawn="1"/>
            </p:nvPicPr>
            <p:blipFill>
              <a:blip cstate="hqprint">
                <a:extLst>
                  <a:ext uri="{28A0092B-C50C-407E-A947-70E740481C1C}">
                    <a14:useLocalDpi xmlns:a14="http://schemas.microsoft.com/office/drawing/2010/main" val="0"/>
                  </a:ext>
                </a:extLst>
              </a:blip>
              <a:stretch>
                <a:fillRect/>
              </a:stretch>
            </p:blipFill>
            <p:spPr>
              <a:xfrm>
                <a:off x="4966425" y="1004555"/>
                <a:ext cx="2963998" cy="252000"/>
              </a:xfrm>
              <a:prstGeom prst="rect">
                <a:avLst/>
              </a:prstGeom>
            </p:spPr>
          </p:pic>
        </p:grpSp>
        <p:pic>
          <p:nvPicPr>
            <p:cNvPr id="10" name="Obrázek 9" descr="Obsah obrázku kreslení&#10;&#10;Popis byl vytvořen automaticky">
              <a:extLst>
                <a:ext uri="{FF2B5EF4-FFF2-40B4-BE49-F238E27FC236}">
                  <a16:creationId xmlns:a16="http://schemas.microsoft.com/office/drawing/2014/main" id="{79993D16-A750-49F0-840D-E154F500609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430075" y="329946"/>
              <a:ext cx="665930" cy="450808"/>
            </a:xfrm>
            <a:prstGeom prst="rect">
              <a:avLst/>
            </a:prstGeom>
          </p:spPr>
        </p:pic>
      </p:grpSp>
    </p:spTree>
    <p:extLst>
      <p:ext uri="{BB962C8B-B14F-4D97-AF65-F5344CB8AC3E}">
        <p14:creationId xmlns:p14="http://schemas.microsoft.com/office/powerpoint/2010/main" val="785690143"/>
      </p:ext>
    </p:extLst>
  </p:cSld>
  <p:clrMapOvr>
    <a:masterClrMapping/>
  </p:clrMapOvr>
  <p:extLst>
    <p:ext uri="{DCECCB84-F9BA-43D5-87BE-67443E8EF086}">
      <p15:sldGuideLst xmlns:p15="http://schemas.microsoft.com/office/powerpoint/2012/main">
        <p15:guide id="1" orient="horz" pos="346">
          <p15:clr>
            <a:srgbClr val="FBAE40"/>
          </p15:clr>
        </p15:guide>
        <p15:guide id="2" pos="7582">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adpis, text, obrázek">
    <p:spTree>
      <p:nvGrpSpPr>
        <p:cNvPr id="1" name=""/>
        <p:cNvGrpSpPr/>
        <p:nvPr/>
      </p:nvGrpSpPr>
      <p:grpSpPr>
        <a:xfrm>
          <a:off x="0" y="0"/>
          <a:ext cx="0" cy="0"/>
          <a:chOff x="0" y="0"/>
          <a:chExt cx="0" cy="0"/>
        </a:xfrm>
      </p:grpSpPr>
      <p:sp>
        <p:nvSpPr>
          <p:cNvPr id="6" name="Obdélník 5">
            <a:extLst>
              <a:ext uri="{FF2B5EF4-FFF2-40B4-BE49-F238E27FC236}">
                <a16:creationId xmlns:a16="http://schemas.microsoft.com/office/drawing/2014/main" id="{9644885F-7E6F-4C35-9C4B-32A83531A1CB}"/>
              </a:ext>
            </a:extLst>
          </p:cNvPr>
          <p:cNvSpPr/>
          <p:nvPr userDrawn="1"/>
        </p:nvSpPr>
        <p:spPr>
          <a:xfrm>
            <a:off x="0" y="0"/>
            <a:ext cx="12192000" cy="1059255"/>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solidFill>
                <a:schemeClr val="bg1"/>
              </a:solidFill>
            </a:endParaRPr>
          </a:p>
        </p:txBody>
      </p:sp>
      <p:sp>
        <p:nvSpPr>
          <p:cNvPr id="13" name="Zástupný symbol obrázku 12">
            <a:extLst>
              <a:ext uri="{FF2B5EF4-FFF2-40B4-BE49-F238E27FC236}">
                <a16:creationId xmlns:a16="http://schemas.microsoft.com/office/drawing/2014/main" id="{9DA90696-1068-45DC-844C-39D2648EE4B7}"/>
              </a:ext>
            </a:extLst>
          </p:cNvPr>
          <p:cNvSpPr>
            <a:spLocks noGrp="1"/>
          </p:cNvSpPr>
          <p:nvPr>
            <p:ph type="pic" sz="quarter" idx="10" hasCustomPrompt="1"/>
          </p:nvPr>
        </p:nvSpPr>
        <p:spPr>
          <a:xfrm>
            <a:off x="5431686" y="1376036"/>
            <a:ext cx="6378575" cy="5152017"/>
          </a:xfrm>
        </p:spPr>
        <p:txBody>
          <a:bodyPr anchor="ctr">
            <a:normAutofit/>
          </a:bodyPr>
          <a:lstStyle>
            <a:lvl1pPr marL="0" indent="0" algn="ctr">
              <a:buNone/>
              <a:defRPr sz="2400">
                <a:solidFill>
                  <a:srgbClr val="D31145"/>
                </a:solidFill>
                <a:latin typeface="Arial" panose="020B0604020202020204" pitchFamily="34" charset="0"/>
                <a:cs typeface="Arial" panose="020B0604020202020204" pitchFamily="34" charset="0"/>
              </a:defRPr>
            </a:lvl1pPr>
          </a:lstStyle>
          <a:p>
            <a:r>
              <a:rPr lang="cs-CZ" dirty="0"/>
              <a:t>Zde vložte obrázek</a:t>
            </a:r>
          </a:p>
        </p:txBody>
      </p:sp>
      <p:sp>
        <p:nvSpPr>
          <p:cNvPr id="10" name="Nadpis 1">
            <a:extLst>
              <a:ext uri="{FF2B5EF4-FFF2-40B4-BE49-F238E27FC236}">
                <a16:creationId xmlns:a16="http://schemas.microsoft.com/office/drawing/2014/main" id="{1470E0D0-A2AB-409D-829F-DB124986B134}"/>
              </a:ext>
            </a:extLst>
          </p:cNvPr>
          <p:cNvSpPr>
            <a:spLocks noGrp="1"/>
          </p:cNvSpPr>
          <p:nvPr>
            <p:ph type="title" hasCustomPrompt="1"/>
          </p:nvPr>
        </p:nvSpPr>
        <p:spPr>
          <a:xfrm>
            <a:off x="332819" y="0"/>
            <a:ext cx="5579709" cy="1059255"/>
          </a:xfrm>
        </p:spPr>
        <p:txBody>
          <a:bodyPr>
            <a:noAutofit/>
          </a:bodyPr>
          <a:lstStyle>
            <a:lvl1pPr>
              <a:defRPr sz="2400" b="1">
                <a:solidFill>
                  <a:schemeClr val="bg1"/>
                </a:solidFill>
                <a:latin typeface="Arial" panose="020B0604020202020204" pitchFamily="34" charset="0"/>
                <a:cs typeface="Arial" panose="020B0604020202020204" pitchFamily="34" charset="0"/>
              </a:defRPr>
            </a:lvl1pPr>
          </a:lstStyle>
          <a:p>
            <a:r>
              <a:rPr lang="cs-CZ" dirty="0"/>
              <a:t>Nadpis</a:t>
            </a:r>
          </a:p>
        </p:txBody>
      </p:sp>
      <p:grpSp>
        <p:nvGrpSpPr>
          <p:cNvPr id="19" name="Skupina 18">
            <a:extLst>
              <a:ext uri="{FF2B5EF4-FFF2-40B4-BE49-F238E27FC236}">
                <a16:creationId xmlns:a16="http://schemas.microsoft.com/office/drawing/2014/main" id="{827422E6-1939-4D22-82CF-00821A158B63}"/>
              </a:ext>
            </a:extLst>
          </p:cNvPr>
          <p:cNvGrpSpPr/>
          <p:nvPr userDrawn="1"/>
        </p:nvGrpSpPr>
        <p:grpSpPr>
          <a:xfrm>
            <a:off x="6256073" y="329946"/>
            <a:ext cx="5742276" cy="451023"/>
            <a:chOff x="6353729" y="329946"/>
            <a:chExt cx="5742276" cy="451023"/>
          </a:xfrm>
        </p:grpSpPr>
        <p:grpSp>
          <p:nvGrpSpPr>
            <p:cNvPr id="20" name="Skupina 19">
              <a:extLst>
                <a:ext uri="{FF2B5EF4-FFF2-40B4-BE49-F238E27FC236}">
                  <a16:creationId xmlns:a16="http://schemas.microsoft.com/office/drawing/2014/main" id="{EBDF3FB1-1F98-4150-A8F1-0D74F99C8837}"/>
                </a:ext>
              </a:extLst>
            </p:cNvPr>
            <p:cNvGrpSpPr/>
            <p:nvPr userDrawn="1"/>
          </p:nvGrpSpPr>
          <p:grpSpPr>
            <a:xfrm>
              <a:off x="6353729" y="348969"/>
              <a:ext cx="4824586" cy="432000"/>
              <a:chOff x="3105837" y="920447"/>
              <a:chExt cx="4824586" cy="432000"/>
            </a:xfrm>
          </p:grpSpPr>
          <p:pic>
            <p:nvPicPr>
              <p:cNvPr id="23" name="Grafický objekt 22">
                <a:extLst>
                  <a:ext uri="{FF2B5EF4-FFF2-40B4-BE49-F238E27FC236}">
                    <a16:creationId xmlns:a16="http://schemas.microsoft.com/office/drawing/2014/main" id="{DCF8E799-50DF-4E6B-ACA9-136D7EC04502}"/>
                  </a:ext>
                </a:extLst>
              </p:cNvPr>
              <p:cNvPicPr>
                <a:picLocks noChangeAspect="1"/>
              </p:cNvPicPr>
              <p:nvPr userDrawn="1"/>
            </p:nvPicPr>
            <p:blipFill>
              <a:blip cstate="hqprint">
                <a:extLst>
                  <a:ext uri="{28A0092B-C50C-407E-A947-70E740481C1C}">
                    <a14:useLocalDpi xmlns:a14="http://schemas.microsoft.com/office/drawing/2010/main" val="0"/>
                  </a:ext>
                </a:extLst>
              </a:blip>
              <a:stretch>
                <a:fillRect/>
              </a:stretch>
            </p:blipFill>
            <p:spPr>
              <a:xfrm>
                <a:off x="3105837" y="920447"/>
                <a:ext cx="1523783" cy="432000"/>
              </a:xfrm>
              <a:prstGeom prst="rect">
                <a:avLst/>
              </a:prstGeom>
            </p:spPr>
          </p:pic>
          <p:pic>
            <p:nvPicPr>
              <p:cNvPr id="24" name="Grafický objekt 23">
                <a:extLst>
                  <a:ext uri="{FF2B5EF4-FFF2-40B4-BE49-F238E27FC236}">
                    <a16:creationId xmlns:a16="http://schemas.microsoft.com/office/drawing/2014/main" id="{85FD9467-D507-4558-9FAC-72B0B20404DD}"/>
                  </a:ext>
                </a:extLst>
              </p:cNvPr>
              <p:cNvPicPr>
                <a:picLocks noChangeAspect="1"/>
              </p:cNvPicPr>
              <p:nvPr userDrawn="1"/>
            </p:nvPicPr>
            <p:blipFill>
              <a:blip cstate="hqprint">
                <a:extLst>
                  <a:ext uri="{28A0092B-C50C-407E-A947-70E740481C1C}">
                    <a14:useLocalDpi xmlns:a14="http://schemas.microsoft.com/office/drawing/2010/main" val="0"/>
                  </a:ext>
                </a:extLst>
              </a:blip>
              <a:stretch>
                <a:fillRect/>
              </a:stretch>
            </p:blipFill>
            <p:spPr>
              <a:xfrm>
                <a:off x="4966425" y="1004555"/>
                <a:ext cx="2963998" cy="252000"/>
              </a:xfrm>
              <a:prstGeom prst="rect">
                <a:avLst/>
              </a:prstGeom>
            </p:spPr>
          </p:pic>
        </p:grpSp>
        <p:pic>
          <p:nvPicPr>
            <p:cNvPr id="22" name="Obrázek 21" descr="Obsah obrázku kreslení&#10;&#10;Popis byl vytvořen automaticky">
              <a:extLst>
                <a:ext uri="{FF2B5EF4-FFF2-40B4-BE49-F238E27FC236}">
                  <a16:creationId xmlns:a16="http://schemas.microsoft.com/office/drawing/2014/main" id="{0641DDD1-9D04-47D2-A445-158BCC041616}"/>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430075" y="329946"/>
              <a:ext cx="665930" cy="450808"/>
            </a:xfrm>
            <a:prstGeom prst="rect">
              <a:avLst/>
            </a:prstGeom>
          </p:spPr>
        </p:pic>
      </p:grpSp>
      <p:sp>
        <p:nvSpPr>
          <p:cNvPr id="26" name="Zástupný obsah 2">
            <a:extLst>
              <a:ext uri="{FF2B5EF4-FFF2-40B4-BE49-F238E27FC236}">
                <a16:creationId xmlns:a16="http://schemas.microsoft.com/office/drawing/2014/main" id="{04ACDA81-8751-49AB-97FB-4BF8241EFBBA}"/>
              </a:ext>
            </a:extLst>
          </p:cNvPr>
          <p:cNvSpPr>
            <a:spLocks noGrp="1"/>
          </p:cNvSpPr>
          <p:nvPr>
            <p:ph idx="11"/>
          </p:nvPr>
        </p:nvSpPr>
        <p:spPr>
          <a:xfrm>
            <a:off x="381740" y="1376037"/>
            <a:ext cx="4927108" cy="5152017"/>
          </a:xfrm>
        </p:spPr>
        <p:txBody>
          <a:bodyPr>
            <a:normAutofit/>
          </a:bodyPr>
          <a:lstStyle>
            <a:lvl1pPr marL="228600" indent="-228600">
              <a:buClr>
                <a:srgbClr val="D31145"/>
              </a:buClr>
              <a:buFont typeface="Arial" panose="020B0604020202020204" pitchFamily="34" charset="0"/>
              <a:buChar char="̶"/>
              <a:defRPr sz="2400">
                <a:latin typeface="Arial" panose="020B0604020202020204" pitchFamily="34" charset="0"/>
                <a:cs typeface="Arial" panose="020B0604020202020204" pitchFamily="34" charset="0"/>
              </a:defRPr>
            </a:lvl1pPr>
            <a:lvl2pPr marL="685800" indent="-228600">
              <a:buClr>
                <a:srgbClr val="D31145"/>
              </a:buClr>
              <a:buFont typeface="Arial" panose="020B0604020202020204" pitchFamily="34" charset="0"/>
              <a:buChar char="̶"/>
              <a:defRPr sz="2000">
                <a:latin typeface="Arial" panose="020B0604020202020204" pitchFamily="34" charset="0"/>
                <a:cs typeface="Arial" panose="020B0604020202020204" pitchFamily="34" charset="0"/>
              </a:defRPr>
            </a:lvl2pPr>
            <a:lvl3pPr marL="1143000" indent="-228600">
              <a:buClr>
                <a:srgbClr val="D31145"/>
              </a:buClr>
              <a:buFont typeface="Arial" panose="020B0604020202020204" pitchFamily="34" charset="0"/>
              <a:buChar char="̶"/>
              <a:defRPr sz="1800">
                <a:latin typeface="Arial" panose="020B0604020202020204" pitchFamily="34" charset="0"/>
                <a:cs typeface="Arial" panose="020B0604020202020204" pitchFamily="34" charset="0"/>
              </a:defRPr>
            </a:lvl3pPr>
            <a:lvl4pPr marL="1600200" indent="-228600">
              <a:buClr>
                <a:srgbClr val="D31145"/>
              </a:buClr>
              <a:buFont typeface="Arial" panose="020B0604020202020204" pitchFamily="34" charset="0"/>
              <a:buChar char="̶"/>
              <a:defRPr sz="1600">
                <a:latin typeface="Arial" panose="020B0604020202020204" pitchFamily="34" charset="0"/>
                <a:cs typeface="Arial" panose="020B0604020202020204" pitchFamily="34" charset="0"/>
              </a:defRPr>
            </a:lvl4pPr>
            <a:lvl5pPr marL="20574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5pPr>
          </a:lstStyle>
          <a:p>
            <a:pPr lvl="0"/>
            <a:r>
              <a:rPr lang="cs-CZ"/>
              <a:t>Po kliknutí můžete upravovat styly textu v předloze.</a:t>
            </a:r>
          </a:p>
          <a:p>
            <a:pPr lvl="1"/>
            <a:r>
              <a:rPr lang="cs-CZ"/>
              <a:t>Druhá úroveň</a:t>
            </a:r>
          </a:p>
        </p:txBody>
      </p:sp>
    </p:spTree>
    <p:extLst>
      <p:ext uri="{BB962C8B-B14F-4D97-AF65-F5344CB8AC3E}">
        <p14:creationId xmlns:p14="http://schemas.microsoft.com/office/powerpoint/2010/main" val="2174331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ouze nadpis">
    <p:spTree>
      <p:nvGrpSpPr>
        <p:cNvPr id="1" name=""/>
        <p:cNvGrpSpPr/>
        <p:nvPr/>
      </p:nvGrpSpPr>
      <p:grpSpPr>
        <a:xfrm>
          <a:off x="0" y="0"/>
          <a:ext cx="0" cy="0"/>
          <a:chOff x="0" y="0"/>
          <a:chExt cx="0" cy="0"/>
        </a:xfrm>
      </p:grpSpPr>
      <p:sp>
        <p:nvSpPr>
          <p:cNvPr id="6" name="Obdélník 5">
            <a:extLst>
              <a:ext uri="{FF2B5EF4-FFF2-40B4-BE49-F238E27FC236}">
                <a16:creationId xmlns:a16="http://schemas.microsoft.com/office/drawing/2014/main" id="{65D34D94-04F9-4E00-B5C8-BA240CAA9819}"/>
              </a:ext>
            </a:extLst>
          </p:cNvPr>
          <p:cNvSpPr/>
          <p:nvPr userDrawn="1"/>
        </p:nvSpPr>
        <p:spPr>
          <a:xfrm>
            <a:off x="0" y="0"/>
            <a:ext cx="12192000" cy="1059255"/>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solidFill>
                <a:schemeClr val="bg1"/>
              </a:solidFill>
            </a:endParaRPr>
          </a:p>
        </p:txBody>
      </p:sp>
      <p:sp>
        <p:nvSpPr>
          <p:cNvPr id="16" name="Nadpis 1">
            <a:extLst>
              <a:ext uri="{FF2B5EF4-FFF2-40B4-BE49-F238E27FC236}">
                <a16:creationId xmlns:a16="http://schemas.microsoft.com/office/drawing/2014/main" id="{5E3B3E7F-FC75-4C4E-B4B1-9B56B7FC223B}"/>
              </a:ext>
            </a:extLst>
          </p:cNvPr>
          <p:cNvSpPr>
            <a:spLocks noGrp="1"/>
          </p:cNvSpPr>
          <p:nvPr>
            <p:ph type="title" hasCustomPrompt="1"/>
          </p:nvPr>
        </p:nvSpPr>
        <p:spPr>
          <a:xfrm>
            <a:off x="332819" y="0"/>
            <a:ext cx="5579709" cy="1059255"/>
          </a:xfrm>
        </p:spPr>
        <p:txBody>
          <a:bodyPr>
            <a:noAutofit/>
          </a:bodyPr>
          <a:lstStyle>
            <a:lvl1pPr>
              <a:defRPr sz="2400" b="1">
                <a:solidFill>
                  <a:schemeClr val="bg1"/>
                </a:solidFill>
                <a:latin typeface="Arial" panose="020B0604020202020204" pitchFamily="34" charset="0"/>
                <a:cs typeface="Arial" panose="020B0604020202020204" pitchFamily="34" charset="0"/>
              </a:defRPr>
            </a:lvl1pPr>
          </a:lstStyle>
          <a:p>
            <a:r>
              <a:rPr lang="cs-CZ" dirty="0"/>
              <a:t>Nadpis</a:t>
            </a:r>
          </a:p>
        </p:txBody>
      </p:sp>
      <p:grpSp>
        <p:nvGrpSpPr>
          <p:cNvPr id="21" name="Skupina 20">
            <a:extLst>
              <a:ext uri="{FF2B5EF4-FFF2-40B4-BE49-F238E27FC236}">
                <a16:creationId xmlns:a16="http://schemas.microsoft.com/office/drawing/2014/main" id="{68F80365-EAA4-451F-AF73-86DCFE8AB83A}"/>
              </a:ext>
            </a:extLst>
          </p:cNvPr>
          <p:cNvGrpSpPr/>
          <p:nvPr userDrawn="1"/>
        </p:nvGrpSpPr>
        <p:grpSpPr>
          <a:xfrm>
            <a:off x="6256073" y="329946"/>
            <a:ext cx="5742276" cy="451023"/>
            <a:chOff x="6353729" y="329946"/>
            <a:chExt cx="5742276" cy="451023"/>
          </a:xfrm>
        </p:grpSpPr>
        <p:grpSp>
          <p:nvGrpSpPr>
            <p:cNvPr id="22" name="Skupina 21">
              <a:extLst>
                <a:ext uri="{FF2B5EF4-FFF2-40B4-BE49-F238E27FC236}">
                  <a16:creationId xmlns:a16="http://schemas.microsoft.com/office/drawing/2014/main" id="{7BB3E92E-B74E-48A9-9E5E-5CA3884CB64E}"/>
                </a:ext>
              </a:extLst>
            </p:cNvPr>
            <p:cNvGrpSpPr/>
            <p:nvPr userDrawn="1"/>
          </p:nvGrpSpPr>
          <p:grpSpPr>
            <a:xfrm>
              <a:off x="6353729" y="348969"/>
              <a:ext cx="4824586" cy="432000"/>
              <a:chOff x="3105837" y="920447"/>
              <a:chExt cx="4824586" cy="432000"/>
            </a:xfrm>
          </p:grpSpPr>
          <p:pic>
            <p:nvPicPr>
              <p:cNvPr id="24" name="Grafický objekt 23">
                <a:extLst>
                  <a:ext uri="{FF2B5EF4-FFF2-40B4-BE49-F238E27FC236}">
                    <a16:creationId xmlns:a16="http://schemas.microsoft.com/office/drawing/2014/main" id="{E8A2959C-9C38-4FE1-857B-E5CE286D30A3}"/>
                  </a:ext>
                </a:extLst>
              </p:cNvPr>
              <p:cNvPicPr>
                <a:picLocks noChangeAspect="1"/>
              </p:cNvPicPr>
              <p:nvPr userDrawn="1"/>
            </p:nvPicPr>
            <p:blipFill>
              <a:blip cstate="hqprint">
                <a:extLst>
                  <a:ext uri="{28A0092B-C50C-407E-A947-70E740481C1C}">
                    <a14:useLocalDpi xmlns:a14="http://schemas.microsoft.com/office/drawing/2010/main" val="0"/>
                  </a:ext>
                </a:extLst>
              </a:blip>
              <a:stretch>
                <a:fillRect/>
              </a:stretch>
            </p:blipFill>
            <p:spPr>
              <a:xfrm>
                <a:off x="3105837" y="920447"/>
                <a:ext cx="1523783" cy="432000"/>
              </a:xfrm>
              <a:prstGeom prst="rect">
                <a:avLst/>
              </a:prstGeom>
            </p:spPr>
          </p:pic>
          <p:pic>
            <p:nvPicPr>
              <p:cNvPr id="25" name="Grafický objekt 24">
                <a:extLst>
                  <a:ext uri="{FF2B5EF4-FFF2-40B4-BE49-F238E27FC236}">
                    <a16:creationId xmlns:a16="http://schemas.microsoft.com/office/drawing/2014/main" id="{BAA2F625-C665-422E-9490-CD15682AFECF}"/>
                  </a:ext>
                </a:extLst>
              </p:cNvPr>
              <p:cNvPicPr>
                <a:picLocks noChangeAspect="1"/>
              </p:cNvPicPr>
              <p:nvPr userDrawn="1"/>
            </p:nvPicPr>
            <p:blipFill>
              <a:blip cstate="hqprint">
                <a:extLst>
                  <a:ext uri="{28A0092B-C50C-407E-A947-70E740481C1C}">
                    <a14:useLocalDpi xmlns:a14="http://schemas.microsoft.com/office/drawing/2010/main" val="0"/>
                  </a:ext>
                </a:extLst>
              </a:blip>
              <a:stretch>
                <a:fillRect/>
              </a:stretch>
            </p:blipFill>
            <p:spPr>
              <a:xfrm>
                <a:off x="4966425" y="1004555"/>
                <a:ext cx="2963998" cy="252000"/>
              </a:xfrm>
              <a:prstGeom prst="rect">
                <a:avLst/>
              </a:prstGeom>
            </p:spPr>
          </p:pic>
        </p:grpSp>
        <p:pic>
          <p:nvPicPr>
            <p:cNvPr id="23" name="Obrázek 22" descr="Obsah obrázku kreslení&#10;&#10;Popis byl vytvořen automaticky">
              <a:extLst>
                <a:ext uri="{FF2B5EF4-FFF2-40B4-BE49-F238E27FC236}">
                  <a16:creationId xmlns:a16="http://schemas.microsoft.com/office/drawing/2014/main" id="{4A334F60-C769-4877-A470-32CC5F3F7FF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430075" y="329946"/>
              <a:ext cx="665930" cy="450808"/>
            </a:xfrm>
            <a:prstGeom prst="rect">
              <a:avLst/>
            </a:prstGeom>
          </p:spPr>
        </p:pic>
      </p:grpSp>
    </p:spTree>
    <p:extLst>
      <p:ext uri="{BB962C8B-B14F-4D97-AF65-F5344CB8AC3E}">
        <p14:creationId xmlns:p14="http://schemas.microsoft.com/office/powerpoint/2010/main" val="27343530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ouze nadpis minimální">
    <p:spTree>
      <p:nvGrpSpPr>
        <p:cNvPr id="1" name=""/>
        <p:cNvGrpSpPr/>
        <p:nvPr/>
      </p:nvGrpSpPr>
      <p:grpSpPr>
        <a:xfrm>
          <a:off x="0" y="0"/>
          <a:ext cx="0" cy="0"/>
          <a:chOff x="0" y="0"/>
          <a:chExt cx="0" cy="0"/>
        </a:xfrm>
      </p:grpSpPr>
      <p:sp>
        <p:nvSpPr>
          <p:cNvPr id="9" name="Obdélník 8">
            <a:extLst>
              <a:ext uri="{FF2B5EF4-FFF2-40B4-BE49-F238E27FC236}">
                <a16:creationId xmlns:a16="http://schemas.microsoft.com/office/drawing/2014/main" id="{4F31B8D1-4DDF-4FB2-AC58-4A1374AC35A4}"/>
              </a:ext>
            </a:extLst>
          </p:cNvPr>
          <p:cNvSpPr/>
          <p:nvPr userDrawn="1"/>
        </p:nvSpPr>
        <p:spPr>
          <a:xfrm>
            <a:off x="1" y="1"/>
            <a:ext cx="12192000" cy="576000"/>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solidFill>
                <a:schemeClr val="bg1"/>
              </a:solidFill>
            </a:endParaRPr>
          </a:p>
        </p:txBody>
      </p:sp>
      <p:sp>
        <p:nvSpPr>
          <p:cNvPr id="10" name="Nadpis 1">
            <a:extLst>
              <a:ext uri="{FF2B5EF4-FFF2-40B4-BE49-F238E27FC236}">
                <a16:creationId xmlns:a16="http://schemas.microsoft.com/office/drawing/2014/main" id="{4DAA469B-B863-447B-ABF4-3B7AFDB736F9}"/>
              </a:ext>
            </a:extLst>
          </p:cNvPr>
          <p:cNvSpPr>
            <a:spLocks noGrp="1"/>
          </p:cNvSpPr>
          <p:nvPr>
            <p:ph type="title" hasCustomPrompt="1"/>
          </p:nvPr>
        </p:nvSpPr>
        <p:spPr>
          <a:xfrm>
            <a:off x="381740" y="2"/>
            <a:ext cx="5396696" cy="576000"/>
          </a:xfrm>
        </p:spPr>
        <p:txBody>
          <a:bodyPr>
            <a:noAutofit/>
          </a:bodyPr>
          <a:lstStyle>
            <a:lvl1pPr>
              <a:defRPr sz="2000" b="1">
                <a:solidFill>
                  <a:schemeClr val="bg1"/>
                </a:solidFill>
                <a:latin typeface="Arial" panose="020B0604020202020204" pitchFamily="34" charset="0"/>
                <a:cs typeface="Arial" panose="020B0604020202020204" pitchFamily="34" charset="0"/>
              </a:defRPr>
            </a:lvl1pPr>
          </a:lstStyle>
          <a:p>
            <a:r>
              <a:rPr lang="cs-CZ" dirty="0"/>
              <a:t>Nadpis</a:t>
            </a:r>
          </a:p>
        </p:txBody>
      </p:sp>
    </p:spTree>
    <p:extLst>
      <p:ext uri="{BB962C8B-B14F-4D97-AF65-F5344CB8AC3E}">
        <p14:creationId xmlns:p14="http://schemas.microsoft.com/office/powerpoint/2010/main" val="4042935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adpis a obsah">
    <p:spTree>
      <p:nvGrpSpPr>
        <p:cNvPr id="1" name=""/>
        <p:cNvGrpSpPr/>
        <p:nvPr/>
      </p:nvGrpSpPr>
      <p:grpSpPr>
        <a:xfrm>
          <a:off x="0" y="0"/>
          <a:ext cx="0" cy="0"/>
          <a:chOff x="0" y="0"/>
          <a:chExt cx="0" cy="0"/>
        </a:xfrm>
      </p:grpSpPr>
      <p:sp>
        <p:nvSpPr>
          <p:cNvPr id="6" name="Obdélník 5">
            <a:extLst>
              <a:ext uri="{FF2B5EF4-FFF2-40B4-BE49-F238E27FC236}">
                <a16:creationId xmlns:a16="http://schemas.microsoft.com/office/drawing/2014/main" id="{9644885F-7E6F-4C35-9C4B-32A83531A1CB}"/>
              </a:ext>
            </a:extLst>
          </p:cNvPr>
          <p:cNvSpPr/>
          <p:nvPr userDrawn="1"/>
        </p:nvSpPr>
        <p:spPr>
          <a:xfrm>
            <a:off x="0" y="0"/>
            <a:ext cx="12192000" cy="1059255"/>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solidFill>
                <a:schemeClr val="bg1"/>
              </a:solidFill>
            </a:endParaRPr>
          </a:p>
        </p:txBody>
      </p:sp>
      <p:sp>
        <p:nvSpPr>
          <p:cNvPr id="7" name="Nadpis 1">
            <a:extLst>
              <a:ext uri="{FF2B5EF4-FFF2-40B4-BE49-F238E27FC236}">
                <a16:creationId xmlns:a16="http://schemas.microsoft.com/office/drawing/2014/main" id="{74A8D0C3-8828-4945-AE3F-F718697470B4}"/>
              </a:ext>
            </a:extLst>
          </p:cNvPr>
          <p:cNvSpPr>
            <a:spLocks noGrp="1"/>
          </p:cNvSpPr>
          <p:nvPr>
            <p:ph type="title" hasCustomPrompt="1"/>
          </p:nvPr>
        </p:nvSpPr>
        <p:spPr>
          <a:xfrm>
            <a:off x="332819" y="0"/>
            <a:ext cx="5579709" cy="1059255"/>
          </a:xfrm>
        </p:spPr>
        <p:txBody>
          <a:bodyPr>
            <a:noAutofit/>
          </a:bodyPr>
          <a:lstStyle>
            <a:lvl1pPr>
              <a:defRPr sz="2400" b="1">
                <a:solidFill>
                  <a:schemeClr val="bg1"/>
                </a:solidFill>
                <a:latin typeface="Arial" panose="020B0604020202020204" pitchFamily="34" charset="0"/>
                <a:cs typeface="Arial" panose="020B0604020202020204" pitchFamily="34" charset="0"/>
              </a:defRPr>
            </a:lvl1pPr>
          </a:lstStyle>
          <a:p>
            <a:r>
              <a:rPr lang="cs-CZ" dirty="0"/>
              <a:t>Nadpis</a:t>
            </a:r>
          </a:p>
        </p:txBody>
      </p:sp>
      <p:sp>
        <p:nvSpPr>
          <p:cNvPr id="11" name="Zástupný obsah 2">
            <a:extLst>
              <a:ext uri="{FF2B5EF4-FFF2-40B4-BE49-F238E27FC236}">
                <a16:creationId xmlns:a16="http://schemas.microsoft.com/office/drawing/2014/main" id="{CC8B3D67-369B-4F24-8897-F0919A3E54BD}"/>
              </a:ext>
            </a:extLst>
          </p:cNvPr>
          <p:cNvSpPr>
            <a:spLocks noGrp="1"/>
          </p:cNvSpPr>
          <p:nvPr>
            <p:ph idx="1"/>
          </p:nvPr>
        </p:nvSpPr>
        <p:spPr>
          <a:xfrm>
            <a:off x="381739" y="1376037"/>
            <a:ext cx="11487705" cy="5152017"/>
          </a:xfrm>
        </p:spPr>
        <p:txBody>
          <a:bodyPr/>
          <a:lstStyle>
            <a:lvl1pPr marL="2286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1pPr>
            <a:lvl2pPr marL="6858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2pPr>
            <a:lvl3pPr marL="11430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3pPr>
            <a:lvl4pPr marL="16002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4pPr>
            <a:lvl5pPr marL="20574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5p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cs-CZ" dirty="0"/>
          </a:p>
        </p:txBody>
      </p:sp>
      <p:grpSp>
        <p:nvGrpSpPr>
          <p:cNvPr id="3" name="Skupina 2">
            <a:extLst>
              <a:ext uri="{FF2B5EF4-FFF2-40B4-BE49-F238E27FC236}">
                <a16:creationId xmlns:a16="http://schemas.microsoft.com/office/drawing/2014/main" id="{EDB0FC9C-CAD2-4DA3-81D9-FE9D2BAA5F0C}"/>
              </a:ext>
            </a:extLst>
          </p:cNvPr>
          <p:cNvGrpSpPr/>
          <p:nvPr userDrawn="1"/>
        </p:nvGrpSpPr>
        <p:grpSpPr>
          <a:xfrm>
            <a:off x="6256073" y="329946"/>
            <a:ext cx="5742276" cy="451023"/>
            <a:chOff x="6353729" y="329946"/>
            <a:chExt cx="5742276" cy="451023"/>
          </a:xfrm>
        </p:grpSpPr>
        <p:grpSp>
          <p:nvGrpSpPr>
            <p:cNvPr id="25" name="Skupina 24">
              <a:extLst>
                <a:ext uri="{FF2B5EF4-FFF2-40B4-BE49-F238E27FC236}">
                  <a16:creationId xmlns:a16="http://schemas.microsoft.com/office/drawing/2014/main" id="{812BEB90-324A-4A2D-9EF7-4E5CCD4362D6}"/>
                </a:ext>
              </a:extLst>
            </p:cNvPr>
            <p:cNvGrpSpPr/>
            <p:nvPr userDrawn="1"/>
          </p:nvGrpSpPr>
          <p:grpSpPr>
            <a:xfrm>
              <a:off x="6353729" y="348969"/>
              <a:ext cx="4824586" cy="432000"/>
              <a:chOff x="3105837" y="920447"/>
              <a:chExt cx="4824586" cy="432000"/>
            </a:xfrm>
          </p:grpSpPr>
          <p:pic>
            <p:nvPicPr>
              <p:cNvPr id="26" name="Grafický objekt 25">
                <a:extLst>
                  <a:ext uri="{FF2B5EF4-FFF2-40B4-BE49-F238E27FC236}">
                    <a16:creationId xmlns:a16="http://schemas.microsoft.com/office/drawing/2014/main" id="{DA398F1A-CD3A-4447-AD94-A2C8AA7D3ED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105837" y="920447"/>
                <a:ext cx="1523783" cy="432000"/>
              </a:xfrm>
              <a:prstGeom prst="rect">
                <a:avLst/>
              </a:prstGeom>
            </p:spPr>
          </p:pic>
          <p:pic>
            <p:nvPicPr>
              <p:cNvPr id="27" name="Grafický objekt 26">
                <a:extLst>
                  <a:ext uri="{FF2B5EF4-FFF2-40B4-BE49-F238E27FC236}">
                    <a16:creationId xmlns:a16="http://schemas.microsoft.com/office/drawing/2014/main" id="{B44E7B5D-0A2A-4E37-9366-E7DA62490451}"/>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966425" y="1004555"/>
                <a:ext cx="2963998" cy="252000"/>
              </a:xfrm>
              <a:prstGeom prst="rect">
                <a:avLst/>
              </a:prstGeom>
            </p:spPr>
          </p:pic>
        </p:grpSp>
        <p:pic>
          <p:nvPicPr>
            <p:cNvPr id="10" name="Obrázek 9" descr="Obsah obrázku kreslení&#10;&#10;Popis byl vytvořen automaticky">
              <a:extLst>
                <a:ext uri="{FF2B5EF4-FFF2-40B4-BE49-F238E27FC236}">
                  <a16:creationId xmlns:a16="http://schemas.microsoft.com/office/drawing/2014/main" id="{79993D16-A750-49F0-840D-E154F5006091}"/>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11430075" y="329946"/>
              <a:ext cx="665930" cy="450808"/>
            </a:xfrm>
            <a:prstGeom prst="rect">
              <a:avLst/>
            </a:prstGeom>
          </p:spPr>
        </p:pic>
      </p:grpSp>
    </p:spTree>
    <p:extLst>
      <p:ext uri="{BB962C8B-B14F-4D97-AF65-F5344CB8AC3E}">
        <p14:creationId xmlns:p14="http://schemas.microsoft.com/office/powerpoint/2010/main" val="115676201"/>
      </p:ext>
    </p:extLst>
  </p:cSld>
  <p:clrMapOvr>
    <a:masterClrMapping/>
  </p:clrMapOvr>
  <p:extLst>
    <p:ext uri="{DCECCB84-F9BA-43D5-87BE-67443E8EF086}">
      <p15:sldGuideLst xmlns:p15="http://schemas.microsoft.com/office/powerpoint/2012/main">
        <p15:guide id="1" orient="horz" pos="346" userDrawn="1">
          <p15:clr>
            <a:srgbClr val="FBAE40"/>
          </p15:clr>
        </p15:guide>
        <p15:guide id="2" pos="7582"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rázdn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03392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adpis, obsah, obrázek - inverzní">
    <p:bg>
      <p:bgPr>
        <a:solidFill>
          <a:srgbClr val="D31145"/>
        </a:solidFill>
        <a:effectLst/>
      </p:bgPr>
    </p:bg>
    <p:spTree>
      <p:nvGrpSpPr>
        <p:cNvPr id="1" name=""/>
        <p:cNvGrpSpPr/>
        <p:nvPr/>
      </p:nvGrpSpPr>
      <p:grpSpPr>
        <a:xfrm>
          <a:off x="0" y="0"/>
          <a:ext cx="0" cy="0"/>
          <a:chOff x="0" y="0"/>
          <a:chExt cx="0" cy="0"/>
        </a:xfrm>
      </p:grpSpPr>
      <p:sp>
        <p:nvSpPr>
          <p:cNvPr id="10" name="Zástupný obsah 2">
            <a:extLst>
              <a:ext uri="{FF2B5EF4-FFF2-40B4-BE49-F238E27FC236}">
                <a16:creationId xmlns:a16="http://schemas.microsoft.com/office/drawing/2014/main" id="{DD6A7890-1F20-4DA7-AA89-7E104719D3C9}"/>
              </a:ext>
            </a:extLst>
          </p:cNvPr>
          <p:cNvSpPr>
            <a:spLocks noGrp="1"/>
          </p:cNvSpPr>
          <p:nvPr>
            <p:ph idx="1" hasCustomPrompt="1"/>
          </p:nvPr>
        </p:nvSpPr>
        <p:spPr>
          <a:xfrm>
            <a:off x="381000" y="1376362"/>
            <a:ext cx="11617349" cy="5132669"/>
          </a:xfrm>
        </p:spPr>
        <p:txBody>
          <a:bodyPr>
            <a:normAutofit/>
          </a:bodyPr>
          <a:lstStyle>
            <a:lvl1pPr marL="228600" indent="-228600">
              <a:buClr>
                <a:schemeClr val="bg1"/>
              </a:buClr>
              <a:buFont typeface="Arial" panose="020B0604020202020204" pitchFamily="34" charset="0"/>
              <a:buChar char="̶"/>
              <a:defRPr sz="2400">
                <a:solidFill>
                  <a:schemeClr val="bg1"/>
                </a:solidFill>
                <a:latin typeface="Arial" panose="020B0604020202020204" pitchFamily="34" charset="0"/>
                <a:cs typeface="Arial" panose="020B0604020202020204" pitchFamily="34" charset="0"/>
              </a:defRPr>
            </a:lvl1pPr>
            <a:lvl2pPr marL="685800" indent="-228600">
              <a:buClr>
                <a:schemeClr val="bg1"/>
              </a:buClr>
              <a:buFont typeface="Arial" panose="020B0604020202020204" pitchFamily="34" charset="0"/>
              <a:buChar char="̶"/>
              <a:defRPr sz="2000">
                <a:solidFill>
                  <a:schemeClr val="bg1"/>
                </a:solidFill>
                <a:latin typeface="Arial" panose="020B0604020202020204" pitchFamily="34" charset="0"/>
                <a:cs typeface="Arial" panose="020B0604020202020204" pitchFamily="34" charset="0"/>
              </a:defRPr>
            </a:lvl2pPr>
            <a:lvl3pPr marL="11430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3pPr>
            <a:lvl4pPr marL="16002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4pPr>
            <a:lvl5pPr marL="20574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5pPr>
          </a:lstStyle>
          <a:p>
            <a:pPr lvl="0"/>
            <a:r>
              <a:rPr lang="cs-CZ" dirty="0"/>
              <a:t>První úroveň textu</a:t>
            </a:r>
          </a:p>
          <a:p>
            <a:pPr lvl="1"/>
            <a:r>
              <a:rPr lang="cs-CZ" dirty="0"/>
              <a:t>Druhá úroveň</a:t>
            </a:r>
          </a:p>
        </p:txBody>
      </p:sp>
      <p:grpSp>
        <p:nvGrpSpPr>
          <p:cNvPr id="12" name="Skupina 11">
            <a:extLst>
              <a:ext uri="{FF2B5EF4-FFF2-40B4-BE49-F238E27FC236}">
                <a16:creationId xmlns:a16="http://schemas.microsoft.com/office/drawing/2014/main" id="{66B19D25-1138-4220-A44A-0D4B63C96D9E}"/>
              </a:ext>
            </a:extLst>
          </p:cNvPr>
          <p:cNvGrpSpPr/>
          <p:nvPr userDrawn="1"/>
        </p:nvGrpSpPr>
        <p:grpSpPr>
          <a:xfrm>
            <a:off x="6256073" y="329946"/>
            <a:ext cx="5742276" cy="451023"/>
            <a:chOff x="6353729" y="329946"/>
            <a:chExt cx="5742276" cy="451023"/>
          </a:xfrm>
        </p:grpSpPr>
        <p:grpSp>
          <p:nvGrpSpPr>
            <p:cNvPr id="13" name="Skupina 12">
              <a:extLst>
                <a:ext uri="{FF2B5EF4-FFF2-40B4-BE49-F238E27FC236}">
                  <a16:creationId xmlns:a16="http://schemas.microsoft.com/office/drawing/2014/main" id="{0039C8DB-5008-4E21-B098-C6CD2E7B851C}"/>
                </a:ext>
              </a:extLst>
            </p:cNvPr>
            <p:cNvGrpSpPr/>
            <p:nvPr userDrawn="1"/>
          </p:nvGrpSpPr>
          <p:grpSpPr>
            <a:xfrm>
              <a:off x="6353729" y="348969"/>
              <a:ext cx="4824586" cy="432000"/>
              <a:chOff x="3105837" y="920447"/>
              <a:chExt cx="4824586" cy="432000"/>
            </a:xfrm>
          </p:grpSpPr>
          <p:pic>
            <p:nvPicPr>
              <p:cNvPr id="18" name="Grafický objekt 17">
                <a:extLst>
                  <a:ext uri="{FF2B5EF4-FFF2-40B4-BE49-F238E27FC236}">
                    <a16:creationId xmlns:a16="http://schemas.microsoft.com/office/drawing/2014/main" id="{9B900898-BE86-488C-8A9B-61767CCBF73F}"/>
                  </a:ext>
                </a:extLst>
              </p:cNvPr>
              <p:cNvPicPr>
                <a:picLocks noChangeAspect="1"/>
              </p:cNvPicPr>
              <p:nvPr userDrawn="1"/>
            </p:nvPicPr>
            <p:blipFill>
              <a:blip cstate="hqprint">
                <a:extLst>
                  <a:ext uri="{28A0092B-C50C-407E-A947-70E740481C1C}">
                    <a14:useLocalDpi xmlns:a14="http://schemas.microsoft.com/office/drawing/2010/main" val="0"/>
                  </a:ext>
                </a:extLst>
              </a:blip>
              <a:stretch>
                <a:fillRect/>
              </a:stretch>
            </p:blipFill>
            <p:spPr>
              <a:xfrm>
                <a:off x="3105837" y="920447"/>
                <a:ext cx="1523783" cy="432000"/>
              </a:xfrm>
              <a:prstGeom prst="rect">
                <a:avLst/>
              </a:prstGeom>
            </p:spPr>
          </p:pic>
          <p:pic>
            <p:nvPicPr>
              <p:cNvPr id="19" name="Grafický objekt 18">
                <a:extLst>
                  <a:ext uri="{FF2B5EF4-FFF2-40B4-BE49-F238E27FC236}">
                    <a16:creationId xmlns:a16="http://schemas.microsoft.com/office/drawing/2014/main" id="{ED01BC9A-8599-4D60-8836-E630D56FCE4B}"/>
                  </a:ext>
                </a:extLst>
              </p:cNvPr>
              <p:cNvPicPr>
                <a:picLocks noChangeAspect="1"/>
              </p:cNvPicPr>
              <p:nvPr userDrawn="1"/>
            </p:nvPicPr>
            <p:blipFill>
              <a:blip cstate="hqprint">
                <a:extLst>
                  <a:ext uri="{28A0092B-C50C-407E-A947-70E740481C1C}">
                    <a14:useLocalDpi xmlns:a14="http://schemas.microsoft.com/office/drawing/2010/main" val="0"/>
                  </a:ext>
                </a:extLst>
              </a:blip>
              <a:stretch>
                <a:fillRect/>
              </a:stretch>
            </p:blipFill>
            <p:spPr>
              <a:xfrm>
                <a:off x="4966425" y="1004555"/>
                <a:ext cx="2963998" cy="252000"/>
              </a:xfrm>
              <a:prstGeom prst="rect">
                <a:avLst/>
              </a:prstGeom>
            </p:spPr>
          </p:pic>
        </p:grpSp>
        <p:pic>
          <p:nvPicPr>
            <p:cNvPr id="17" name="Obrázek 16" descr="Obsah obrázku kreslení&#10;&#10;Popis byl vytvořen automaticky">
              <a:extLst>
                <a:ext uri="{FF2B5EF4-FFF2-40B4-BE49-F238E27FC236}">
                  <a16:creationId xmlns:a16="http://schemas.microsoft.com/office/drawing/2014/main" id="{7ECBA0B5-8E5C-4967-8167-2D88E70CA7E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430075" y="329946"/>
              <a:ext cx="665930" cy="450808"/>
            </a:xfrm>
            <a:prstGeom prst="rect">
              <a:avLst/>
            </a:prstGeom>
          </p:spPr>
        </p:pic>
      </p:grpSp>
      <p:sp>
        <p:nvSpPr>
          <p:cNvPr id="20" name="Nadpis 1">
            <a:extLst>
              <a:ext uri="{FF2B5EF4-FFF2-40B4-BE49-F238E27FC236}">
                <a16:creationId xmlns:a16="http://schemas.microsoft.com/office/drawing/2014/main" id="{42724F13-0F34-4D06-9D65-59247B61DE30}"/>
              </a:ext>
            </a:extLst>
          </p:cNvPr>
          <p:cNvSpPr>
            <a:spLocks noGrp="1"/>
          </p:cNvSpPr>
          <p:nvPr>
            <p:ph type="title" hasCustomPrompt="1"/>
          </p:nvPr>
        </p:nvSpPr>
        <p:spPr>
          <a:xfrm>
            <a:off x="332819" y="0"/>
            <a:ext cx="5579709" cy="1059255"/>
          </a:xfrm>
        </p:spPr>
        <p:txBody>
          <a:bodyPr>
            <a:noAutofit/>
          </a:bodyPr>
          <a:lstStyle>
            <a:lvl1pPr>
              <a:defRPr sz="2400" b="1">
                <a:solidFill>
                  <a:schemeClr val="bg1"/>
                </a:solidFill>
                <a:latin typeface="Arial" panose="020B0604020202020204" pitchFamily="34" charset="0"/>
                <a:cs typeface="Arial" panose="020B0604020202020204" pitchFamily="34" charset="0"/>
              </a:defRPr>
            </a:lvl1pPr>
          </a:lstStyle>
          <a:p>
            <a:r>
              <a:rPr lang="cs-CZ" dirty="0"/>
              <a:t>Nadpis</a:t>
            </a:r>
          </a:p>
        </p:txBody>
      </p:sp>
    </p:spTree>
    <p:extLst>
      <p:ext uri="{BB962C8B-B14F-4D97-AF65-F5344CB8AC3E}">
        <p14:creationId xmlns:p14="http://schemas.microsoft.com/office/powerpoint/2010/main" val="4293656285"/>
      </p:ext>
    </p:extLst>
  </p:cSld>
  <p:clrMapOvr>
    <a:masterClrMapping/>
  </p:clrMapOvr>
  <p:extLst>
    <p:ext uri="{DCECCB84-F9BA-43D5-87BE-67443E8EF086}">
      <p15:sldGuideLst xmlns:p15="http://schemas.microsoft.com/office/powerpoint/2012/main">
        <p15:guide id="1" orient="horz" pos="411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ředělovací smínek">
    <p:spTree>
      <p:nvGrpSpPr>
        <p:cNvPr id="1" name=""/>
        <p:cNvGrpSpPr/>
        <p:nvPr/>
      </p:nvGrpSpPr>
      <p:grpSpPr>
        <a:xfrm>
          <a:off x="0" y="0"/>
          <a:ext cx="0" cy="0"/>
          <a:chOff x="0" y="0"/>
          <a:chExt cx="0" cy="0"/>
        </a:xfrm>
      </p:grpSpPr>
      <p:sp>
        <p:nvSpPr>
          <p:cNvPr id="6" name="Obdélník 5">
            <a:extLst>
              <a:ext uri="{FF2B5EF4-FFF2-40B4-BE49-F238E27FC236}">
                <a16:creationId xmlns:a16="http://schemas.microsoft.com/office/drawing/2014/main" id="{B6EE3335-4CFA-4F78-ACC9-DCDA0C61E0E3}"/>
              </a:ext>
            </a:extLst>
          </p:cNvPr>
          <p:cNvSpPr/>
          <p:nvPr userDrawn="1"/>
        </p:nvSpPr>
        <p:spPr>
          <a:xfrm>
            <a:off x="0" y="0"/>
            <a:ext cx="12192000" cy="6858000"/>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7" name="Nadpis 1">
            <a:extLst>
              <a:ext uri="{FF2B5EF4-FFF2-40B4-BE49-F238E27FC236}">
                <a16:creationId xmlns:a16="http://schemas.microsoft.com/office/drawing/2014/main" id="{B4AA1ACA-170D-42E8-8323-B664F9958C46}"/>
              </a:ext>
            </a:extLst>
          </p:cNvPr>
          <p:cNvSpPr>
            <a:spLocks noGrp="1"/>
          </p:cNvSpPr>
          <p:nvPr>
            <p:ph type="ctrTitle" hasCustomPrompt="1"/>
          </p:nvPr>
        </p:nvSpPr>
        <p:spPr>
          <a:xfrm>
            <a:off x="1524000" y="2503487"/>
            <a:ext cx="9144000" cy="1189622"/>
          </a:xfrm>
        </p:spPr>
        <p:txBody>
          <a:bodyPr anchor="b">
            <a:noAutofit/>
          </a:bodyPr>
          <a:lstStyle>
            <a:lvl1pPr algn="ctr">
              <a:defRPr sz="4500" b="1">
                <a:solidFill>
                  <a:schemeClr val="bg1"/>
                </a:solidFill>
                <a:latin typeface="Arial" panose="020B0604020202020204" pitchFamily="34" charset="0"/>
                <a:cs typeface="Arial" panose="020B0604020202020204" pitchFamily="34" charset="0"/>
              </a:defRPr>
            </a:lvl1pPr>
          </a:lstStyle>
          <a:p>
            <a:r>
              <a:rPr lang="cs-CZ" dirty="0"/>
              <a:t>Nadpis</a:t>
            </a:r>
          </a:p>
        </p:txBody>
      </p:sp>
      <p:sp>
        <p:nvSpPr>
          <p:cNvPr id="8" name="Podnadpis 2">
            <a:extLst>
              <a:ext uri="{FF2B5EF4-FFF2-40B4-BE49-F238E27FC236}">
                <a16:creationId xmlns:a16="http://schemas.microsoft.com/office/drawing/2014/main" id="{3E1FB666-EF45-45A1-80A5-B759B741F878}"/>
              </a:ext>
            </a:extLst>
          </p:cNvPr>
          <p:cNvSpPr>
            <a:spLocks noGrp="1"/>
          </p:cNvSpPr>
          <p:nvPr>
            <p:ph type="subTitle" idx="1" hasCustomPrompt="1"/>
          </p:nvPr>
        </p:nvSpPr>
        <p:spPr>
          <a:xfrm>
            <a:off x="1524000" y="3693110"/>
            <a:ext cx="9144000" cy="1564690"/>
          </a:xfrm>
        </p:spPr>
        <p:txBody>
          <a:bodyPr anchor="ctr"/>
          <a:lstStyle>
            <a:lvl1pPr marL="0" indent="0" algn="ctr">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dirty="0"/>
              <a:t>Podnadpis</a:t>
            </a:r>
          </a:p>
        </p:txBody>
      </p:sp>
      <p:pic>
        <p:nvPicPr>
          <p:cNvPr id="20" name="Obrázek 19" descr="Obsah obrázku kreslení&#10;&#10;Popis byl vytvořen automaticky">
            <a:extLst>
              <a:ext uri="{FF2B5EF4-FFF2-40B4-BE49-F238E27FC236}">
                <a16:creationId xmlns:a16="http://schemas.microsoft.com/office/drawing/2014/main" id="{EA3783B6-FC2A-454B-9F4B-560372C1E03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5638748" y="5989948"/>
            <a:ext cx="914504" cy="619083"/>
          </a:xfrm>
          <a:prstGeom prst="rect">
            <a:avLst/>
          </a:prstGeom>
        </p:spPr>
      </p:pic>
      <p:grpSp>
        <p:nvGrpSpPr>
          <p:cNvPr id="15" name="Skupina 14">
            <a:extLst>
              <a:ext uri="{FF2B5EF4-FFF2-40B4-BE49-F238E27FC236}">
                <a16:creationId xmlns:a16="http://schemas.microsoft.com/office/drawing/2014/main" id="{92CD7EB7-A771-4FBB-B8C7-DB5D59BBB75F}"/>
              </a:ext>
            </a:extLst>
          </p:cNvPr>
          <p:cNvGrpSpPr/>
          <p:nvPr userDrawn="1"/>
        </p:nvGrpSpPr>
        <p:grpSpPr>
          <a:xfrm>
            <a:off x="2907576" y="929325"/>
            <a:ext cx="6376849" cy="627081"/>
            <a:chOff x="3150227" y="929325"/>
            <a:chExt cx="6376849" cy="627081"/>
          </a:xfrm>
        </p:grpSpPr>
        <p:pic>
          <p:nvPicPr>
            <p:cNvPr id="16" name="Grafický objekt 15">
              <a:extLst>
                <a:ext uri="{FF2B5EF4-FFF2-40B4-BE49-F238E27FC236}">
                  <a16:creationId xmlns:a16="http://schemas.microsoft.com/office/drawing/2014/main" id="{F450C9B7-74DB-41E6-BE50-75396E9C66F8}"/>
                </a:ext>
              </a:extLst>
            </p:cNvPr>
            <p:cNvPicPr>
              <a:picLocks noChangeAspect="1"/>
            </p:cNvPicPr>
            <p:nvPr userDrawn="1"/>
          </p:nvPicPr>
          <p:blipFill>
            <a:blip cstate="hqprint">
              <a:extLst>
                <a:ext uri="{28A0092B-C50C-407E-A947-70E740481C1C}">
                  <a14:useLocalDpi xmlns:a14="http://schemas.microsoft.com/office/drawing/2010/main" val="0"/>
                </a:ext>
              </a:extLst>
            </a:blip>
            <a:stretch>
              <a:fillRect/>
            </a:stretch>
          </p:blipFill>
          <p:spPr>
            <a:xfrm>
              <a:off x="3150227" y="929325"/>
              <a:ext cx="2211887" cy="627081"/>
            </a:xfrm>
            <a:prstGeom prst="rect">
              <a:avLst/>
            </a:prstGeom>
          </p:spPr>
        </p:pic>
        <p:pic>
          <p:nvPicPr>
            <p:cNvPr id="17" name="Grafický objekt 16">
              <a:extLst>
                <a:ext uri="{FF2B5EF4-FFF2-40B4-BE49-F238E27FC236}">
                  <a16:creationId xmlns:a16="http://schemas.microsoft.com/office/drawing/2014/main" id="{857E4D19-AD77-4999-B9C4-830DAE3D8012}"/>
                </a:ext>
              </a:extLst>
            </p:cNvPr>
            <p:cNvPicPr>
              <a:picLocks noChangeAspect="1"/>
            </p:cNvPicPr>
            <p:nvPr userDrawn="1"/>
          </p:nvPicPr>
          <p:blipFill>
            <a:blip cstate="hqprint">
              <a:extLst>
                <a:ext uri="{28A0092B-C50C-407E-A947-70E740481C1C}">
                  <a14:useLocalDpi xmlns:a14="http://schemas.microsoft.com/office/drawing/2010/main" val="0"/>
                </a:ext>
              </a:extLst>
            </a:blip>
            <a:stretch>
              <a:fillRect/>
            </a:stretch>
          </p:blipFill>
          <p:spPr>
            <a:xfrm>
              <a:off x="5755612" y="1091418"/>
              <a:ext cx="3771464" cy="320651"/>
            </a:xfrm>
            <a:prstGeom prst="rect">
              <a:avLst/>
            </a:prstGeom>
          </p:spPr>
        </p:pic>
      </p:grpSp>
    </p:spTree>
    <p:extLst>
      <p:ext uri="{BB962C8B-B14F-4D97-AF65-F5344CB8AC3E}">
        <p14:creationId xmlns:p14="http://schemas.microsoft.com/office/powerpoint/2010/main" val="19315196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Úvodní smínek">
    <p:spTree>
      <p:nvGrpSpPr>
        <p:cNvPr id="1" name=""/>
        <p:cNvGrpSpPr/>
        <p:nvPr/>
      </p:nvGrpSpPr>
      <p:grpSpPr>
        <a:xfrm>
          <a:off x="0" y="0"/>
          <a:ext cx="0" cy="0"/>
          <a:chOff x="0" y="0"/>
          <a:chExt cx="0" cy="0"/>
        </a:xfrm>
      </p:grpSpPr>
      <p:sp>
        <p:nvSpPr>
          <p:cNvPr id="3" name="Obdélník 2">
            <a:extLst>
              <a:ext uri="{FF2B5EF4-FFF2-40B4-BE49-F238E27FC236}">
                <a16:creationId xmlns:a16="http://schemas.microsoft.com/office/drawing/2014/main" id="{4EC56048-479B-4CB1-B677-16A8618B9DB7}"/>
              </a:ext>
            </a:extLst>
          </p:cNvPr>
          <p:cNvSpPr/>
          <p:nvPr userDrawn="1"/>
        </p:nvSpPr>
        <p:spPr>
          <a:xfrm>
            <a:off x="0" y="0"/>
            <a:ext cx="12192000" cy="3693111"/>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pic>
        <p:nvPicPr>
          <p:cNvPr id="18" name="Obrázek 17">
            <a:extLst>
              <a:ext uri="{FF2B5EF4-FFF2-40B4-BE49-F238E27FC236}">
                <a16:creationId xmlns:a16="http://schemas.microsoft.com/office/drawing/2014/main" id="{675FD825-1F31-4493-889C-46F3B206D71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13566" y="5951561"/>
            <a:ext cx="964869" cy="639860"/>
          </a:xfrm>
          <a:prstGeom prst="rect">
            <a:avLst/>
          </a:prstGeom>
        </p:spPr>
      </p:pic>
      <p:sp>
        <p:nvSpPr>
          <p:cNvPr id="19" name="Nadpis 1">
            <a:extLst>
              <a:ext uri="{FF2B5EF4-FFF2-40B4-BE49-F238E27FC236}">
                <a16:creationId xmlns:a16="http://schemas.microsoft.com/office/drawing/2014/main" id="{52EB2EA6-5A78-4E85-AE4C-221CA83B8187}"/>
              </a:ext>
            </a:extLst>
          </p:cNvPr>
          <p:cNvSpPr>
            <a:spLocks noGrp="1"/>
          </p:cNvSpPr>
          <p:nvPr>
            <p:ph type="ctrTitle" hasCustomPrompt="1"/>
          </p:nvPr>
        </p:nvSpPr>
        <p:spPr>
          <a:xfrm>
            <a:off x="1524000" y="2503487"/>
            <a:ext cx="9144000" cy="1189622"/>
          </a:xfrm>
        </p:spPr>
        <p:txBody>
          <a:bodyPr anchor="b">
            <a:noAutofit/>
          </a:bodyPr>
          <a:lstStyle>
            <a:lvl1pPr algn="ctr">
              <a:defRPr sz="4500" b="1">
                <a:solidFill>
                  <a:schemeClr val="bg1"/>
                </a:solidFill>
                <a:latin typeface="Arial" panose="020B0604020202020204" pitchFamily="34" charset="0"/>
                <a:cs typeface="Arial" panose="020B0604020202020204" pitchFamily="34" charset="0"/>
              </a:defRPr>
            </a:lvl1pPr>
          </a:lstStyle>
          <a:p>
            <a:r>
              <a:rPr lang="cs-CZ" dirty="0"/>
              <a:t>Hlavní nadpis prezentace</a:t>
            </a:r>
          </a:p>
        </p:txBody>
      </p:sp>
      <p:sp>
        <p:nvSpPr>
          <p:cNvPr id="20" name="Podnadpis 2">
            <a:extLst>
              <a:ext uri="{FF2B5EF4-FFF2-40B4-BE49-F238E27FC236}">
                <a16:creationId xmlns:a16="http://schemas.microsoft.com/office/drawing/2014/main" id="{070F9525-D336-4269-AB65-F312FD83E289}"/>
              </a:ext>
            </a:extLst>
          </p:cNvPr>
          <p:cNvSpPr>
            <a:spLocks noGrp="1"/>
          </p:cNvSpPr>
          <p:nvPr>
            <p:ph type="subTitle" idx="1" hasCustomPrompt="1"/>
          </p:nvPr>
        </p:nvSpPr>
        <p:spPr>
          <a:xfrm>
            <a:off x="1524000" y="3693110"/>
            <a:ext cx="9144000" cy="1564690"/>
          </a:xfrm>
        </p:spPr>
        <p:txBody>
          <a:bodyPr anchor="ctr"/>
          <a:lstStyle>
            <a:lvl1pPr marL="0" indent="0" algn="ctr">
              <a:buNone/>
              <a:defRPr sz="2400">
                <a:solidFill>
                  <a:srgbClr val="D31145"/>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dirty="0"/>
              <a:t>Podnadpis prezentace</a:t>
            </a:r>
          </a:p>
        </p:txBody>
      </p:sp>
      <p:grpSp>
        <p:nvGrpSpPr>
          <p:cNvPr id="9" name="Skupina 8">
            <a:extLst>
              <a:ext uri="{FF2B5EF4-FFF2-40B4-BE49-F238E27FC236}">
                <a16:creationId xmlns:a16="http://schemas.microsoft.com/office/drawing/2014/main" id="{ED3D988A-38CF-4B35-BE79-653349F08EA7}"/>
              </a:ext>
            </a:extLst>
          </p:cNvPr>
          <p:cNvGrpSpPr/>
          <p:nvPr userDrawn="1"/>
        </p:nvGrpSpPr>
        <p:grpSpPr>
          <a:xfrm>
            <a:off x="2907576" y="929325"/>
            <a:ext cx="6376849" cy="627081"/>
            <a:chOff x="3150227" y="929325"/>
            <a:chExt cx="6376849" cy="627081"/>
          </a:xfrm>
        </p:grpSpPr>
        <p:pic>
          <p:nvPicPr>
            <p:cNvPr id="10" name="Grafický objekt 9">
              <a:extLst>
                <a:ext uri="{FF2B5EF4-FFF2-40B4-BE49-F238E27FC236}">
                  <a16:creationId xmlns:a16="http://schemas.microsoft.com/office/drawing/2014/main" id="{1E4874C8-049D-425A-B61A-352FEB3182F8}"/>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3150227" y="929325"/>
              <a:ext cx="2211887" cy="627081"/>
            </a:xfrm>
            <a:prstGeom prst="rect">
              <a:avLst/>
            </a:prstGeom>
          </p:spPr>
        </p:pic>
        <p:pic>
          <p:nvPicPr>
            <p:cNvPr id="11" name="Grafický objekt 10">
              <a:extLst>
                <a:ext uri="{FF2B5EF4-FFF2-40B4-BE49-F238E27FC236}">
                  <a16:creationId xmlns:a16="http://schemas.microsoft.com/office/drawing/2014/main" id="{9AB1B653-4A88-4E8D-96A2-5C0EBB7FB479}"/>
                </a:ext>
              </a:extLst>
            </p:cNvPr>
            <p:cNvPicPr>
              <a:picLocks noChangeAspect="1"/>
            </p:cNvPicPr>
            <p:nvPr userDrawn="1"/>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5755612" y="1091418"/>
              <a:ext cx="3771464" cy="320651"/>
            </a:xfrm>
            <a:prstGeom prst="rect">
              <a:avLst/>
            </a:prstGeom>
          </p:spPr>
        </p:pic>
      </p:grpSp>
    </p:spTree>
    <p:extLst>
      <p:ext uri="{BB962C8B-B14F-4D97-AF65-F5344CB8AC3E}">
        <p14:creationId xmlns:p14="http://schemas.microsoft.com/office/powerpoint/2010/main" val="592223495"/>
      </p:ext>
    </p:extLst>
  </p:cSld>
  <p:clrMapOvr>
    <a:masterClrMapping/>
  </p:clrMapOvr>
  <p:extLst>
    <p:ext uri="{DCECCB84-F9BA-43D5-87BE-67443E8EF086}">
      <p15:sldGuideLst xmlns:p15="http://schemas.microsoft.com/office/powerpoint/2012/main">
        <p15:guide id="1" orient="horz" pos="777">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adpis a obsah">
    <p:spTree>
      <p:nvGrpSpPr>
        <p:cNvPr id="1" name=""/>
        <p:cNvGrpSpPr/>
        <p:nvPr/>
      </p:nvGrpSpPr>
      <p:grpSpPr>
        <a:xfrm>
          <a:off x="0" y="0"/>
          <a:ext cx="0" cy="0"/>
          <a:chOff x="0" y="0"/>
          <a:chExt cx="0" cy="0"/>
        </a:xfrm>
      </p:grpSpPr>
      <p:sp>
        <p:nvSpPr>
          <p:cNvPr id="6" name="Obdélník 5">
            <a:extLst>
              <a:ext uri="{FF2B5EF4-FFF2-40B4-BE49-F238E27FC236}">
                <a16:creationId xmlns:a16="http://schemas.microsoft.com/office/drawing/2014/main" id="{9644885F-7E6F-4C35-9C4B-32A83531A1CB}"/>
              </a:ext>
            </a:extLst>
          </p:cNvPr>
          <p:cNvSpPr/>
          <p:nvPr userDrawn="1"/>
        </p:nvSpPr>
        <p:spPr>
          <a:xfrm>
            <a:off x="0" y="0"/>
            <a:ext cx="12192000" cy="1059255"/>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solidFill>
                <a:schemeClr val="bg1"/>
              </a:solidFill>
            </a:endParaRPr>
          </a:p>
        </p:txBody>
      </p:sp>
      <p:sp>
        <p:nvSpPr>
          <p:cNvPr id="7" name="Nadpis 1">
            <a:extLst>
              <a:ext uri="{FF2B5EF4-FFF2-40B4-BE49-F238E27FC236}">
                <a16:creationId xmlns:a16="http://schemas.microsoft.com/office/drawing/2014/main" id="{74A8D0C3-8828-4945-AE3F-F718697470B4}"/>
              </a:ext>
            </a:extLst>
          </p:cNvPr>
          <p:cNvSpPr>
            <a:spLocks noGrp="1"/>
          </p:cNvSpPr>
          <p:nvPr>
            <p:ph type="title" hasCustomPrompt="1"/>
          </p:nvPr>
        </p:nvSpPr>
        <p:spPr>
          <a:xfrm>
            <a:off x="332819" y="0"/>
            <a:ext cx="5579709" cy="1059255"/>
          </a:xfrm>
        </p:spPr>
        <p:txBody>
          <a:bodyPr>
            <a:noAutofit/>
          </a:bodyPr>
          <a:lstStyle>
            <a:lvl1pPr>
              <a:defRPr sz="2400" b="1">
                <a:solidFill>
                  <a:schemeClr val="bg1"/>
                </a:solidFill>
                <a:latin typeface="Arial" panose="020B0604020202020204" pitchFamily="34" charset="0"/>
                <a:cs typeface="Arial" panose="020B0604020202020204" pitchFamily="34" charset="0"/>
              </a:defRPr>
            </a:lvl1pPr>
          </a:lstStyle>
          <a:p>
            <a:r>
              <a:rPr lang="cs-CZ" dirty="0"/>
              <a:t>Nadpis</a:t>
            </a:r>
          </a:p>
        </p:txBody>
      </p:sp>
      <p:sp>
        <p:nvSpPr>
          <p:cNvPr id="11" name="Zástupný obsah 2">
            <a:extLst>
              <a:ext uri="{FF2B5EF4-FFF2-40B4-BE49-F238E27FC236}">
                <a16:creationId xmlns:a16="http://schemas.microsoft.com/office/drawing/2014/main" id="{CC8B3D67-369B-4F24-8897-F0919A3E54BD}"/>
              </a:ext>
            </a:extLst>
          </p:cNvPr>
          <p:cNvSpPr>
            <a:spLocks noGrp="1"/>
          </p:cNvSpPr>
          <p:nvPr>
            <p:ph idx="1"/>
          </p:nvPr>
        </p:nvSpPr>
        <p:spPr>
          <a:xfrm>
            <a:off x="381739" y="1376037"/>
            <a:ext cx="11487705" cy="5152017"/>
          </a:xfrm>
        </p:spPr>
        <p:txBody>
          <a:bodyPr/>
          <a:lstStyle>
            <a:lvl1pPr marL="2286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1pPr>
            <a:lvl2pPr marL="6858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2pPr>
            <a:lvl3pPr marL="11430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3pPr>
            <a:lvl4pPr marL="16002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4pPr>
            <a:lvl5pPr marL="20574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5p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cs-CZ" dirty="0"/>
          </a:p>
        </p:txBody>
      </p:sp>
      <p:grpSp>
        <p:nvGrpSpPr>
          <p:cNvPr id="12" name="Skupina 11">
            <a:extLst>
              <a:ext uri="{FF2B5EF4-FFF2-40B4-BE49-F238E27FC236}">
                <a16:creationId xmlns:a16="http://schemas.microsoft.com/office/drawing/2014/main" id="{9F1456EA-4541-48E1-AB60-E6DAB56C558A}"/>
              </a:ext>
            </a:extLst>
          </p:cNvPr>
          <p:cNvGrpSpPr/>
          <p:nvPr userDrawn="1"/>
        </p:nvGrpSpPr>
        <p:grpSpPr>
          <a:xfrm>
            <a:off x="6256073" y="329946"/>
            <a:ext cx="5742276" cy="451023"/>
            <a:chOff x="6353729" y="329946"/>
            <a:chExt cx="5742276" cy="451023"/>
          </a:xfrm>
        </p:grpSpPr>
        <p:grpSp>
          <p:nvGrpSpPr>
            <p:cNvPr id="13" name="Skupina 12">
              <a:extLst>
                <a:ext uri="{FF2B5EF4-FFF2-40B4-BE49-F238E27FC236}">
                  <a16:creationId xmlns:a16="http://schemas.microsoft.com/office/drawing/2014/main" id="{E01E90ED-357E-40A6-AD28-747087321CDD}"/>
                </a:ext>
              </a:extLst>
            </p:cNvPr>
            <p:cNvGrpSpPr/>
            <p:nvPr userDrawn="1"/>
          </p:nvGrpSpPr>
          <p:grpSpPr>
            <a:xfrm>
              <a:off x="6353729" y="348969"/>
              <a:ext cx="4824586" cy="432000"/>
              <a:chOff x="3105837" y="920447"/>
              <a:chExt cx="4824586" cy="432000"/>
            </a:xfrm>
          </p:grpSpPr>
          <p:pic>
            <p:nvPicPr>
              <p:cNvPr id="15" name="Grafický objekt 14">
                <a:extLst>
                  <a:ext uri="{FF2B5EF4-FFF2-40B4-BE49-F238E27FC236}">
                    <a16:creationId xmlns:a16="http://schemas.microsoft.com/office/drawing/2014/main" id="{7F8E84A5-6449-432E-ADB6-18264DBF2B8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105837" y="920447"/>
                <a:ext cx="1523783" cy="432000"/>
              </a:xfrm>
              <a:prstGeom prst="rect">
                <a:avLst/>
              </a:prstGeom>
            </p:spPr>
          </p:pic>
          <p:pic>
            <p:nvPicPr>
              <p:cNvPr id="16" name="Grafický objekt 15">
                <a:extLst>
                  <a:ext uri="{FF2B5EF4-FFF2-40B4-BE49-F238E27FC236}">
                    <a16:creationId xmlns:a16="http://schemas.microsoft.com/office/drawing/2014/main" id="{5D0E2827-15A6-4BAB-ACC7-CB3D469C1A17}"/>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966425" y="1004555"/>
                <a:ext cx="2963998" cy="252000"/>
              </a:xfrm>
              <a:prstGeom prst="rect">
                <a:avLst/>
              </a:prstGeom>
            </p:spPr>
          </p:pic>
        </p:grpSp>
        <p:pic>
          <p:nvPicPr>
            <p:cNvPr id="14" name="Obrázek 13" descr="Obsah obrázku kreslení&#10;&#10;Popis byl vytvořen automaticky">
              <a:extLst>
                <a:ext uri="{FF2B5EF4-FFF2-40B4-BE49-F238E27FC236}">
                  <a16:creationId xmlns:a16="http://schemas.microsoft.com/office/drawing/2014/main" id="{8973F025-355D-4512-B710-6105D84C1163}"/>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11430075" y="329946"/>
              <a:ext cx="665930" cy="450808"/>
            </a:xfrm>
            <a:prstGeom prst="rect">
              <a:avLst/>
            </a:prstGeom>
          </p:spPr>
        </p:pic>
      </p:grpSp>
    </p:spTree>
    <p:extLst>
      <p:ext uri="{BB962C8B-B14F-4D97-AF65-F5344CB8AC3E}">
        <p14:creationId xmlns:p14="http://schemas.microsoft.com/office/powerpoint/2010/main" val="367701913"/>
      </p:ext>
    </p:extLst>
  </p:cSld>
  <p:clrMapOvr>
    <a:masterClrMapping/>
  </p:clrMapOvr>
  <p:extLst>
    <p:ext uri="{DCECCB84-F9BA-43D5-87BE-67443E8EF086}">
      <p15:sldGuideLst xmlns:p15="http://schemas.microsoft.com/office/powerpoint/2012/main">
        <p15:guide id="1" orient="horz" pos="346">
          <p15:clr>
            <a:srgbClr val="FBAE40"/>
          </p15:clr>
        </p15:guide>
        <p15:guide id="2" pos="7582">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adpis, text, obrázek">
    <p:spTree>
      <p:nvGrpSpPr>
        <p:cNvPr id="1" name=""/>
        <p:cNvGrpSpPr/>
        <p:nvPr/>
      </p:nvGrpSpPr>
      <p:grpSpPr>
        <a:xfrm>
          <a:off x="0" y="0"/>
          <a:ext cx="0" cy="0"/>
          <a:chOff x="0" y="0"/>
          <a:chExt cx="0" cy="0"/>
        </a:xfrm>
      </p:grpSpPr>
      <p:sp>
        <p:nvSpPr>
          <p:cNvPr id="6" name="Obdélník 5">
            <a:extLst>
              <a:ext uri="{FF2B5EF4-FFF2-40B4-BE49-F238E27FC236}">
                <a16:creationId xmlns:a16="http://schemas.microsoft.com/office/drawing/2014/main" id="{9644885F-7E6F-4C35-9C4B-32A83531A1CB}"/>
              </a:ext>
            </a:extLst>
          </p:cNvPr>
          <p:cNvSpPr/>
          <p:nvPr userDrawn="1"/>
        </p:nvSpPr>
        <p:spPr>
          <a:xfrm>
            <a:off x="0" y="0"/>
            <a:ext cx="12192000" cy="1059255"/>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solidFill>
                <a:schemeClr val="bg1"/>
              </a:solidFill>
            </a:endParaRPr>
          </a:p>
        </p:txBody>
      </p:sp>
      <p:sp>
        <p:nvSpPr>
          <p:cNvPr id="13" name="Zástupný symbol obrázku 12">
            <a:extLst>
              <a:ext uri="{FF2B5EF4-FFF2-40B4-BE49-F238E27FC236}">
                <a16:creationId xmlns:a16="http://schemas.microsoft.com/office/drawing/2014/main" id="{9DA90696-1068-45DC-844C-39D2648EE4B7}"/>
              </a:ext>
            </a:extLst>
          </p:cNvPr>
          <p:cNvSpPr>
            <a:spLocks noGrp="1"/>
          </p:cNvSpPr>
          <p:nvPr>
            <p:ph type="pic" sz="quarter" idx="10" hasCustomPrompt="1"/>
          </p:nvPr>
        </p:nvSpPr>
        <p:spPr>
          <a:xfrm>
            <a:off x="5431686" y="1376036"/>
            <a:ext cx="6378575" cy="5152017"/>
          </a:xfrm>
        </p:spPr>
        <p:txBody>
          <a:bodyPr anchor="ctr">
            <a:normAutofit/>
          </a:bodyPr>
          <a:lstStyle>
            <a:lvl1pPr marL="0" indent="0" algn="ctr">
              <a:buNone/>
              <a:defRPr sz="2400">
                <a:solidFill>
                  <a:srgbClr val="D31145"/>
                </a:solidFill>
                <a:latin typeface="Arial" panose="020B0604020202020204" pitchFamily="34" charset="0"/>
                <a:cs typeface="Arial" panose="020B0604020202020204" pitchFamily="34" charset="0"/>
              </a:defRPr>
            </a:lvl1pPr>
          </a:lstStyle>
          <a:p>
            <a:r>
              <a:rPr lang="cs-CZ" dirty="0"/>
              <a:t>Zde vložte obrázek</a:t>
            </a:r>
          </a:p>
        </p:txBody>
      </p:sp>
      <p:sp>
        <p:nvSpPr>
          <p:cNvPr id="10" name="Nadpis 1">
            <a:extLst>
              <a:ext uri="{FF2B5EF4-FFF2-40B4-BE49-F238E27FC236}">
                <a16:creationId xmlns:a16="http://schemas.microsoft.com/office/drawing/2014/main" id="{1470E0D0-A2AB-409D-829F-DB124986B134}"/>
              </a:ext>
            </a:extLst>
          </p:cNvPr>
          <p:cNvSpPr>
            <a:spLocks noGrp="1"/>
          </p:cNvSpPr>
          <p:nvPr>
            <p:ph type="title" hasCustomPrompt="1"/>
          </p:nvPr>
        </p:nvSpPr>
        <p:spPr>
          <a:xfrm>
            <a:off x="332819" y="0"/>
            <a:ext cx="5579709" cy="1059255"/>
          </a:xfrm>
        </p:spPr>
        <p:txBody>
          <a:bodyPr>
            <a:noAutofit/>
          </a:bodyPr>
          <a:lstStyle>
            <a:lvl1pPr>
              <a:defRPr sz="2400" b="1">
                <a:solidFill>
                  <a:schemeClr val="bg1"/>
                </a:solidFill>
                <a:latin typeface="Arial" panose="020B0604020202020204" pitchFamily="34" charset="0"/>
                <a:cs typeface="Arial" panose="020B0604020202020204" pitchFamily="34" charset="0"/>
              </a:defRPr>
            </a:lvl1pPr>
          </a:lstStyle>
          <a:p>
            <a:r>
              <a:rPr lang="cs-CZ" dirty="0"/>
              <a:t>Nadpis</a:t>
            </a:r>
          </a:p>
        </p:txBody>
      </p:sp>
      <p:sp>
        <p:nvSpPr>
          <p:cNvPr id="26" name="Zástupný obsah 2">
            <a:extLst>
              <a:ext uri="{FF2B5EF4-FFF2-40B4-BE49-F238E27FC236}">
                <a16:creationId xmlns:a16="http://schemas.microsoft.com/office/drawing/2014/main" id="{04ACDA81-8751-49AB-97FB-4BF8241EFBBA}"/>
              </a:ext>
            </a:extLst>
          </p:cNvPr>
          <p:cNvSpPr>
            <a:spLocks noGrp="1"/>
          </p:cNvSpPr>
          <p:nvPr>
            <p:ph idx="11"/>
          </p:nvPr>
        </p:nvSpPr>
        <p:spPr>
          <a:xfrm>
            <a:off x="381740" y="1376037"/>
            <a:ext cx="4927108" cy="5152017"/>
          </a:xfrm>
        </p:spPr>
        <p:txBody>
          <a:bodyPr>
            <a:normAutofit/>
          </a:bodyPr>
          <a:lstStyle>
            <a:lvl1pPr marL="228600" indent="-228600">
              <a:buClr>
                <a:srgbClr val="D31145"/>
              </a:buClr>
              <a:buFont typeface="Arial" panose="020B0604020202020204" pitchFamily="34" charset="0"/>
              <a:buChar char="̶"/>
              <a:defRPr sz="2400">
                <a:latin typeface="Arial" panose="020B0604020202020204" pitchFamily="34" charset="0"/>
                <a:cs typeface="Arial" panose="020B0604020202020204" pitchFamily="34" charset="0"/>
              </a:defRPr>
            </a:lvl1pPr>
            <a:lvl2pPr marL="685800" indent="-228600">
              <a:buClr>
                <a:srgbClr val="D31145"/>
              </a:buClr>
              <a:buFont typeface="Arial" panose="020B0604020202020204" pitchFamily="34" charset="0"/>
              <a:buChar char="̶"/>
              <a:defRPr sz="2000">
                <a:latin typeface="Arial" panose="020B0604020202020204" pitchFamily="34" charset="0"/>
                <a:cs typeface="Arial" panose="020B0604020202020204" pitchFamily="34" charset="0"/>
              </a:defRPr>
            </a:lvl2pPr>
            <a:lvl3pPr marL="1143000" indent="-228600">
              <a:buClr>
                <a:srgbClr val="D31145"/>
              </a:buClr>
              <a:buFont typeface="Arial" panose="020B0604020202020204" pitchFamily="34" charset="0"/>
              <a:buChar char="̶"/>
              <a:defRPr sz="1800">
                <a:latin typeface="Arial" panose="020B0604020202020204" pitchFamily="34" charset="0"/>
                <a:cs typeface="Arial" panose="020B0604020202020204" pitchFamily="34" charset="0"/>
              </a:defRPr>
            </a:lvl3pPr>
            <a:lvl4pPr marL="1600200" indent="-228600">
              <a:buClr>
                <a:srgbClr val="D31145"/>
              </a:buClr>
              <a:buFont typeface="Arial" panose="020B0604020202020204" pitchFamily="34" charset="0"/>
              <a:buChar char="̶"/>
              <a:defRPr sz="1600">
                <a:latin typeface="Arial" panose="020B0604020202020204" pitchFamily="34" charset="0"/>
                <a:cs typeface="Arial" panose="020B0604020202020204" pitchFamily="34" charset="0"/>
              </a:defRPr>
            </a:lvl4pPr>
            <a:lvl5pPr marL="20574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5pPr>
          </a:lstStyle>
          <a:p>
            <a:pPr lvl="0"/>
            <a:r>
              <a:rPr lang="cs-CZ"/>
              <a:t>Po kliknutí můžete upravovat styly textu v předloze.</a:t>
            </a:r>
          </a:p>
          <a:p>
            <a:pPr lvl="1"/>
            <a:r>
              <a:rPr lang="cs-CZ"/>
              <a:t>Druhá úroveň</a:t>
            </a:r>
          </a:p>
        </p:txBody>
      </p:sp>
      <p:grpSp>
        <p:nvGrpSpPr>
          <p:cNvPr id="11" name="Skupina 10">
            <a:extLst>
              <a:ext uri="{FF2B5EF4-FFF2-40B4-BE49-F238E27FC236}">
                <a16:creationId xmlns:a16="http://schemas.microsoft.com/office/drawing/2014/main" id="{593EA5D4-B03A-4B11-A4C0-282F833283D5}"/>
              </a:ext>
            </a:extLst>
          </p:cNvPr>
          <p:cNvGrpSpPr/>
          <p:nvPr userDrawn="1"/>
        </p:nvGrpSpPr>
        <p:grpSpPr>
          <a:xfrm>
            <a:off x="6256073" y="329946"/>
            <a:ext cx="5742276" cy="451023"/>
            <a:chOff x="6353729" y="329946"/>
            <a:chExt cx="5742276" cy="451023"/>
          </a:xfrm>
        </p:grpSpPr>
        <p:grpSp>
          <p:nvGrpSpPr>
            <p:cNvPr id="12" name="Skupina 11">
              <a:extLst>
                <a:ext uri="{FF2B5EF4-FFF2-40B4-BE49-F238E27FC236}">
                  <a16:creationId xmlns:a16="http://schemas.microsoft.com/office/drawing/2014/main" id="{0E5FA04C-AABA-46E8-A370-3327A676F38D}"/>
                </a:ext>
              </a:extLst>
            </p:cNvPr>
            <p:cNvGrpSpPr/>
            <p:nvPr userDrawn="1"/>
          </p:nvGrpSpPr>
          <p:grpSpPr>
            <a:xfrm>
              <a:off x="6353729" y="348969"/>
              <a:ext cx="4824586" cy="432000"/>
              <a:chOff x="3105837" y="920447"/>
              <a:chExt cx="4824586" cy="432000"/>
            </a:xfrm>
          </p:grpSpPr>
          <p:pic>
            <p:nvPicPr>
              <p:cNvPr id="15" name="Grafický objekt 14">
                <a:extLst>
                  <a:ext uri="{FF2B5EF4-FFF2-40B4-BE49-F238E27FC236}">
                    <a16:creationId xmlns:a16="http://schemas.microsoft.com/office/drawing/2014/main" id="{BBC17E35-0B10-48FD-91F9-B3AB3B123165}"/>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105837" y="920447"/>
                <a:ext cx="1523783" cy="432000"/>
              </a:xfrm>
              <a:prstGeom prst="rect">
                <a:avLst/>
              </a:prstGeom>
            </p:spPr>
          </p:pic>
          <p:pic>
            <p:nvPicPr>
              <p:cNvPr id="16" name="Grafický objekt 15">
                <a:extLst>
                  <a:ext uri="{FF2B5EF4-FFF2-40B4-BE49-F238E27FC236}">
                    <a16:creationId xmlns:a16="http://schemas.microsoft.com/office/drawing/2014/main" id="{5B4162CB-0524-4344-AE6A-3B7812F497EC}"/>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966425" y="1004555"/>
                <a:ext cx="2963998" cy="252000"/>
              </a:xfrm>
              <a:prstGeom prst="rect">
                <a:avLst/>
              </a:prstGeom>
            </p:spPr>
          </p:pic>
        </p:grpSp>
        <p:pic>
          <p:nvPicPr>
            <p:cNvPr id="14" name="Obrázek 13" descr="Obsah obrázku kreslení&#10;&#10;Popis byl vytvořen automaticky">
              <a:extLst>
                <a:ext uri="{FF2B5EF4-FFF2-40B4-BE49-F238E27FC236}">
                  <a16:creationId xmlns:a16="http://schemas.microsoft.com/office/drawing/2014/main" id="{21835B84-8F55-43D8-954E-4CF1DE31F1AD}"/>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11430075" y="329946"/>
              <a:ext cx="665930" cy="450808"/>
            </a:xfrm>
            <a:prstGeom prst="rect">
              <a:avLst/>
            </a:prstGeom>
          </p:spPr>
        </p:pic>
      </p:grpSp>
    </p:spTree>
    <p:extLst>
      <p:ext uri="{BB962C8B-B14F-4D97-AF65-F5344CB8AC3E}">
        <p14:creationId xmlns:p14="http://schemas.microsoft.com/office/powerpoint/2010/main" val="9768764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ouze nadpis">
    <p:spTree>
      <p:nvGrpSpPr>
        <p:cNvPr id="1" name=""/>
        <p:cNvGrpSpPr/>
        <p:nvPr/>
      </p:nvGrpSpPr>
      <p:grpSpPr>
        <a:xfrm>
          <a:off x="0" y="0"/>
          <a:ext cx="0" cy="0"/>
          <a:chOff x="0" y="0"/>
          <a:chExt cx="0" cy="0"/>
        </a:xfrm>
      </p:grpSpPr>
      <p:sp>
        <p:nvSpPr>
          <p:cNvPr id="6" name="Obdélník 5">
            <a:extLst>
              <a:ext uri="{FF2B5EF4-FFF2-40B4-BE49-F238E27FC236}">
                <a16:creationId xmlns:a16="http://schemas.microsoft.com/office/drawing/2014/main" id="{65D34D94-04F9-4E00-B5C8-BA240CAA9819}"/>
              </a:ext>
            </a:extLst>
          </p:cNvPr>
          <p:cNvSpPr/>
          <p:nvPr userDrawn="1"/>
        </p:nvSpPr>
        <p:spPr>
          <a:xfrm>
            <a:off x="0" y="0"/>
            <a:ext cx="12192000" cy="1059255"/>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solidFill>
                <a:schemeClr val="bg1"/>
              </a:solidFill>
            </a:endParaRPr>
          </a:p>
        </p:txBody>
      </p:sp>
      <p:sp>
        <p:nvSpPr>
          <p:cNvPr id="16" name="Nadpis 1">
            <a:extLst>
              <a:ext uri="{FF2B5EF4-FFF2-40B4-BE49-F238E27FC236}">
                <a16:creationId xmlns:a16="http://schemas.microsoft.com/office/drawing/2014/main" id="{5E3B3E7F-FC75-4C4E-B4B1-9B56B7FC223B}"/>
              </a:ext>
            </a:extLst>
          </p:cNvPr>
          <p:cNvSpPr>
            <a:spLocks noGrp="1"/>
          </p:cNvSpPr>
          <p:nvPr>
            <p:ph type="title" hasCustomPrompt="1"/>
          </p:nvPr>
        </p:nvSpPr>
        <p:spPr>
          <a:xfrm>
            <a:off x="332819" y="0"/>
            <a:ext cx="5579709" cy="1059255"/>
          </a:xfrm>
        </p:spPr>
        <p:txBody>
          <a:bodyPr>
            <a:noAutofit/>
          </a:bodyPr>
          <a:lstStyle>
            <a:lvl1pPr>
              <a:defRPr sz="2400" b="1">
                <a:solidFill>
                  <a:schemeClr val="bg1"/>
                </a:solidFill>
                <a:latin typeface="Arial" panose="020B0604020202020204" pitchFamily="34" charset="0"/>
                <a:cs typeface="Arial" panose="020B0604020202020204" pitchFamily="34" charset="0"/>
              </a:defRPr>
            </a:lvl1pPr>
          </a:lstStyle>
          <a:p>
            <a:r>
              <a:rPr lang="cs-CZ" dirty="0"/>
              <a:t>Nadpis</a:t>
            </a:r>
          </a:p>
        </p:txBody>
      </p:sp>
      <p:grpSp>
        <p:nvGrpSpPr>
          <p:cNvPr id="9" name="Skupina 8">
            <a:extLst>
              <a:ext uri="{FF2B5EF4-FFF2-40B4-BE49-F238E27FC236}">
                <a16:creationId xmlns:a16="http://schemas.microsoft.com/office/drawing/2014/main" id="{2BBEA9DF-5A8A-4302-AFFF-E12DBC52A245}"/>
              </a:ext>
            </a:extLst>
          </p:cNvPr>
          <p:cNvGrpSpPr/>
          <p:nvPr userDrawn="1"/>
        </p:nvGrpSpPr>
        <p:grpSpPr>
          <a:xfrm>
            <a:off x="6256073" y="329946"/>
            <a:ext cx="5742276" cy="451023"/>
            <a:chOff x="6353729" y="329946"/>
            <a:chExt cx="5742276" cy="451023"/>
          </a:xfrm>
        </p:grpSpPr>
        <p:grpSp>
          <p:nvGrpSpPr>
            <p:cNvPr id="10" name="Skupina 9">
              <a:extLst>
                <a:ext uri="{FF2B5EF4-FFF2-40B4-BE49-F238E27FC236}">
                  <a16:creationId xmlns:a16="http://schemas.microsoft.com/office/drawing/2014/main" id="{E1B4E032-66E8-49E2-854E-F1371E2F8485}"/>
                </a:ext>
              </a:extLst>
            </p:cNvPr>
            <p:cNvGrpSpPr/>
            <p:nvPr userDrawn="1"/>
          </p:nvGrpSpPr>
          <p:grpSpPr>
            <a:xfrm>
              <a:off x="6353729" y="348969"/>
              <a:ext cx="4824586" cy="432000"/>
              <a:chOff x="3105837" y="920447"/>
              <a:chExt cx="4824586" cy="432000"/>
            </a:xfrm>
          </p:grpSpPr>
          <p:pic>
            <p:nvPicPr>
              <p:cNvPr id="12" name="Grafický objekt 11">
                <a:extLst>
                  <a:ext uri="{FF2B5EF4-FFF2-40B4-BE49-F238E27FC236}">
                    <a16:creationId xmlns:a16="http://schemas.microsoft.com/office/drawing/2014/main" id="{BC470F14-8C7A-4F18-B530-7CC671133840}"/>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105837" y="920447"/>
                <a:ext cx="1523783" cy="432000"/>
              </a:xfrm>
              <a:prstGeom prst="rect">
                <a:avLst/>
              </a:prstGeom>
            </p:spPr>
          </p:pic>
          <p:pic>
            <p:nvPicPr>
              <p:cNvPr id="13" name="Grafický objekt 12">
                <a:extLst>
                  <a:ext uri="{FF2B5EF4-FFF2-40B4-BE49-F238E27FC236}">
                    <a16:creationId xmlns:a16="http://schemas.microsoft.com/office/drawing/2014/main" id="{E7742909-C46D-44BD-B539-A4F7ABD251C7}"/>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966425" y="1004555"/>
                <a:ext cx="2963998" cy="252000"/>
              </a:xfrm>
              <a:prstGeom prst="rect">
                <a:avLst/>
              </a:prstGeom>
            </p:spPr>
          </p:pic>
        </p:grpSp>
        <p:pic>
          <p:nvPicPr>
            <p:cNvPr id="11" name="Obrázek 10" descr="Obsah obrázku kreslení&#10;&#10;Popis byl vytvořen automaticky">
              <a:extLst>
                <a:ext uri="{FF2B5EF4-FFF2-40B4-BE49-F238E27FC236}">
                  <a16:creationId xmlns:a16="http://schemas.microsoft.com/office/drawing/2014/main" id="{1763603A-3381-4433-AF56-EE1B41765722}"/>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11430075" y="329946"/>
              <a:ext cx="665930" cy="450808"/>
            </a:xfrm>
            <a:prstGeom prst="rect">
              <a:avLst/>
            </a:prstGeom>
          </p:spPr>
        </p:pic>
      </p:grpSp>
    </p:spTree>
    <p:extLst>
      <p:ext uri="{BB962C8B-B14F-4D97-AF65-F5344CB8AC3E}">
        <p14:creationId xmlns:p14="http://schemas.microsoft.com/office/powerpoint/2010/main" val="7037415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ouze nadpis minimální">
    <p:spTree>
      <p:nvGrpSpPr>
        <p:cNvPr id="1" name=""/>
        <p:cNvGrpSpPr/>
        <p:nvPr/>
      </p:nvGrpSpPr>
      <p:grpSpPr>
        <a:xfrm>
          <a:off x="0" y="0"/>
          <a:ext cx="0" cy="0"/>
          <a:chOff x="0" y="0"/>
          <a:chExt cx="0" cy="0"/>
        </a:xfrm>
      </p:grpSpPr>
      <p:sp>
        <p:nvSpPr>
          <p:cNvPr id="9" name="Obdélník 8">
            <a:extLst>
              <a:ext uri="{FF2B5EF4-FFF2-40B4-BE49-F238E27FC236}">
                <a16:creationId xmlns:a16="http://schemas.microsoft.com/office/drawing/2014/main" id="{4F31B8D1-4DDF-4FB2-AC58-4A1374AC35A4}"/>
              </a:ext>
            </a:extLst>
          </p:cNvPr>
          <p:cNvSpPr/>
          <p:nvPr userDrawn="1"/>
        </p:nvSpPr>
        <p:spPr>
          <a:xfrm>
            <a:off x="1" y="1"/>
            <a:ext cx="12192000" cy="576000"/>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solidFill>
                <a:schemeClr val="bg1"/>
              </a:solidFill>
            </a:endParaRPr>
          </a:p>
        </p:txBody>
      </p:sp>
      <p:sp>
        <p:nvSpPr>
          <p:cNvPr id="10" name="Nadpis 1">
            <a:extLst>
              <a:ext uri="{FF2B5EF4-FFF2-40B4-BE49-F238E27FC236}">
                <a16:creationId xmlns:a16="http://schemas.microsoft.com/office/drawing/2014/main" id="{4DAA469B-B863-447B-ABF4-3B7AFDB736F9}"/>
              </a:ext>
            </a:extLst>
          </p:cNvPr>
          <p:cNvSpPr>
            <a:spLocks noGrp="1"/>
          </p:cNvSpPr>
          <p:nvPr>
            <p:ph type="title" hasCustomPrompt="1"/>
          </p:nvPr>
        </p:nvSpPr>
        <p:spPr>
          <a:xfrm>
            <a:off x="381740" y="2"/>
            <a:ext cx="5396696" cy="576000"/>
          </a:xfrm>
        </p:spPr>
        <p:txBody>
          <a:bodyPr>
            <a:noAutofit/>
          </a:bodyPr>
          <a:lstStyle>
            <a:lvl1pPr>
              <a:defRPr sz="2000" b="1">
                <a:solidFill>
                  <a:schemeClr val="bg1"/>
                </a:solidFill>
                <a:latin typeface="Arial" panose="020B0604020202020204" pitchFamily="34" charset="0"/>
                <a:cs typeface="Arial" panose="020B0604020202020204" pitchFamily="34" charset="0"/>
              </a:defRPr>
            </a:lvl1pPr>
          </a:lstStyle>
          <a:p>
            <a:r>
              <a:rPr lang="cs-CZ" dirty="0"/>
              <a:t>Nadpis</a:t>
            </a:r>
          </a:p>
        </p:txBody>
      </p:sp>
      <p:grpSp>
        <p:nvGrpSpPr>
          <p:cNvPr id="8" name="Skupina 7">
            <a:extLst>
              <a:ext uri="{FF2B5EF4-FFF2-40B4-BE49-F238E27FC236}">
                <a16:creationId xmlns:a16="http://schemas.microsoft.com/office/drawing/2014/main" id="{C333F920-D1E5-4994-9EBD-9A89C42CBE3E}"/>
              </a:ext>
            </a:extLst>
          </p:cNvPr>
          <p:cNvGrpSpPr/>
          <p:nvPr userDrawn="1"/>
        </p:nvGrpSpPr>
        <p:grpSpPr>
          <a:xfrm>
            <a:off x="6279927" y="124978"/>
            <a:ext cx="5742276" cy="451023"/>
            <a:chOff x="6353729" y="329946"/>
            <a:chExt cx="5742276" cy="451023"/>
          </a:xfrm>
        </p:grpSpPr>
        <p:grpSp>
          <p:nvGrpSpPr>
            <p:cNvPr id="11" name="Skupina 10">
              <a:extLst>
                <a:ext uri="{FF2B5EF4-FFF2-40B4-BE49-F238E27FC236}">
                  <a16:creationId xmlns:a16="http://schemas.microsoft.com/office/drawing/2014/main" id="{7CF9DDBB-3FCE-4A6B-9324-5F5CE7374982}"/>
                </a:ext>
              </a:extLst>
            </p:cNvPr>
            <p:cNvGrpSpPr/>
            <p:nvPr userDrawn="1"/>
          </p:nvGrpSpPr>
          <p:grpSpPr>
            <a:xfrm>
              <a:off x="6353729" y="348969"/>
              <a:ext cx="4824586" cy="432000"/>
              <a:chOff x="3105837" y="920447"/>
              <a:chExt cx="4824586" cy="432000"/>
            </a:xfrm>
          </p:grpSpPr>
          <p:pic>
            <p:nvPicPr>
              <p:cNvPr id="16" name="Grafický objekt 15">
                <a:extLst>
                  <a:ext uri="{FF2B5EF4-FFF2-40B4-BE49-F238E27FC236}">
                    <a16:creationId xmlns:a16="http://schemas.microsoft.com/office/drawing/2014/main" id="{55822CFA-D4E2-4051-A738-DC3855AFF04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105837" y="920447"/>
                <a:ext cx="1523783" cy="432000"/>
              </a:xfrm>
              <a:prstGeom prst="rect">
                <a:avLst/>
              </a:prstGeom>
            </p:spPr>
          </p:pic>
          <p:pic>
            <p:nvPicPr>
              <p:cNvPr id="17" name="Grafický objekt 16">
                <a:extLst>
                  <a:ext uri="{FF2B5EF4-FFF2-40B4-BE49-F238E27FC236}">
                    <a16:creationId xmlns:a16="http://schemas.microsoft.com/office/drawing/2014/main" id="{3386CBD1-D029-4EDD-804C-74BF739420DE}"/>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966425" y="1004555"/>
                <a:ext cx="2963998" cy="252000"/>
              </a:xfrm>
              <a:prstGeom prst="rect">
                <a:avLst/>
              </a:prstGeom>
            </p:spPr>
          </p:pic>
        </p:grpSp>
        <p:pic>
          <p:nvPicPr>
            <p:cNvPr id="13" name="Obrázek 12" descr="Obsah obrázku kreslení&#10;&#10;Popis byl vytvořen automaticky">
              <a:extLst>
                <a:ext uri="{FF2B5EF4-FFF2-40B4-BE49-F238E27FC236}">
                  <a16:creationId xmlns:a16="http://schemas.microsoft.com/office/drawing/2014/main" id="{EBA595F3-4136-4431-A34D-3FE6EB822461}"/>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11430075" y="329946"/>
              <a:ext cx="665930" cy="450808"/>
            </a:xfrm>
            <a:prstGeom prst="rect">
              <a:avLst/>
            </a:prstGeom>
          </p:spPr>
        </p:pic>
      </p:grpSp>
    </p:spTree>
    <p:extLst>
      <p:ext uri="{BB962C8B-B14F-4D97-AF65-F5344CB8AC3E}">
        <p14:creationId xmlns:p14="http://schemas.microsoft.com/office/powerpoint/2010/main" val="7775103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rázdn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04888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adpis, obsah, obrázek - inverzní">
    <p:bg>
      <p:bgPr>
        <a:solidFill>
          <a:srgbClr val="D31145"/>
        </a:solidFill>
        <a:effectLst/>
      </p:bgPr>
    </p:bg>
    <p:spTree>
      <p:nvGrpSpPr>
        <p:cNvPr id="1" name=""/>
        <p:cNvGrpSpPr/>
        <p:nvPr/>
      </p:nvGrpSpPr>
      <p:grpSpPr>
        <a:xfrm>
          <a:off x="0" y="0"/>
          <a:ext cx="0" cy="0"/>
          <a:chOff x="0" y="0"/>
          <a:chExt cx="0" cy="0"/>
        </a:xfrm>
      </p:grpSpPr>
      <p:sp>
        <p:nvSpPr>
          <p:cNvPr id="10" name="Zástupný obsah 2">
            <a:extLst>
              <a:ext uri="{FF2B5EF4-FFF2-40B4-BE49-F238E27FC236}">
                <a16:creationId xmlns:a16="http://schemas.microsoft.com/office/drawing/2014/main" id="{DD6A7890-1F20-4DA7-AA89-7E104719D3C9}"/>
              </a:ext>
            </a:extLst>
          </p:cNvPr>
          <p:cNvSpPr>
            <a:spLocks noGrp="1"/>
          </p:cNvSpPr>
          <p:nvPr>
            <p:ph idx="1" hasCustomPrompt="1"/>
          </p:nvPr>
        </p:nvSpPr>
        <p:spPr>
          <a:xfrm>
            <a:off x="381000" y="1376362"/>
            <a:ext cx="11617349" cy="5132669"/>
          </a:xfrm>
        </p:spPr>
        <p:txBody>
          <a:bodyPr>
            <a:normAutofit/>
          </a:bodyPr>
          <a:lstStyle>
            <a:lvl1pPr marL="228600" indent="-228600">
              <a:buClr>
                <a:schemeClr val="bg1"/>
              </a:buClr>
              <a:buFont typeface="Arial" panose="020B0604020202020204" pitchFamily="34" charset="0"/>
              <a:buChar char="̶"/>
              <a:defRPr sz="2400">
                <a:solidFill>
                  <a:schemeClr val="bg1"/>
                </a:solidFill>
                <a:latin typeface="Arial" panose="020B0604020202020204" pitchFamily="34" charset="0"/>
                <a:cs typeface="Arial" panose="020B0604020202020204" pitchFamily="34" charset="0"/>
              </a:defRPr>
            </a:lvl1pPr>
            <a:lvl2pPr marL="685800" indent="-228600">
              <a:buClr>
                <a:schemeClr val="bg1"/>
              </a:buClr>
              <a:buFont typeface="Arial" panose="020B0604020202020204" pitchFamily="34" charset="0"/>
              <a:buChar char="̶"/>
              <a:defRPr sz="2000">
                <a:solidFill>
                  <a:schemeClr val="bg1"/>
                </a:solidFill>
                <a:latin typeface="Arial" panose="020B0604020202020204" pitchFamily="34" charset="0"/>
                <a:cs typeface="Arial" panose="020B0604020202020204" pitchFamily="34" charset="0"/>
              </a:defRPr>
            </a:lvl2pPr>
            <a:lvl3pPr marL="11430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3pPr>
            <a:lvl4pPr marL="16002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4pPr>
            <a:lvl5pPr marL="20574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5pPr>
          </a:lstStyle>
          <a:p>
            <a:pPr lvl="0"/>
            <a:r>
              <a:rPr lang="cs-CZ" dirty="0"/>
              <a:t>První úroveň textu</a:t>
            </a:r>
          </a:p>
          <a:p>
            <a:pPr lvl="1"/>
            <a:r>
              <a:rPr lang="cs-CZ" dirty="0"/>
              <a:t>Druhá úroveň</a:t>
            </a:r>
          </a:p>
        </p:txBody>
      </p:sp>
      <p:sp>
        <p:nvSpPr>
          <p:cNvPr id="20" name="Nadpis 1">
            <a:extLst>
              <a:ext uri="{FF2B5EF4-FFF2-40B4-BE49-F238E27FC236}">
                <a16:creationId xmlns:a16="http://schemas.microsoft.com/office/drawing/2014/main" id="{42724F13-0F34-4D06-9D65-59247B61DE30}"/>
              </a:ext>
            </a:extLst>
          </p:cNvPr>
          <p:cNvSpPr>
            <a:spLocks noGrp="1"/>
          </p:cNvSpPr>
          <p:nvPr>
            <p:ph type="title" hasCustomPrompt="1"/>
          </p:nvPr>
        </p:nvSpPr>
        <p:spPr>
          <a:xfrm>
            <a:off x="332819" y="0"/>
            <a:ext cx="5579709" cy="1059255"/>
          </a:xfrm>
        </p:spPr>
        <p:txBody>
          <a:bodyPr>
            <a:noAutofit/>
          </a:bodyPr>
          <a:lstStyle>
            <a:lvl1pPr>
              <a:defRPr sz="2400" b="1">
                <a:solidFill>
                  <a:schemeClr val="bg1"/>
                </a:solidFill>
                <a:latin typeface="Arial" panose="020B0604020202020204" pitchFamily="34" charset="0"/>
                <a:cs typeface="Arial" panose="020B0604020202020204" pitchFamily="34" charset="0"/>
              </a:defRPr>
            </a:lvl1pPr>
          </a:lstStyle>
          <a:p>
            <a:r>
              <a:rPr lang="cs-CZ" dirty="0"/>
              <a:t>Nadpis</a:t>
            </a:r>
          </a:p>
        </p:txBody>
      </p:sp>
    </p:spTree>
    <p:extLst>
      <p:ext uri="{BB962C8B-B14F-4D97-AF65-F5344CB8AC3E}">
        <p14:creationId xmlns:p14="http://schemas.microsoft.com/office/powerpoint/2010/main" val="324107077"/>
      </p:ext>
    </p:extLst>
  </p:cSld>
  <p:clrMapOvr>
    <a:masterClrMapping/>
  </p:clrMapOvr>
  <p:extLst>
    <p:ext uri="{DCECCB84-F9BA-43D5-87BE-67443E8EF086}">
      <p15:sldGuideLst xmlns:p15="http://schemas.microsoft.com/office/powerpoint/2012/main">
        <p15:guide id="1" orient="horz" pos="411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adpis, text, obrázek">
    <p:spTree>
      <p:nvGrpSpPr>
        <p:cNvPr id="1" name=""/>
        <p:cNvGrpSpPr/>
        <p:nvPr/>
      </p:nvGrpSpPr>
      <p:grpSpPr>
        <a:xfrm>
          <a:off x="0" y="0"/>
          <a:ext cx="0" cy="0"/>
          <a:chOff x="0" y="0"/>
          <a:chExt cx="0" cy="0"/>
        </a:xfrm>
      </p:grpSpPr>
      <p:sp>
        <p:nvSpPr>
          <p:cNvPr id="6" name="Obdélník 5">
            <a:extLst>
              <a:ext uri="{FF2B5EF4-FFF2-40B4-BE49-F238E27FC236}">
                <a16:creationId xmlns:a16="http://schemas.microsoft.com/office/drawing/2014/main" id="{9644885F-7E6F-4C35-9C4B-32A83531A1CB}"/>
              </a:ext>
            </a:extLst>
          </p:cNvPr>
          <p:cNvSpPr/>
          <p:nvPr userDrawn="1"/>
        </p:nvSpPr>
        <p:spPr>
          <a:xfrm>
            <a:off x="0" y="0"/>
            <a:ext cx="12192000" cy="1059255"/>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solidFill>
                <a:schemeClr val="bg1"/>
              </a:solidFill>
            </a:endParaRPr>
          </a:p>
        </p:txBody>
      </p:sp>
      <p:sp>
        <p:nvSpPr>
          <p:cNvPr id="13" name="Zástupný symbol obrázku 12">
            <a:extLst>
              <a:ext uri="{FF2B5EF4-FFF2-40B4-BE49-F238E27FC236}">
                <a16:creationId xmlns:a16="http://schemas.microsoft.com/office/drawing/2014/main" id="{9DA90696-1068-45DC-844C-39D2648EE4B7}"/>
              </a:ext>
            </a:extLst>
          </p:cNvPr>
          <p:cNvSpPr>
            <a:spLocks noGrp="1"/>
          </p:cNvSpPr>
          <p:nvPr>
            <p:ph type="pic" sz="quarter" idx="10" hasCustomPrompt="1"/>
          </p:nvPr>
        </p:nvSpPr>
        <p:spPr>
          <a:xfrm>
            <a:off x="5431686" y="1376036"/>
            <a:ext cx="6378575" cy="5152017"/>
          </a:xfrm>
        </p:spPr>
        <p:txBody>
          <a:bodyPr anchor="ctr">
            <a:normAutofit/>
          </a:bodyPr>
          <a:lstStyle>
            <a:lvl1pPr marL="0" indent="0" algn="ctr">
              <a:buNone/>
              <a:defRPr sz="2400">
                <a:solidFill>
                  <a:srgbClr val="D31145"/>
                </a:solidFill>
                <a:latin typeface="Arial" panose="020B0604020202020204" pitchFamily="34" charset="0"/>
                <a:cs typeface="Arial" panose="020B0604020202020204" pitchFamily="34" charset="0"/>
              </a:defRPr>
            </a:lvl1pPr>
          </a:lstStyle>
          <a:p>
            <a:r>
              <a:rPr lang="cs-CZ" dirty="0"/>
              <a:t>Zde vložte obrázek</a:t>
            </a:r>
          </a:p>
        </p:txBody>
      </p:sp>
      <p:sp>
        <p:nvSpPr>
          <p:cNvPr id="10" name="Nadpis 1">
            <a:extLst>
              <a:ext uri="{FF2B5EF4-FFF2-40B4-BE49-F238E27FC236}">
                <a16:creationId xmlns:a16="http://schemas.microsoft.com/office/drawing/2014/main" id="{1470E0D0-A2AB-409D-829F-DB124986B134}"/>
              </a:ext>
            </a:extLst>
          </p:cNvPr>
          <p:cNvSpPr>
            <a:spLocks noGrp="1"/>
          </p:cNvSpPr>
          <p:nvPr>
            <p:ph type="title" hasCustomPrompt="1"/>
          </p:nvPr>
        </p:nvSpPr>
        <p:spPr>
          <a:xfrm>
            <a:off x="332819" y="0"/>
            <a:ext cx="5579709" cy="1059255"/>
          </a:xfrm>
        </p:spPr>
        <p:txBody>
          <a:bodyPr>
            <a:noAutofit/>
          </a:bodyPr>
          <a:lstStyle>
            <a:lvl1pPr>
              <a:defRPr sz="2400" b="1">
                <a:solidFill>
                  <a:schemeClr val="bg1"/>
                </a:solidFill>
                <a:latin typeface="Arial" panose="020B0604020202020204" pitchFamily="34" charset="0"/>
                <a:cs typeface="Arial" panose="020B0604020202020204" pitchFamily="34" charset="0"/>
              </a:defRPr>
            </a:lvl1pPr>
          </a:lstStyle>
          <a:p>
            <a:r>
              <a:rPr lang="cs-CZ" dirty="0"/>
              <a:t>Nadpis</a:t>
            </a:r>
          </a:p>
        </p:txBody>
      </p:sp>
      <p:grpSp>
        <p:nvGrpSpPr>
          <p:cNvPr id="19" name="Skupina 18">
            <a:extLst>
              <a:ext uri="{FF2B5EF4-FFF2-40B4-BE49-F238E27FC236}">
                <a16:creationId xmlns:a16="http://schemas.microsoft.com/office/drawing/2014/main" id="{827422E6-1939-4D22-82CF-00821A158B63}"/>
              </a:ext>
            </a:extLst>
          </p:cNvPr>
          <p:cNvGrpSpPr/>
          <p:nvPr userDrawn="1"/>
        </p:nvGrpSpPr>
        <p:grpSpPr>
          <a:xfrm>
            <a:off x="6256073" y="329946"/>
            <a:ext cx="5742276" cy="451023"/>
            <a:chOff x="6353729" y="329946"/>
            <a:chExt cx="5742276" cy="451023"/>
          </a:xfrm>
        </p:grpSpPr>
        <p:grpSp>
          <p:nvGrpSpPr>
            <p:cNvPr id="20" name="Skupina 19">
              <a:extLst>
                <a:ext uri="{FF2B5EF4-FFF2-40B4-BE49-F238E27FC236}">
                  <a16:creationId xmlns:a16="http://schemas.microsoft.com/office/drawing/2014/main" id="{EBDF3FB1-1F98-4150-A8F1-0D74F99C8837}"/>
                </a:ext>
              </a:extLst>
            </p:cNvPr>
            <p:cNvGrpSpPr/>
            <p:nvPr userDrawn="1"/>
          </p:nvGrpSpPr>
          <p:grpSpPr>
            <a:xfrm>
              <a:off x="6353729" y="348969"/>
              <a:ext cx="4824586" cy="432000"/>
              <a:chOff x="3105837" y="920447"/>
              <a:chExt cx="4824586" cy="432000"/>
            </a:xfrm>
          </p:grpSpPr>
          <p:pic>
            <p:nvPicPr>
              <p:cNvPr id="23" name="Grafický objekt 22">
                <a:extLst>
                  <a:ext uri="{FF2B5EF4-FFF2-40B4-BE49-F238E27FC236}">
                    <a16:creationId xmlns:a16="http://schemas.microsoft.com/office/drawing/2014/main" id="{DCF8E799-50DF-4E6B-ACA9-136D7EC04502}"/>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105837" y="920447"/>
                <a:ext cx="1523783" cy="432000"/>
              </a:xfrm>
              <a:prstGeom prst="rect">
                <a:avLst/>
              </a:prstGeom>
            </p:spPr>
          </p:pic>
          <p:pic>
            <p:nvPicPr>
              <p:cNvPr id="24" name="Grafický objekt 23">
                <a:extLst>
                  <a:ext uri="{FF2B5EF4-FFF2-40B4-BE49-F238E27FC236}">
                    <a16:creationId xmlns:a16="http://schemas.microsoft.com/office/drawing/2014/main" id="{85FD9467-D507-4558-9FAC-72B0B20404DD}"/>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966425" y="1004555"/>
                <a:ext cx="2963998" cy="252000"/>
              </a:xfrm>
              <a:prstGeom prst="rect">
                <a:avLst/>
              </a:prstGeom>
            </p:spPr>
          </p:pic>
        </p:grpSp>
        <p:pic>
          <p:nvPicPr>
            <p:cNvPr id="22" name="Obrázek 21" descr="Obsah obrázku kreslení&#10;&#10;Popis byl vytvořen automaticky">
              <a:extLst>
                <a:ext uri="{FF2B5EF4-FFF2-40B4-BE49-F238E27FC236}">
                  <a16:creationId xmlns:a16="http://schemas.microsoft.com/office/drawing/2014/main" id="{0641DDD1-9D04-47D2-A445-158BCC041616}"/>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11430075" y="329946"/>
              <a:ext cx="665930" cy="450808"/>
            </a:xfrm>
            <a:prstGeom prst="rect">
              <a:avLst/>
            </a:prstGeom>
          </p:spPr>
        </p:pic>
      </p:grpSp>
      <p:sp>
        <p:nvSpPr>
          <p:cNvPr id="26" name="Zástupný obsah 2">
            <a:extLst>
              <a:ext uri="{FF2B5EF4-FFF2-40B4-BE49-F238E27FC236}">
                <a16:creationId xmlns:a16="http://schemas.microsoft.com/office/drawing/2014/main" id="{04ACDA81-8751-49AB-97FB-4BF8241EFBBA}"/>
              </a:ext>
            </a:extLst>
          </p:cNvPr>
          <p:cNvSpPr>
            <a:spLocks noGrp="1"/>
          </p:cNvSpPr>
          <p:nvPr>
            <p:ph idx="11"/>
          </p:nvPr>
        </p:nvSpPr>
        <p:spPr>
          <a:xfrm>
            <a:off x="381740" y="1376037"/>
            <a:ext cx="4927108" cy="5152017"/>
          </a:xfrm>
        </p:spPr>
        <p:txBody>
          <a:bodyPr>
            <a:normAutofit/>
          </a:bodyPr>
          <a:lstStyle>
            <a:lvl1pPr marL="228600" indent="-228600">
              <a:buClr>
                <a:srgbClr val="D31145"/>
              </a:buClr>
              <a:buFont typeface="Arial" panose="020B0604020202020204" pitchFamily="34" charset="0"/>
              <a:buChar char="̶"/>
              <a:defRPr sz="2400">
                <a:latin typeface="Arial" panose="020B0604020202020204" pitchFamily="34" charset="0"/>
                <a:cs typeface="Arial" panose="020B0604020202020204" pitchFamily="34" charset="0"/>
              </a:defRPr>
            </a:lvl1pPr>
            <a:lvl2pPr marL="685800" indent="-228600">
              <a:buClr>
                <a:srgbClr val="D31145"/>
              </a:buClr>
              <a:buFont typeface="Arial" panose="020B0604020202020204" pitchFamily="34" charset="0"/>
              <a:buChar char="̶"/>
              <a:defRPr sz="2000">
                <a:latin typeface="Arial" panose="020B0604020202020204" pitchFamily="34" charset="0"/>
                <a:cs typeface="Arial" panose="020B0604020202020204" pitchFamily="34" charset="0"/>
              </a:defRPr>
            </a:lvl2pPr>
            <a:lvl3pPr marL="1143000" indent="-228600">
              <a:buClr>
                <a:srgbClr val="D31145"/>
              </a:buClr>
              <a:buFont typeface="Arial" panose="020B0604020202020204" pitchFamily="34" charset="0"/>
              <a:buChar char="̶"/>
              <a:defRPr sz="1800">
                <a:latin typeface="Arial" panose="020B0604020202020204" pitchFamily="34" charset="0"/>
                <a:cs typeface="Arial" panose="020B0604020202020204" pitchFamily="34" charset="0"/>
              </a:defRPr>
            </a:lvl3pPr>
            <a:lvl4pPr marL="1600200" indent="-228600">
              <a:buClr>
                <a:srgbClr val="D31145"/>
              </a:buClr>
              <a:buFont typeface="Arial" panose="020B0604020202020204" pitchFamily="34" charset="0"/>
              <a:buChar char="̶"/>
              <a:defRPr sz="1600">
                <a:latin typeface="Arial" panose="020B0604020202020204" pitchFamily="34" charset="0"/>
                <a:cs typeface="Arial" panose="020B0604020202020204" pitchFamily="34" charset="0"/>
              </a:defRPr>
            </a:lvl4pPr>
            <a:lvl5pPr marL="20574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5pPr>
          </a:lstStyle>
          <a:p>
            <a:pPr lvl="0"/>
            <a:r>
              <a:rPr lang="cs-CZ"/>
              <a:t>Po kliknutí můžete upravovat styly textu v předloze.</a:t>
            </a:r>
          </a:p>
          <a:p>
            <a:pPr lvl="1"/>
            <a:r>
              <a:rPr lang="cs-CZ"/>
              <a:t>Druhá úroveň</a:t>
            </a:r>
          </a:p>
        </p:txBody>
      </p:sp>
    </p:spTree>
    <p:extLst>
      <p:ext uri="{BB962C8B-B14F-4D97-AF65-F5344CB8AC3E}">
        <p14:creationId xmlns:p14="http://schemas.microsoft.com/office/powerpoint/2010/main" val="346280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ředělovací smínek">
    <p:spTree>
      <p:nvGrpSpPr>
        <p:cNvPr id="1" name=""/>
        <p:cNvGrpSpPr/>
        <p:nvPr/>
      </p:nvGrpSpPr>
      <p:grpSpPr>
        <a:xfrm>
          <a:off x="0" y="0"/>
          <a:ext cx="0" cy="0"/>
          <a:chOff x="0" y="0"/>
          <a:chExt cx="0" cy="0"/>
        </a:xfrm>
      </p:grpSpPr>
      <p:sp>
        <p:nvSpPr>
          <p:cNvPr id="6" name="Obdélník 5">
            <a:extLst>
              <a:ext uri="{FF2B5EF4-FFF2-40B4-BE49-F238E27FC236}">
                <a16:creationId xmlns:a16="http://schemas.microsoft.com/office/drawing/2014/main" id="{B6EE3335-4CFA-4F78-ACC9-DCDA0C61E0E3}"/>
              </a:ext>
            </a:extLst>
          </p:cNvPr>
          <p:cNvSpPr/>
          <p:nvPr userDrawn="1"/>
        </p:nvSpPr>
        <p:spPr>
          <a:xfrm>
            <a:off x="0" y="0"/>
            <a:ext cx="12192000" cy="6858000"/>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7" name="Nadpis 1">
            <a:extLst>
              <a:ext uri="{FF2B5EF4-FFF2-40B4-BE49-F238E27FC236}">
                <a16:creationId xmlns:a16="http://schemas.microsoft.com/office/drawing/2014/main" id="{B4AA1ACA-170D-42E8-8323-B664F9958C46}"/>
              </a:ext>
            </a:extLst>
          </p:cNvPr>
          <p:cNvSpPr>
            <a:spLocks noGrp="1"/>
          </p:cNvSpPr>
          <p:nvPr>
            <p:ph type="ctrTitle" hasCustomPrompt="1"/>
          </p:nvPr>
        </p:nvSpPr>
        <p:spPr>
          <a:xfrm>
            <a:off x="1524000" y="2503487"/>
            <a:ext cx="9144000" cy="1189622"/>
          </a:xfrm>
        </p:spPr>
        <p:txBody>
          <a:bodyPr anchor="b">
            <a:noAutofit/>
          </a:bodyPr>
          <a:lstStyle>
            <a:lvl1pPr algn="ctr">
              <a:defRPr sz="4500" b="1">
                <a:solidFill>
                  <a:schemeClr val="bg1"/>
                </a:solidFill>
                <a:latin typeface="Arial" panose="020B0604020202020204" pitchFamily="34" charset="0"/>
                <a:cs typeface="Arial" panose="020B0604020202020204" pitchFamily="34" charset="0"/>
              </a:defRPr>
            </a:lvl1pPr>
          </a:lstStyle>
          <a:p>
            <a:r>
              <a:rPr lang="cs-CZ" dirty="0"/>
              <a:t>Nadpis</a:t>
            </a:r>
          </a:p>
        </p:txBody>
      </p:sp>
      <p:sp>
        <p:nvSpPr>
          <p:cNvPr id="8" name="Podnadpis 2">
            <a:extLst>
              <a:ext uri="{FF2B5EF4-FFF2-40B4-BE49-F238E27FC236}">
                <a16:creationId xmlns:a16="http://schemas.microsoft.com/office/drawing/2014/main" id="{3E1FB666-EF45-45A1-80A5-B759B741F878}"/>
              </a:ext>
            </a:extLst>
          </p:cNvPr>
          <p:cNvSpPr>
            <a:spLocks noGrp="1"/>
          </p:cNvSpPr>
          <p:nvPr>
            <p:ph type="subTitle" idx="1" hasCustomPrompt="1"/>
          </p:nvPr>
        </p:nvSpPr>
        <p:spPr>
          <a:xfrm>
            <a:off x="1524000" y="3693110"/>
            <a:ext cx="9144000" cy="1564690"/>
          </a:xfrm>
        </p:spPr>
        <p:txBody>
          <a:bodyPr anchor="ctr"/>
          <a:lstStyle>
            <a:lvl1pPr marL="0" indent="0" algn="ctr">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dirty="0"/>
              <a:t>Podnadpis</a:t>
            </a:r>
          </a:p>
        </p:txBody>
      </p:sp>
      <p:pic>
        <p:nvPicPr>
          <p:cNvPr id="20" name="Obrázek 19" descr="Obsah obrázku kreslení&#10;&#10;Popis byl vytvořen automaticky">
            <a:extLst>
              <a:ext uri="{FF2B5EF4-FFF2-40B4-BE49-F238E27FC236}">
                <a16:creationId xmlns:a16="http://schemas.microsoft.com/office/drawing/2014/main" id="{EA3783B6-FC2A-454B-9F4B-560372C1E03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5638748" y="5989948"/>
            <a:ext cx="914504" cy="619083"/>
          </a:xfrm>
          <a:prstGeom prst="rect">
            <a:avLst/>
          </a:prstGeom>
        </p:spPr>
      </p:pic>
      <p:grpSp>
        <p:nvGrpSpPr>
          <p:cNvPr id="9" name="Skupina 8">
            <a:extLst>
              <a:ext uri="{FF2B5EF4-FFF2-40B4-BE49-F238E27FC236}">
                <a16:creationId xmlns:a16="http://schemas.microsoft.com/office/drawing/2014/main" id="{EDDAB015-EBF0-4938-889E-56AD1CB499F3}"/>
              </a:ext>
            </a:extLst>
          </p:cNvPr>
          <p:cNvGrpSpPr/>
          <p:nvPr userDrawn="1"/>
        </p:nvGrpSpPr>
        <p:grpSpPr>
          <a:xfrm>
            <a:off x="2907576" y="929325"/>
            <a:ext cx="6376849" cy="627081"/>
            <a:chOff x="3150227" y="929325"/>
            <a:chExt cx="6376849" cy="627081"/>
          </a:xfrm>
        </p:grpSpPr>
        <p:pic>
          <p:nvPicPr>
            <p:cNvPr id="10" name="Grafický objekt 9">
              <a:extLst>
                <a:ext uri="{FF2B5EF4-FFF2-40B4-BE49-F238E27FC236}">
                  <a16:creationId xmlns:a16="http://schemas.microsoft.com/office/drawing/2014/main" id="{5686FF4F-BD31-4284-A6F4-E2F29A74A3C9}"/>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3150227" y="929325"/>
              <a:ext cx="2211887" cy="627081"/>
            </a:xfrm>
            <a:prstGeom prst="rect">
              <a:avLst/>
            </a:prstGeom>
          </p:spPr>
        </p:pic>
        <p:pic>
          <p:nvPicPr>
            <p:cNvPr id="11" name="Grafický objekt 10">
              <a:extLst>
                <a:ext uri="{FF2B5EF4-FFF2-40B4-BE49-F238E27FC236}">
                  <a16:creationId xmlns:a16="http://schemas.microsoft.com/office/drawing/2014/main" id="{402B9ECF-11DA-4FAD-9387-9E56728971D8}"/>
                </a:ext>
              </a:extLst>
            </p:cNvPr>
            <p:cNvPicPr>
              <a:picLocks noChangeAspect="1"/>
            </p:cNvPicPr>
            <p:nvPr userDrawn="1"/>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5755612" y="1091418"/>
              <a:ext cx="3771464" cy="320651"/>
            </a:xfrm>
            <a:prstGeom prst="rect">
              <a:avLst/>
            </a:prstGeom>
          </p:spPr>
        </p:pic>
      </p:grpSp>
    </p:spTree>
    <p:extLst>
      <p:ext uri="{BB962C8B-B14F-4D97-AF65-F5344CB8AC3E}">
        <p14:creationId xmlns:p14="http://schemas.microsoft.com/office/powerpoint/2010/main" val="2413893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cSld name="Úvodní snímek">
    <p:spTree>
      <p:nvGrpSpPr>
        <p:cNvPr id="1" name=""/>
        <p:cNvGrpSpPr/>
        <p:nvPr/>
      </p:nvGrpSpPr>
      <p:grpSpPr>
        <a:xfrm>
          <a:off x="0" y="0"/>
          <a:ext cx="0" cy="0"/>
          <a:chOff x="0" y="0"/>
          <a:chExt cx="0" cy="0"/>
        </a:xfrm>
      </p:grpSpPr>
      <p:sp>
        <p:nvSpPr>
          <p:cNvPr id="9" name="Obdélník 8">
            <a:extLst>
              <a:ext uri="{FF2B5EF4-FFF2-40B4-BE49-F238E27FC236}">
                <a16:creationId xmlns:a16="http://schemas.microsoft.com/office/drawing/2014/main" id="{CCA52EFB-82F9-447B-B7F3-826EC4CD9CBF}"/>
              </a:ext>
            </a:extLst>
          </p:cNvPr>
          <p:cNvSpPr/>
          <p:nvPr userDrawn="1"/>
        </p:nvSpPr>
        <p:spPr>
          <a:xfrm>
            <a:off x="0" y="0"/>
            <a:ext cx="12192000" cy="3693111"/>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2" name="Nadpis 1">
            <a:extLst>
              <a:ext uri="{FF2B5EF4-FFF2-40B4-BE49-F238E27FC236}">
                <a16:creationId xmlns:a16="http://schemas.microsoft.com/office/drawing/2014/main" id="{71BE36A2-70AC-4C89-89C4-238AB82AA62C}"/>
              </a:ext>
            </a:extLst>
          </p:cNvPr>
          <p:cNvSpPr>
            <a:spLocks noGrp="1"/>
          </p:cNvSpPr>
          <p:nvPr>
            <p:ph type="ctrTitle"/>
          </p:nvPr>
        </p:nvSpPr>
        <p:spPr>
          <a:xfrm>
            <a:off x="0" y="2503487"/>
            <a:ext cx="12192000" cy="1189622"/>
          </a:xfrm>
        </p:spPr>
        <p:txBody>
          <a:bodyPr anchor="b"/>
          <a:lstStyle>
            <a:lvl1pPr algn="ctr">
              <a:defRPr sz="6000">
                <a:solidFill>
                  <a:schemeClr val="bg1"/>
                </a:solidFill>
              </a:defRPr>
            </a:lvl1pPr>
          </a:lstStyle>
          <a:p>
            <a:r>
              <a:rPr lang="cs-CZ"/>
              <a:t>Kliknutím lze upravit styl.</a:t>
            </a:r>
          </a:p>
        </p:txBody>
      </p:sp>
      <p:sp>
        <p:nvSpPr>
          <p:cNvPr id="3" name="Podnadpis 2">
            <a:extLst>
              <a:ext uri="{FF2B5EF4-FFF2-40B4-BE49-F238E27FC236}">
                <a16:creationId xmlns:a16="http://schemas.microsoft.com/office/drawing/2014/main" id="{DC3DEF16-12AD-4266-89B6-935870F017F0}"/>
              </a:ext>
            </a:extLst>
          </p:cNvPr>
          <p:cNvSpPr>
            <a:spLocks noGrp="1"/>
          </p:cNvSpPr>
          <p:nvPr>
            <p:ph type="subTitle" idx="1"/>
          </p:nvPr>
        </p:nvSpPr>
        <p:spPr>
          <a:xfrm>
            <a:off x="1524000" y="3693110"/>
            <a:ext cx="9144000" cy="1564690"/>
          </a:xfrm>
        </p:spPr>
        <p:txBody>
          <a:bodyPr anchor="ct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dirty="0"/>
              <a:t>Kliknutím můžete upravit styl předlohy.</a:t>
            </a:r>
          </a:p>
        </p:txBody>
      </p:sp>
      <p:grpSp>
        <p:nvGrpSpPr>
          <p:cNvPr id="11" name="Skupina 10">
            <a:extLst>
              <a:ext uri="{FF2B5EF4-FFF2-40B4-BE49-F238E27FC236}">
                <a16:creationId xmlns:a16="http://schemas.microsoft.com/office/drawing/2014/main" id="{6CF3A5FA-C42D-4E34-9D77-74D10308ACF3}"/>
              </a:ext>
            </a:extLst>
          </p:cNvPr>
          <p:cNvGrpSpPr/>
          <p:nvPr userDrawn="1"/>
        </p:nvGrpSpPr>
        <p:grpSpPr>
          <a:xfrm>
            <a:off x="2325580" y="790894"/>
            <a:ext cx="7540840" cy="921700"/>
            <a:chOff x="2441360" y="790894"/>
            <a:chExt cx="7540840" cy="921700"/>
          </a:xfrm>
        </p:grpSpPr>
        <p:pic>
          <p:nvPicPr>
            <p:cNvPr id="8" name="Obrázek 7">
              <a:extLst>
                <a:ext uri="{FF2B5EF4-FFF2-40B4-BE49-F238E27FC236}">
                  <a16:creationId xmlns:a16="http://schemas.microsoft.com/office/drawing/2014/main" id="{B198CE6B-E463-4B26-AD17-D57305EBAE8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1893"/>
            <a:stretch/>
          </p:blipFill>
          <p:spPr>
            <a:xfrm>
              <a:off x="2441360" y="790894"/>
              <a:ext cx="3426781" cy="921700"/>
            </a:xfrm>
            <a:prstGeom prst="rect">
              <a:avLst/>
            </a:prstGeom>
          </p:spPr>
        </p:pic>
        <p:pic>
          <p:nvPicPr>
            <p:cNvPr id="10" name="Obrázek 9">
              <a:extLst>
                <a:ext uri="{FF2B5EF4-FFF2-40B4-BE49-F238E27FC236}">
                  <a16:creationId xmlns:a16="http://schemas.microsoft.com/office/drawing/2014/main" id="{911BFECC-788F-4A5A-B297-6CA8846F017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5698"/>
            <a:stretch/>
          </p:blipFill>
          <p:spPr>
            <a:xfrm>
              <a:off x="5800078" y="790894"/>
              <a:ext cx="4182122" cy="921700"/>
            </a:xfrm>
            <a:prstGeom prst="rect">
              <a:avLst/>
            </a:prstGeom>
          </p:spPr>
        </p:pic>
      </p:grpSp>
      <p:pic>
        <p:nvPicPr>
          <p:cNvPr id="12" name="Obrázek 11">
            <a:extLst>
              <a:ext uri="{FF2B5EF4-FFF2-40B4-BE49-F238E27FC236}">
                <a16:creationId xmlns:a16="http://schemas.microsoft.com/office/drawing/2014/main" id="{9EE90BA2-9181-43A3-8D17-C7D721FC34C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13566" y="6040340"/>
            <a:ext cx="964869" cy="639860"/>
          </a:xfrm>
          <a:prstGeom prst="rect">
            <a:avLst/>
          </a:prstGeom>
        </p:spPr>
      </p:pic>
    </p:spTree>
    <p:extLst>
      <p:ext uri="{BB962C8B-B14F-4D97-AF65-F5344CB8AC3E}">
        <p14:creationId xmlns:p14="http://schemas.microsoft.com/office/powerpoint/2010/main" val="38995997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Tree>
    <p:extLst>
      <p:ext uri="{BB962C8B-B14F-4D97-AF65-F5344CB8AC3E}">
        <p14:creationId xmlns:p14="http://schemas.microsoft.com/office/powerpoint/2010/main" val="12136487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adpis a obsah">
    <p:spTree>
      <p:nvGrpSpPr>
        <p:cNvPr id="1" name=""/>
        <p:cNvGrpSpPr/>
        <p:nvPr/>
      </p:nvGrpSpPr>
      <p:grpSpPr>
        <a:xfrm>
          <a:off x="0" y="0"/>
          <a:ext cx="0" cy="0"/>
          <a:chOff x="0" y="0"/>
          <a:chExt cx="0" cy="0"/>
        </a:xfrm>
      </p:grpSpPr>
      <p:sp>
        <p:nvSpPr>
          <p:cNvPr id="11" name="Zástupný obsah 2">
            <a:extLst>
              <a:ext uri="{FF2B5EF4-FFF2-40B4-BE49-F238E27FC236}">
                <a16:creationId xmlns:a16="http://schemas.microsoft.com/office/drawing/2014/main" id="{CC8B3D67-369B-4F24-8897-F0919A3E54BD}"/>
              </a:ext>
            </a:extLst>
          </p:cNvPr>
          <p:cNvSpPr>
            <a:spLocks noGrp="1"/>
          </p:cNvSpPr>
          <p:nvPr>
            <p:ph idx="1"/>
          </p:nvPr>
        </p:nvSpPr>
        <p:spPr>
          <a:xfrm>
            <a:off x="381739" y="1039226"/>
            <a:ext cx="11487705" cy="5587305"/>
          </a:xfrm>
        </p:spPr>
        <p:txBody>
          <a:bodyPr>
            <a:normAutofit/>
          </a:bodyPr>
          <a:lstStyle>
            <a:lvl1pPr marL="228600" indent="-228600">
              <a:buClr>
                <a:srgbClr val="D31145"/>
              </a:buClr>
              <a:buFont typeface="Arial" panose="020B0604020202020204" pitchFamily="34" charset="0"/>
              <a:buChar char="̶"/>
              <a:defRPr sz="2400">
                <a:latin typeface="Arial" panose="020B0604020202020204" pitchFamily="34" charset="0"/>
                <a:cs typeface="Arial" panose="020B0604020202020204" pitchFamily="34" charset="0"/>
              </a:defRPr>
            </a:lvl1pPr>
            <a:lvl2pPr marL="685800" indent="-228600">
              <a:buClr>
                <a:srgbClr val="D31145"/>
              </a:buClr>
              <a:buFont typeface="Arial" panose="020B0604020202020204" pitchFamily="34" charset="0"/>
              <a:buChar char="̶"/>
              <a:defRPr sz="2000">
                <a:latin typeface="Arial" panose="020B0604020202020204" pitchFamily="34" charset="0"/>
                <a:cs typeface="Arial" panose="020B0604020202020204" pitchFamily="34" charset="0"/>
              </a:defRPr>
            </a:lvl2pPr>
            <a:lvl3pPr marL="1143000" indent="-228600">
              <a:buClr>
                <a:srgbClr val="D31145"/>
              </a:buClr>
              <a:buFont typeface="Arial" panose="020B0604020202020204" pitchFamily="34" charset="0"/>
              <a:buChar char="̶"/>
              <a:defRPr sz="1800">
                <a:latin typeface="Arial" panose="020B0604020202020204" pitchFamily="34" charset="0"/>
                <a:cs typeface="Arial" panose="020B0604020202020204" pitchFamily="34" charset="0"/>
              </a:defRPr>
            </a:lvl3pPr>
            <a:lvl4pPr marL="1600200" indent="-228600">
              <a:buClr>
                <a:srgbClr val="D31145"/>
              </a:buClr>
              <a:buFont typeface="Arial" panose="020B0604020202020204" pitchFamily="34" charset="0"/>
              <a:buChar char="̶"/>
              <a:defRPr sz="1600">
                <a:latin typeface="Arial" panose="020B0604020202020204" pitchFamily="34" charset="0"/>
                <a:cs typeface="Arial" panose="020B0604020202020204" pitchFamily="34" charset="0"/>
              </a:defRPr>
            </a:lvl4pPr>
            <a:lvl5pPr marL="2057400" indent="-228600">
              <a:buClr>
                <a:srgbClr val="D31145"/>
              </a:buClr>
              <a:buFont typeface="Arial" panose="020B0604020202020204" pitchFamily="34" charset="0"/>
              <a:buChar char="̶"/>
              <a:defRPr sz="1600">
                <a:latin typeface="Arial" panose="020B0604020202020204" pitchFamily="34" charset="0"/>
                <a:cs typeface="Arial" panose="020B0604020202020204" pitchFamily="34" charset="0"/>
              </a:defRPr>
            </a:lvl5p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cs-CZ" dirty="0"/>
          </a:p>
        </p:txBody>
      </p:sp>
      <p:sp>
        <p:nvSpPr>
          <p:cNvPr id="19" name="Obdélník 18">
            <a:extLst>
              <a:ext uri="{FF2B5EF4-FFF2-40B4-BE49-F238E27FC236}">
                <a16:creationId xmlns:a16="http://schemas.microsoft.com/office/drawing/2014/main" id="{11FBEFA6-3CC9-4A8B-98AB-811AE091489A}"/>
              </a:ext>
            </a:extLst>
          </p:cNvPr>
          <p:cNvSpPr/>
          <p:nvPr userDrawn="1"/>
        </p:nvSpPr>
        <p:spPr>
          <a:xfrm>
            <a:off x="1" y="1"/>
            <a:ext cx="12192000" cy="790667"/>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solidFill>
                <a:schemeClr val="bg1"/>
              </a:solidFill>
            </a:endParaRPr>
          </a:p>
        </p:txBody>
      </p:sp>
      <p:sp>
        <p:nvSpPr>
          <p:cNvPr id="20" name="Nadpis 1">
            <a:extLst>
              <a:ext uri="{FF2B5EF4-FFF2-40B4-BE49-F238E27FC236}">
                <a16:creationId xmlns:a16="http://schemas.microsoft.com/office/drawing/2014/main" id="{C2747F8C-F296-41AB-B6E6-650FFEA01117}"/>
              </a:ext>
            </a:extLst>
          </p:cNvPr>
          <p:cNvSpPr>
            <a:spLocks noGrp="1"/>
          </p:cNvSpPr>
          <p:nvPr>
            <p:ph type="title" hasCustomPrompt="1"/>
          </p:nvPr>
        </p:nvSpPr>
        <p:spPr>
          <a:xfrm>
            <a:off x="381740" y="1"/>
            <a:ext cx="5396696" cy="790667"/>
          </a:xfrm>
        </p:spPr>
        <p:txBody>
          <a:bodyPr>
            <a:noAutofit/>
          </a:bodyPr>
          <a:lstStyle>
            <a:lvl1pPr>
              <a:defRPr sz="2400" b="1">
                <a:solidFill>
                  <a:schemeClr val="bg1"/>
                </a:solidFill>
                <a:latin typeface="Arial" panose="020B0604020202020204" pitchFamily="34" charset="0"/>
                <a:cs typeface="Arial" panose="020B0604020202020204" pitchFamily="34" charset="0"/>
              </a:defRPr>
            </a:lvl1pPr>
          </a:lstStyle>
          <a:p>
            <a:r>
              <a:rPr lang="cs-CZ" dirty="0"/>
              <a:t>Nadpis</a:t>
            </a:r>
          </a:p>
        </p:txBody>
      </p:sp>
      <p:grpSp>
        <p:nvGrpSpPr>
          <p:cNvPr id="21" name="Skupina 20">
            <a:extLst>
              <a:ext uri="{FF2B5EF4-FFF2-40B4-BE49-F238E27FC236}">
                <a16:creationId xmlns:a16="http://schemas.microsoft.com/office/drawing/2014/main" id="{9928806D-A537-4323-B4ED-4983696D2AF8}"/>
              </a:ext>
            </a:extLst>
          </p:cNvPr>
          <p:cNvGrpSpPr/>
          <p:nvPr userDrawn="1"/>
        </p:nvGrpSpPr>
        <p:grpSpPr>
          <a:xfrm>
            <a:off x="5972087" y="107328"/>
            <a:ext cx="6026262" cy="737003"/>
            <a:chOff x="5972087" y="329946"/>
            <a:chExt cx="6026262" cy="737003"/>
          </a:xfrm>
        </p:grpSpPr>
        <p:grpSp>
          <p:nvGrpSpPr>
            <p:cNvPr id="22" name="Skupina 21">
              <a:extLst>
                <a:ext uri="{FF2B5EF4-FFF2-40B4-BE49-F238E27FC236}">
                  <a16:creationId xmlns:a16="http://schemas.microsoft.com/office/drawing/2014/main" id="{FB2B0A03-1219-4FC5-81C7-A43DCB123A0C}"/>
                </a:ext>
              </a:extLst>
            </p:cNvPr>
            <p:cNvGrpSpPr/>
            <p:nvPr userDrawn="1"/>
          </p:nvGrpSpPr>
          <p:grpSpPr>
            <a:xfrm>
              <a:off x="8116661" y="349032"/>
              <a:ext cx="3881688" cy="450808"/>
              <a:chOff x="8214317" y="349032"/>
              <a:chExt cx="3881688" cy="450808"/>
            </a:xfrm>
          </p:grpSpPr>
          <p:pic>
            <p:nvPicPr>
              <p:cNvPr id="24" name="Grafický objekt 23">
                <a:extLst>
                  <a:ext uri="{FF2B5EF4-FFF2-40B4-BE49-F238E27FC236}">
                    <a16:creationId xmlns:a16="http://schemas.microsoft.com/office/drawing/2014/main" id="{2E921148-1008-412D-AB36-245237C3D6BD}"/>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8214317" y="488933"/>
                <a:ext cx="2963998" cy="252000"/>
              </a:xfrm>
              <a:prstGeom prst="rect">
                <a:avLst/>
              </a:prstGeom>
            </p:spPr>
          </p:pic>
          <p:pic>
            <p:nvPicPr>
              <p:cNvPr id="28" name="Obrázek 27" descr="Obsah obrázku kreslení&#10;&#10;Popis byl vytvořen automaticky">
                <a:extLst>
                  <a:ext uri="{FF2B5EF4-FFF2-40B4-BE49-F238E27FC236}">
                    <a16:creationId xmlns:a16="http://schemas.microsoft.com/office/drawing/2014/main" id="{480755B3-A38B-4215-974C-50EA6F664943}"/>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11430075" y="349032"/>
                <a:ext cx="665930" cy="450808"/>
              </a:xfrm>
              <a:prstGeom prst="rect">
                <a:avLst/>
              </a:prstGeom>
            </p:spPr>
          </p:pic>
        </p:grpSp>
        <p:pic>
          <p:nvPicPr>
            <p:cNvPr id="23" name="Grafický objekt 22">
              <a:extLst>
                <a:ext uri="{FF2B5EF4-FFF2-40B4-BE49-F238E27FC236}">
                  <a16:creationId xmlns:a16="http://schemas.microsoft.com/office/drawing/2014/main" id="{1A14BE4F-72B2-49A1-B4A4-7983F7AE5745}"/>
                </a:ext>
              </a:extLst>
            </p:cNvPr>
            <p:cNvPicPr>
              <a:picLocks noChangeAspect="1"/>
            </p:cNvPicPr>
            <p:nvPr userDrawn="1"/>
          </p:nvPicPr>
          <p:blipFill rotWithShape="1">
            <a:blip r:embed="rId5" cstate="hqprint">
              <a:extLst>
                <a:ext uri="{28A0092B-C50C-407E-A947-70E740481C1C}">
                  <a14:useLocalDpi xmlns:a14="http://schemas.microsoft.com/office/drawing/2010/main"/>
                </a:ext>
                <a:ext uri="{96DAC541-7B7A-43D3-8B79-37D633B846F1}">
                  <asvg:svgBlip xmlns="" xmlns:asvg="http://schemas.microsoft.com/office/drawing/2016/SVG/main" r:embed="rId6"/>
                </a:ext>
              </a:extLst>
            </a:blip>
            <a:srcRect t="-1" b="-2685"/>
            <a:stretch/>
          </p:blipFill>
          <p:spPr>
            <a:xfrm>
              <a:off x="5972087" y="329946"/>
              <a:ext cx="1892814" cy="737003"/>
            </a:xfrm>
            <a:prstGeom prst="rect">
              <a:avLst/>
            </a:prstGeom>
          </p:spPr>
        </p:pic>
      </p:grpSp>
    </p:spTree>
    <p:extLst>
      <p:ext uri="{BB962C8B-B14F-4D97-AF65-F5344CB8AC3E}">
        <p14:creationId xmlns:p14="http://schemas.microsoft.com/office/powerpoint/2010/main" val="1565109840"/>
      </p:ext>
    </p:extLst>
  </p:cSld>
  <p:clrMapOvr>
    <a:masterClrMapping/>
  </p:clrMapOvr>
  <p:extLst>
    <p:ext uri="{DCECCB84-F9BA-43D5-87BE-67443E8EF086}">
      <p15:sldGuideLst xmlns:p15="http://schemas.microsoft.com/office/powerpoint/2012/main">
        <p15:guide id="1" orient="horz" pos="164">
          <p15:clr>
            <a:srgbClr val="FBAE40"/>
          </p15:clr>
        </p15:guide>
        <p15:guide id="2" pos="7582">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ouze nadpis">
    <p:spTree>
      <p:nvGrpSpPr>
        <p:cNvPr id="1" name=""/>
        <p:cNvGrpSpPr/>
        <p:nvPr/>
      </p:nvGrpSpPr>
      <p:grpSpPr>
        <a:xfrm>
          <a:off x="0" y="0"/>
          <a:ext cx="0" cy="0"/>
          <a:chOff x="0" y="0"/>
          <a:chExt cx="0" cy="0"/>
        </a:xfrm>
      </p:grpSpPr>
      <p:sp>
        <p:nvSpPr>
          <p:cNvPr id="11" name="Obdélník 10">
            <a:extLst>
              <a:ext uri="{FF2B5EF4-FFF2-40B4-BE49-F238E27FC236}">
                <a16:creationId xmlns:a16="http://schemas.microsoft.com/office/drawing/2014/main" id="{DC58920C-B9EC-4A94-B9EB-451592F3EED9}"/>
              </a:ext>
            </a:extLst>
          </p:cNvPr>
          <p:cNvSpPr/>
          <p:nvPr userDrawn="1"/>
        </p:nvSpPr>
        <p:spPr>
          <a:xfrm>
            <a:off x="1" y="1"/>
            <a:ext cx="12192000" cy="790667"/>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solidFill>
                <a:schemeClr val="bg1"/>
              </a:solidFill>
            </a:endParaRPr>
          </a:p>
        </p:txBody>
      </p:sp>
      <p:sp>
        <p:nvSpPr>
          <p:cNvPr id="12" name="Nadpis 1">
            <a:extLst>
              <a:ext uri="{FF2B5EF4-FFF2-40B4-BE49-F238E27FC236}">
                <a16:creationId xmlns:a16="http://schemas.microsoft.com/office/drawing/2014/main" id="{A3C58891-14E6-4818-B969-C72F93F08798}"/>
              </a:ext>
            </a:extLst>
          </p:cNvPr>
          <p:cNvSpPr>
            <a:spLocks noGrp="1"/>
          </p:cNvSpPr>
          <p:nvPr>
            <p:ph type="title" hasCustomPrompt="1"/>
          </p:nvPr>
        </p:nvSpPr>
        <p:spPr>
          <a:xfrm>
            <a:off x="381740" y="1"/>
            <a:ext cx="5396696" cy="790667"/>
          </a:xfrm>
        </p:spPr>
        <p:txBody>
          <a:bodyPr>
            <a:noAutofit/>
          </a:bodyPr>
          <a:lstStyle>
            <a:lvl1pPr>
              <a:defRPr sz="2400" b="1">
                <a:solidFill>
                  <a:schemeClr val="bg1"/>
                </a:solidFill>
                <a:latin typeface="Arial" panose="020B0604020202020204" pitchFamily="34" charset="0"/>
                <a:cs typeface="Arial" panose="020B0604020202020204" pitchFamily="34" charset="0"/>
              </a:defRPr>
            </a:lvl1pPr>
          </a:lstStyle>
          <a:p>
            <a:r>
              <a:rPr lang="cs-CZ" dirty="0"/>
              <a:t>Nadpis</a:t>
            </a:r>
          </a:p>
        </p:txBody>
      </p:sp>
      <p:grpSp>
        <p:nvGrpSpPr>
          <p:cNvPr id="13" name="Skupina 12">
            <a:extLst>
              <a:ext uri="{FF2B5EF4-FFF2-40B4-BE49-F238E27FC236}">
                <a16:creationId xmlns:a16="http://schemas.microsoft.com/office/drawing/2014/main" id="{4B49FBB4-BF51-45C2-86CA-B4502DA62936}"/>
              </a:ext>
            </a:extLst>
          </p:cNvPr>
          <p:cNvGrpSpPr/>
          <p:nvPr userDrawn="1"/>
        </p:nvGrpSpPr>
        <p:grpSpPr>
          <a:xfrm>
            <a:off x="5972087" y="107328"/>
            <a:ext cx="6026262" cy="737003"/>
            <a:chOff x="5972087" y="329946"/>
            <a:chExt cx="6026262" cy="737003"/>
          </a:xfrm>
        </p:grpSpPr>
        <p:grpSp>
          <p:nvGrpSpPr>
            <p:cNvPr id="14" name="Skupina 13">
              <a:extLst>
                <a:ext uri="{FF2B5EF4-FFF2-40B4-BE49-F238E27FC236}">
                  <a16:creationId xmlns:a16="http://schemas.microsoft.com/office/drawing/2014/main" id="{1533BE81-CFEE-48A9-AF03-143EC513CB79}"/>
                </a:ext>
              </a:extLst>
            </p:cNvPr>
            <p:cNvGrpSpPr/>
            <p:nvPr userDrawn="1"/>
          </p:nvGrpSpPr>
          <p:grpSpPr>
            <a:xfrm>
              <a:off x="8116661" y="349032"/>
              <a:ext cx="3881688" cy="450808"/>
              <a:chOff x="8214317" y="349032"/>
              <a:chExt cx="3881688" cy="450808"/>
            </a:xfrm>
          </p:grpSpPr>
          <p:pic>
            <p:nvPicPr>
              <p:cNvPr id="17" name="Grafický objekt 16">
                <a:extLst>
                  <a:ext uri="{FF2B5EF4-FFF2-40B4-BE49-F238E27FC236}">
                    <a16:creationId xmlns:a16="http://schemas.microsoft.com/office/drawing/2014/main" id="{2BA1D09A-64DD-4910-BF60-CC7075472A81}"/>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8214317" y="488933"/>
                <a:ext cx="2963998" cy="252000"/>
              </a:xfrm>
              <a:prstGeom prst="rect">
                <a:avLst/>
              </a:prstGeom>
            </p:spPr>
          </p:pic>
          <p:pic>
            <p:nvPicPr>
              <p:cNvPr id="18" name="Obrázek 17" descr="Obsah obrázku kreslení&#10;&#10;Popis byl vytvořen automaticky">
                <a:extLst>
                  <a:ext uri="{FF2B5EF4-FFF2-40B4-BE49-F238E27FC236}">
                    <a16:creationId xmlns:a16="http://schemas.microsoft.com/office/drawing/2014/main" id="{3A04F306-61D6-499B-9F34-24714C7AFEAD}"/>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11430075" y="349032"/>
                <a:ext cx="665930" cy="450808"/>
              </a:xfrm>
              <a:prstGeom prst="rect">
                <a:avLst/>
              </a:prstGeom>
            </p:spPr>
          </p:pic>
        </p:grpSp>
        <p:pic>
          <p:nvPicPr>
            <p:cNvPr id="15" name="Grafický objekt 14">
              <a:extLst>
                <a:ext uri="{FF2B5EF4-FFF2-40B4-BE49-F238E27FC236}">
                  <a16:creationId xmlns:a16="http://schemas.microsoft.com/office/drawing/2014/main" id="{62747C58-6152-448D-9270-C4FE61C51FC4}"/>
                </a:ext>
              </a:extLst>
            </p:cNvPr>
            <p:cNvPicPr>
              <a:picLocks noChangeAspect="1"/>
            </p:cNvPicPr>
            <p:nvPr userDrawn="1"/>
          </p:nvPicPr>
          <p:blipFill rotWithShape="1">
            <a:blip r:embed="rId5" cstate="hqprint">
              <a:extLst>
                <a:ext uri="{28A0092B-C50C-407E-A947-70E740481C1C}">
                  <a14:useLocalDpi xmlns:a14="http://schemas.microsoft.com/office/drawing/2010/main"/>
                </a:ext>
                <a:ext uri="{96DAC541-7B7A-43D3-8B79-37D633B846F1}">
                  <asvg:svgBlip xmlns="" xmlns:asvg="http://schemas.microsoft.com/office/drawing/2016/SVG/main" r:embed="rId6"/>
                </a:ext>
              </a:extLst>
            </a:blip>
            <a:srcRect t="-1" b="-2685"/>
            <a:stretch/>
          </p:blipFill>
          <p:spPr>
            <a:xfrm>
              <a:off x="5972087" y="329946"/>
              <a:ext cx="1892814" cy="737003"/>
            </a:xfrm>
            <a:prstGeom prst="rect">
              <a:avLst/>
            </a:prstGeom>
          </p:spPr>
        </p:pic>
      </p:grpSp>
    </p:spTree>
    <p:extLst>
      <p:ext uri="{BB962C8B-B14F-4D97-AF65-F5344CB8AC3E}">
        <p14:creationId xmlns:p14="http://schemas.microsoft.com/office/powerpoint/2010/main" val="2192935375"/>
      </p:ext>
    </p:extLst>
  </p:cSld>
  <p:clrMapOvr>
    <a:masterClrMapping/>
  </p:clrMapOvr>
  <p:extLst>
    <p:ext uri="{DCECCB84-F9BA-43D5-87BE-67443E8EF086}">
      <p15:sldGuideLst xmlns:p15="http://schemas.microsoft.com/office/powerpoint/2012/main">
        <p15:guide id="1" orient="horz" pos="30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ouze nadpis minimalni">
    <p:spTree>
      <p:nvGrpSpPr>
        <p:cNvPr id="1" name=""/>
        <p:cNvGrpSpPr/>
        <p:nvPr/>
      </p:nvGrpSpPr>
      <p:grpSpPr>
        <a:xfrm>
          <a:off x="0" y="0"/>
          <a:ext cx="0" cy="0"/>
          <a:chOff x="0" y="0"/>
          <a:chExt cx="0" cy="0"/>
        </a:xfrm>
      </p:grpSpPr>
      <p:sp>
        <p:nvSpPr>
          <p:cNvPr id="8" name="Obdélník 7">
            <a:extLst>
              <a:ext uri="{FF2B5EF4-FFF2-40B4-BE49-F238E27FC236}">
                <a16:creationId xmlns:a16="http://schemas.microsoft.com/office/drawing/2014/main" id="{57251005-B581-4C6B-9623-FE7C9E672C61}"/>
              </a:ext>
            </a:extLst>
          </p:cNvPr>
          <p:cNvSpPr/>
          <p:nvPr userDrawn="1"/>
        </p:nvSpPr>
        <p:spPr>
          <a:xfrm>
            <a:off x="1" y="1"/>
            <a:ext cx="12192000" cy="576000"/>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solidFill>
                <a:schemeClr val="bg1"/>
              </a:solidFill>
            </a:endParaRPr>
          </a:p>
        </p:txBody>
      </p:sp>
      <p:sp>
        <p:nvSpPr>
          <p:cNvPr id="9" name="Nadpis 1">
            <a:extLst>
              <a:ext uri="{FF2B5EF4-FFF2-40B4-BE49-F238E27FC236}">
                <a16:creationId xmlns:a16="http://schemas.microsoft.com/office/drawing/2014/main" id="{2ABA8342-40EF-4EF8-878F-E756BF1AAB20}"/>
              </a:ext>
            </a:extLst>
          </p:cNvPr>
          <p:cNvSpPr>
            <a:spLocks noGrp="1"/>
          </p:cNvSpPr>
          <p:nvPr>
            <p:ph type="title" hasCustomPrompt="1"/>
          </p:nvPr>
        </p:nvSpPr>
        <p:spPr>
          <a:xfrm>
            <a:off x="381740" y="2"/>
            <a:ext cx="5396696" cy="576000"/>
          </a:xfrm>
        </p:spPr>
        <p:txBody>
          <a:bodyPr>
            <a:noAutofit/>
          </a:bodyPr>
          <a:lstStyle>
            <a:lvl1pPr>
              <a:defRPr sz="2000" b="1">
                <a:solidFill>
                  <a:schemeClr val="bg1"/>
                </a:solidFill>
                <a:latin typeface="Arial" panose="020B0604020202020204" pitchFamily="34" charset="0"/>
                <a:cs typeface="Arial" panose="020B0604020202020204" pitchFamily="34" charset="0"/>
              </a:defRPr>
            </a:lvl1pPr>
          </a:lstStyle>
          <a:p>
            <a:r>
              <a:rPr lang="cs-CZ" dirty="0"/>
              <a:t>Nadpis</a:t>
            </a:r>
          </a:p>
        </p:txBody>
      </p:sp>
      <p:grpSp>
        <p:nvGrpSpPr>
          <p:cNvPr id="11" name="Skupina 10">
            <a:extLst>
              <a:ext uri="{FF2B5EF4-FFF2-40B4-BE49-F238E27FC236}">
                <a16:creationId xmlns:a16="http://schemas.microsoft.com/office/drawing/2014/main" id="{EC133C2D-E49B-4A76-8E4C-79637436790E}"/>
              </a:ext>
            </a:extLst>
          </p:cNvPr>
          <p:cNvGrpSpPr>
            <a:grpSpLocks noChangeAspect="1"/>
          </p:cNvGrpSpPr>
          <p:nvPr userDrawn="1"/>
        </p:nvGrpSpPr>
        <p:grpSpPr>
          <a:xfrm>
            <a:off x="8102342" y="93094"/>
            <a:ext cx="4017507" cy="504000"/>
            <a:chOff x="5972087" y="329946"/>
            <a:chExt cx="6026262" cy="737003"/>
          </a:xfrm>
        </p:grpSpPr>
        <p:grpSp>
          <p:nvGrpSpPr>
            <p:cNvPr id="12" name="Skupina 11">
              <a:extLst>
                <a:ext uri="{FF2B5EF4-FFF2-40B4-BE49-F238E27FC236}">
                  <a16:creationId xmlns:a16="http://schemas.microsoft.com/office/drawing/2014/main" id="{7B0E7EF1-130B-4AF3-9B9B-F57B675459BE}"/>
                </a:ext>
              </a:extLst>
            </p:cNvPr>
            <p:cNvGrpSpPr/>
            <p:nvPr userDrawn="1"/>
          </p:nvGrpSpPr>
          <p:grpSpPr>
            <a:xfrm>
              <a:off x="8116661" y="331276"/>
              <a:ext cx="3881688" cy="450808"/>
              <a:chOff x="8214317" y="331276"/>
              <a:chExt cx="3881688" cy="450808"/>
            </a:xfrm>
          </p:grpSpPr>
          <p:pic>
            <p:nvPicPr>
              <p:cNvPr id="14" name="Grafický objekt 13">
                <a:extLst>
                  <a:ext uri="{FF2B5EF4-FFF2-40B4-BE49-F238E27FC236}">
                    <a16:creationId xmlns:a16="http://schemas.microsoft.com/office/drawing/2014/main" id="{5A70A0E6-773C-4F6E-853C-28A61AEF1D8E}"/>
                  </a:ext>
                </a:extLst>
              </p:cNvPr>
              <p:cNvPicPr>
                <a:picLocks noChangeAspect="1"/>
              </p:cNvPicPr>
              <p:nvPr userDrawn="1"/>
            </p:nvPicPr>
            <p:blipFill>
              <a:blip r:embed="rId2" cstate="hqprint">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8214317" y="471177"/>
                <a:ext cx="2963998" cy="252000"/>
              </a:xfrm>
              <a:prstGeom prst="rect">
                <a:avLst/>
              </a:prstGeom>
            </p:spPr>
          </p:pic>
          <p:pic>
            <p:nvPicPr>
              <p:cNvPr id="15" name="Obrázek 14" descr="Obsah obrázku kreslení&#10;&#10;Popis byl vytvořen automaticky">
                <a:extLst>
                  <a:ext uri="{FF2B5EF4-FFF2-40B4-BE49-F238E27FC236}">
                    <a16:creationId xmlns:a16="http://schemas.microsoft.com/office/drawing/2014/main" id="{7F95AEA6-4367-4B52-93A3-3068041EC41B}"/>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11430075" y="331276"/>
                <a:ext cx="665930" cy="450808"/>
              </a:xfrm>
              <a:prstGeom prst="rect">
                <a:avLst/>
              </a:prstGeom>
            </p:spPr>
          </p:pic>
        </p:grpSp>
        <p:pic>
          <p:nvPicPr>
            <p:cNvPr id="13" name="Grafický objekt 12">
              <a:extLst>
                <a:ext uri="{FF2B5EF4-FFF2-40B4-BE49-F238E27FC236}">
                  <a16:creationId xmlns:a16="http://schemas.microsoft.com/office/drawing/2014/main" id="{ABAFA576-D9BF-4267-9BD2-2B78AD34E655}"/>
                </a:ext>
              </a:extLst>
            </p:cNvPr>
            <p:cNvPicPr>
              <a:picLocks noChangeAspect="1"/>
            </p:cNvPicPr>
            <p:nvPr userDrawn="1"/>
          </p:nvPicPr>
          <p:blipFill rotWithShape="1">
            <a:blip r:embed="rId5" cstate="hqprint">
              <a:extLst>
                <a:ext uri="{28A0092B-C50C-407E-A947-70E740481C1C}">
                  <a14:useLocalDpi xmlns:a14="http://schemas.microsoft.com/office/drawing/2010/main"/>
                </a:ext>
                <a:ext uri="{96DAC541-7B7A-43D3-8B79-37D633B846F1}">
                  <asvg:svgBlip xmlns="" xmlns:asvg="http://schemas.microsoft.com/office/drawing/2016/SVG/main" r:embed="rId6"/>
                </a:ext>
              </a:extLst>
            </a:blip>
            <a:srcRect t="-1" b="-2685"/>
            <a:stretch/>
          </p:blipFill>
          <p:spPr>
            <a:xfrm>
              <a:off x="5972087" y="329946"/>
              <a:ext cx="1892814" cy="737003"/>
            </a:xfrm>
            <a:prstGeom prst="rect">
              <a:avLst/>
            </a:prstGeom>
          </p:spPr>
        </p:pic>
      </p:grpSp>
    </p:spTree>
    <p:extLst>
      <p:ext uri="{BB962C8B-B14F-4D97-AF65-F5344CB8AC3E}">
        <p14:creationId xmlns:p14="http://schemas.microsoft.com/office/powerpoint/2010/main" val="144237118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rázdn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74405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Pouze nadpis minimální">
    <p:spTree>
      <p:nvGrpSpPr>
        <p:cNvPr id="1" name=""/>
        <p:cNvGrpSpPr/>
        <p:nvPr/>
      </p:nvGrpSpPr>
      <p:grpSpPr>
        <a:xfrm>
          <a:off x="0" y="0"/>
          <a:ext cx="0" cy="0"/>
          <a:chOff x="0" y="0"/>
          <a:chExt cx="0" cy="0"/>
        </a:xfrm>
      </p:grpSpPr>
      <p:sp>
        <p:nvSpPr>
          <p:cNvPr id="9" name="Obdélník 8">
            <a:extLst>
              <a:ext uri="{FF2B5EF4-FFF2-40B4-BE49-F238E27FC236}">
                <a16:creationId xmlns:a16="http://schemas.microsoft.com/office/drawing/2014/main" id="{4F31B8D1-4DDF-4FB2-AC58-4A1374AC35A4}"/>
              </a:ext>
            </a:extLst>
          </p:cNvPr>
          <p:cNvSpPr/>
          <p:nvPr userDrawn="1"/>
        </p:nvSpPr>
        <p:spPr>
          <a:xfrm>
            <a:off x="1" y="1"/>
            <a:ext cx="12192000" cy="576000"/>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solidFill>
                <a:schemeClr val="bg1"/>
              </a:solidFill>
            </a:endParaRPr>
          </a:p>
        </p:txBody>
      </p:sp>
      <p:sp>
        <p:nvSpPr>
          <p:cNvPr id="10" name="Nadpis 1">
            <a:extLst>
              <a:ext uri="{FF2B5EF4-FFF2-40B4-BE49-F238E27FC236}">
                <a16:creationId xmlns:a16="http://schemas.microsoft.com/office/drawing/2014/main" id="{4DAA469B-B863-447B-ABF4-3B7AFDB736F9}"/>
              </a:ext>
            </a:extLst>
          </p:cNvPr>
          <p:cNvSpPr>
            <a:spLocks noGrp="1"/>
          </p:cNvSpPr>
          <p:nvPr>
            <p:ph type="title" hasCustomPrompt="1"/>
          </p:nvPr>
        </p:nvSpPr>
        <p:spPr>
          <a:xfrm>
            <a:off x="381740" y="2"/>
            <a:ext cx="5396696" cy="576000"/>
          </a:xfrm>
        </p:spPr>
        <p:txBody>
          <a:bodyPr>
            <a:noAutofit/>
          </a:bodyPr>
          <a:lstStyle>
            <a:lvl1pPr>
              <a:defRPr sz="2000" b="1">
                <a:solidFill>
                  <a:schemeClr val="bg1"/>
                </a:solidFill>
                <a:latin typeface="Arial" panose="020B0604020202020204" pitchFamily="34" charset="0"/>
                <a:cs typeface="Arial" panose="020B0604020202020204" pitchFamily="34" charset="0"/>
              </a:defRPr>
            </a:lvl1pPr>
          </a:lstStyle>
          <a:p>
            <a:r>
              <a:rPr lang="cs-CZ" dirty="0"/>
              <a:t>Nadpis</a:t>
            </a:r>
          </a:p>
        </p:txBody>
      </p:sp>
      <p:grpSp>
        <p:nvGrpSpPr>
          <p:cNvPr id="12" name="Skupina 11">
            <a:extLst>
              <a:ext uri="{FF2B5EF4-FFF2-40B4-BE49-F238E27FC236}">
                <a16:creationId xmlns:a16="http://schemas.microsoft.com/office/drawing/2014/main" id="{0CE82392-F9A7-4797-B789-543297A3131F}"/>
              </a:ext>
            </a:extLst>
          </p:cNvPr>
          <p:cNvGrpSpPr/>
          <p:nvPr userDrawn="1"/>
        </p:nvGrpSpPr>
        <p:grpSpPr>
          <a:xfrm>
            <a:off x="9532058" y="94004"/>
            <a:ext cx="2587791" cy="308285"/>
            <a:chOff x="8214317" y="331276"/>
            <a:chExt cx="3881688" cy="450808"/>
          </a:xfrm>
        </p:grpSpPr>
        <p:pic>
          <p:nvPicPr>
            <p:cNvPr id="14" name="Grafický objekt 13">
              <a:extLst>
                <a:ext uri="{FF2B5EF4-FFF2-40B4-BE49-F238E27FC236}">
                  <a16:creationId xmlns:a16="http://schemas.microsoft.com/office/drawing/2014/main" id="{D518AFD1-5C76-435F-900F-DCD04908956F}"/>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8214317" y="471177"/>
              <a:ext cx="2963998" cy="252000"/>
            </a:xfrm>
            <a:prstGeom prst="rect">
              <a:avLst/>
            </a:prstGeom>
          </p:spPr>
        </p:pic>
        <p:pic>
          <p:nvPicPr>
            <p:cNvPr id="15" name="Obrázek 14" descr="Obsah obrázku kreslení&#10;&#10;Popis byl vytvořen automaticky">
              <a:extLst>
                <a:ext uri="{FF2B5EF4-FFF2-40B4-BE49-F238E27FC236}">
                  <a16:creationId xmlns:a16="http://schemas.microsoft.com/office/drawing/2014/main" id="{54C0D6F4-44CD-4848-AE87-029AA0E556EA}"/>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11430075" y="331276"/>
              <a:ext cx="665930" cy="450808"/>
            </a:xfrm>
            <a:prstGeom prst="rect">
              <a:avLst/>
            </a:prstGeom>
          </p:spPr>
        </p:pic>
      </p:grpSp>
      <p:pic>
        <p:nvPicPr>
          <p:cNvPr id="2" name="Grafický objekt 1">
            <a:extLst>
              <a:ext uri="{FF2B5EF4-FFF2-40B4-BE49-F238E27FC236}">
                <a16:creationId xmlns:a16="http://schemas.microsoft.com/office/drawing/2014/main" id="{000A9CFE-29F8-4983-92E5-1DE4851C8954}"/>
              </a:ext>
            </a:extLst>
          </p:cNvPr>
          <p:cNvPicPr>
            <a:picLocks noChangeAspect="1"/>
          </p:cNvPicPr>
          <p:nvPr userDrawn="1"/>
        </p:nvPicPr>
        <p:blipFill>
          <a:blip r:embed="rId5" cstate="hq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8135853" y="101942"/>
            <a:ext cx="1258641" cy="356831"/>
          </a:xfrm>
          <a:prstGeom prst="rect">
            <a:avLst/>
          </a:prstGeom>
        </p:spPr>
      </p:pic>
    </p:spTree>
    <p:extLst>
      <p:ext uri="{BB962C8B-B14F-4D97-AF65-F5344CB8AC3E}">
        <p14:creationId xmlns:p14="http://schemas.microsoft.com/office/powerpoint/2010/main" val="869708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cSld name="Úvodní snímek">
    <p:spTree>
      <p:nvGrpSpPr>
        <p:cNvPr id="1" name=""/>
        <p:cNvGrpSpPr/>
        <p:nvPr/>
      </p:nvGrpSpPr>
      <p:grpSpPr>
        <a:xfrm>
          <a:off x="0" y="0"/>
          <a:ext cx="0" cy="0"/>
          <a:chOff x="0" y="0"/>
          <a:chExt cx="0" cy="0"/>
        </a:xfrm>
      </p:grpSpPr>
      <p:sp>
        <p:nvSpPr>
          <p:cNvPr id="9" name="Obdélník 8">
            <a:extLst>
              <a:ext uri="{FF2B5EF4-FFF2-40B4-BE49-F238E27FC236}">
                <a16:creationId xmlns:a16="http://schemas.microsoft.com/office/drawing/2014/main" id="{CCA52EFB-82F9-447B-B7F3-826EC4CD9CBF}"/>
              </a:ext>
            </a:extLst>
          </p:cNvPr>
          <p:cNvSpPr/>
          <p:nvPr userDrawn="1"/>
        </p:nvSpPr>
        <p:spPr>
          <a:xfrm>
            <a:off x="0" y="0"/>
            <a:ext cx="12192000" cy="3693111"/>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2" name="Nadpis 1">
            <a:extLst>
              <a:ext uri="{FF2B5EF4-FFF2-40B4-BE49-F238E27FC236}">
                <a16:creationId xmlns:a16="http://schemas.microsoft.com/office/drawing/2014/main" id="{71BE36A2-70AC-4C89-89C4-238AB82AA62C}"/>
              </a:ext>
            </a:extLst>
          </p:cNvPr>
          <p:cNvSpPr>
            <a:spLocks noGrp="1"/>
          </p:cNvSpPr>
          <p:nvPr>
            <p:ph type="ctrTitle"/>
          </p:nvPr>
        </p:nvSpPr>
        <p:spPr>
          <a:xfrm>
            <a:off x="0" y="2503487"/>
            <a:ext cx="12192000" cy="1189622"/>
          </a:xfrm>
        </p:spPr>
        <p:txBody>
          <a:bodyPr anchor="b"/>
          <a:lstStyle>
            <a:lvl1pPr algn="ctr">
              <a:defRPr sz="6000">
                <a:solidFill>
                  <a:schemeClr val="bg1"/>
                </a:solidFill>
              </a:defRPr>
            </a:lvl1pPr>
          </a:lstStyle>
          <a:p>
            <a:r>
              <a:rPr lang="cs-CZ"/>
              <a:t>Kliknutím lze upravit styl.</a:t>
            </a:r>
          </a:p>
        </p:txBody>
      </p:sp>
      <p:sp>
        <p:nvSpPr>
          <p:cNvPr id="3" name="Podnadpis 2">
            <a:extLst>
              <a:ext uri="{FF2B5EF4-FFF2-40B4-BE49-F238E27FC236}">
                <a16:creationId xmlns:a16="http://schemas.microsoft.com/office/drawing/2014/main" id="{DC3DEF16-12AD-4266-89B6-935870F017F0}"/>
              </a:ext>
            </a:extLst>
          </p:cNvPr>
          <p:cNvSpPr>
            <a:spLocks noGrp="1"/>
          </p:cNvSpPr>
          <p:nvPr>
            <p:ph type="subTitle" idx="1"/>
          </p:nvPr>
        </p:nvSpPr>
        <p:spPr>
          <a:xfrm>
            <a:off x="1524000" y="3693110"/>
            <a:ext cx="9144000" cy="1564690"/>
          </a:xfrm>
        </p:spPr>
        <p:txBody>
          <a:bodyPr anchor="ct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dirty="0"/>
              <a:t>Kliknutím můžete upravit styl předlohy.</a:t>
            </a:r>
          </a:p>
        </p:txBody>
      </p:sp>
      <p:grpSp>
        <p:nvGrpSpPr>
          <p:cNvPr id="11" name="Skupina 10">
            <a:extLst>
              <a:ext uri="{FF2B5EF4-FFF2-40B4-BE49-F238E27FC236}">
                <a16:creationId xmlns:a16="http://schemas.microsoft.com/office/drawing/2014/main" id="{6CF3A5FA-C42D-4E34-9D77-74D10308ACF3}"/>
              </a:ext>
            </a:extLst>
          </p:cNvPr>
          <p:cNvGrpSpPr/>
          <p:nvPr userDrawn="1"/>
        </p:nvGrpSpPr>
        <p:grpSpPr>
          <a:xfrm>
            <a:off x="2325580" y="790894"/>
            <a:ext cx="7540840" cy="921700"/>
            <a:chOff x="2441360" y="790894"/>
            <a:chExt cx="7540840" cy="921700"/>
          </a:xfrm>
        </p:grpSpPr>
        <p:pic>
          <p:nvPicPr>
            <p:cNvPr id="8" name="Obrázek 7">
              <a:extLst>
                <a:ext uri="{FF2B5EF4-FFF2-40B4-BE49-F238E27FC236}">
                  <a16:creationId xmlns:a16="http://schemas.microsoft.com/office/drawing/2014/main" id="{B198CE6B-E463-4B26-AD17-D57305EBAE8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1893"/>
            <a:stretch/>
          </p:blipFill>
          <p:spPr>
            <a:xfrm>
              <a:off x="2441360" y="790894"/>
              <a:ext cx="3426781" cy="921700"/>
            </a:xfrm>
            <a:prstGeom prst="rect">
              <a:avLst/>
            </a:prstGeom>
          </p:spPr>
        </p:pic>
        <p:pic>
          <p:nvPicPr>
            <p:cNvPr id="10" name="Obrázek 9">
              <a:extLst>
                <a:ext uri="{FF2B5EF4-FFF2-40B4-BE49-F238E27FC236}">
                  <a16:creationId xmlns:a16="http://schemas.microsoft.com/office/drawing/2014/main" id="{911BFECC-788F-4A5A-B297-6CA8846F017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5698"/>
            <a:stretch/>
          </p:blipFill>
          <p:spPr>
            <a:xfrm>
              <a:off x="5800078" y="790894"/>
              <a:ext cx="4182122" cy="921700"/>
            </a:xfrm>
            <a:prstGeom prst="rect">
              <a:avLst/>
            </a:prstGeom>
          </p:spPr>
        </p:pic>
      </p:grpSp>
      <p:pic>
        <p:nvPicPr>
          <p:cNvPr id="12" name="Obrázek 11">
            <a:extLst>
              <a:ext uri="{FF2B5EF4-FFF2-40B4-BE49-F238E27FC236}">
                <a16:creationId xmlns:a16="http://schemas.microsoft.com/office/drawing/2014/main" id="{9EE90BA2-9181-43A3-8D17-C7D721FC34C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13566" y="6040340"/>
            <a:ext cx="964869" cy="639860"/>
          </a:xfrm>
          <a:prstGeom prst="rect">
            <a:avLst/>
          </a:prstGeom>
        </p:spPr>
      </p:pic>
    </p:spTree>
    <p:extLst>
      <p:ext uri="{BB962C8B-B14F-4D97-AF65-F5344CB8AC3E}">
        <p14:creationId xmlns:p14="http://schemas.microsoft.com/office/powerpoint/2010/main" val="174763198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Tree>
    <p:extLst>
      <p:ext uri="{BB962C8B-B14F-4D97-AF65-F5344CB8AC3E}">
        <p14:creationId xmlns:p14="http://schemas.microsoft.com/office/powerpoint/2010/main" val="162424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ouze nadpis">
    <p:spTree>
      <p:nvGrpSpPr>
        <p:cNvPr id="1" name=""/>
        <p:cNvGrpSpPr/>
        <p:nvPr/>
      </p:nvGrpSpPr>
      <p:grpSpPr>
        <a:xfrm>
          <a:off x="0" y="0"/>
          <a:ext cx="0" cy="0"/>
          <a:chOff x="0" y="0"/>
          <a:chExt cx="0" cy="0"/>
        </a:xfrm>
      </p:grpSpPr>
      <p:sp>
        <p:nvSpPr>
          <p:cNvPr id="6" name="Obdélník 5">
            <a:extLst>
              <a:ext uri="{FF2B5EF4-FFF2-40B4-BE49-F238E27FC236}">
                <a16:creationId xmlns:a16="http://schemas.microsoft.com/office/drawing/2014/main" id="{65D34D94-04F9-4E00-B5C8-BA240CAA9819}"/>
              </a:ext>
            </a:extLst>
          </p:cNvPr>
          <p:cNvSpPr/>
          <p:nvPr userDrawn="1"/>
        </p:nvSpPr>
        <p:spPr>
          <a:xfrm>
            <a:off x="0" y="0"/>
            <a:ext cx="12192000" cy="1059255"/>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solidFill>
                <a:schemeClr val="bg1"/>
              </a:solidFill>
            </a:endParaRPr>
          </a:p>
        </p:txBody>
      </p:sp>
      <p:sp>
        <p:nvSpPr>
          <p:cNvPr id="16" name="Nadpis 1">
            <a:extLst>
              <a:ext uri="{FF2B5EF4-FFF2-40B4-BE49-F238E27FC236}">
                <a16:creationId xmlns:a16="http://schemas.microsoft.com/office/drawing/2014/main" id="{5E3B3E7F-FC75-4C4E-B4B1-9B56B7FC223B}"/>
              </a:ext>
            </a:extLst>
          </p:cNvPr>
          <p:cNvSpPr>
            <a:spLocks noGrp="1"/>
          </p:cNvSpPr>
          <p:nvPr>
            <p:ph type="title" hasCustomPrompt="1"/>
          </p:nvPr>
        </p:nvSpPr>
        <p:spPr>
          <a:xfrm>
            <a:off x="332819" y="0"/>
            <a:ext cx="5579709" cy="1059255"/>
          </a:xfrm>
        </p:spPr>
        <p:txBody>
          <a:bodyPr>
            <a:noAutofit/>
          </a:bodyPr>
          <a:lstStyle>
            <a:lvl1pPr>
              <a:defRPr sz="2400" b="1">
                <a:solidFill>
                  <a:schemeClr val="bg1"/>
                </a:solidFill>
                <a:latin typeface="Arial" panose="020B0604020202020204" pitchFamily="34" charset="0"/>
                <a:cs typeface="Arial" panose="020B0604020202020204" pitchFamily="34" charset="0"/>
              </a:defRPr>
            </a:lvl1pPr>
          </a:lstStyle>
          <a:p>
            <a:r>
              <a:rPr lang="cs-CZ" dirty="0"/>
              <a:t>Nadpis</a:t>
            </a:r>
          </a:p>
        </p:txBody>
      </p:sp>
      <p:grpSp>
        <p:nvGrpSpPr>
          <p:cNvPr id="21" name="Skupina 20">
            <a:extLst>
              <a:ext uri="{FF2B5EF4-FFF2-40B4-BE49-F238E27FC236}">
                <a16:creationId xmlns:a16="http://schemas.microsoft.com/office/drawing/2014/main" id="{68F80365-EAA4-451F-AF73-86DCFE8AB83A}"/>
              </a:ext>
            </a:extLst>
          </p:cNvPr>
          <p:cNvGrpSpPr/>
          <p:nvPr userDrawn="1"/>
        </p:nvGrpSpPr>
        <p:grpSpPr>
          <a:xfrm>
            <a:off x="6256073" y="329946"/>
            <a:ext cx="5742276" cy="451023"/>
            <a:chOff x="6353729" y="329946"/>
            <a:chExt cx="5742276" cy="451023"/>
          </a:xfrm>
        </p:grpSpPr>
        <p:grpSp>
          <p:nvGrpSpPr>
            <p:cNvPr id="22" name="Skupina 21">
              <a:extLst>
                <a:ext uri="{FF2B5EF4-FFF2-40B4-BE49-F238E27FC236}">
                  <a16:creationId xmlns:a16="http://schemas.microsoft.com/office/drawing/2014/main" id="{7BB3E92E-B74E-48A9-9E5E-5CA3884CB64E}"/>
                </a:ext>
              </a:extLst>
            </p:cNvPr>
            <p:cNvGrpSpPr/>
            <p:nvPr userDrawn="1"/>
          </p:nvGrpSpPr>
          <p:grpSpPr>
            <a:xfrm>
              <a:off x="6353729" y="348969"/>
              <a:ext cx="4824586" cy="432000"/>
              <a:chOff x="3105837" y="920447"/>
              <a:chExt cx="4824586" cy="432000"/>
            </a:xfrm>
          </p:grpSpPr>
          <p:pic>
            <p:nvPicPr>
              <p:cNvPr id="24" name="Grafický objekt 23">
                <a:extLst>
                  <a:ext uri="{FF2B5EF4-FFF2-40B4-BE49-F238E27FC236}">
                    <a16:creationId xmlns:a16="http://schemas.microsoft.com/office/drawing/2014/main" id="{E8A2959C-9C38-4FE1-857B-E5CE286D30A3}"/>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105837" y="920447"/>
                <a:ext cx="1523783" cy="432000"/>
              </a:xfrm>
              <a:prstGeom prst="rect">
                <a:avLst/>
              </a:prstGeom>
            </p:spPr>
          </p:pic>
          <p:pic>
            <p:nvPicPr>
              <p:cNvPr id="25" name="Grafický objekt 24">
                <a:extLst>
                  <a:ext uri="{FF2B5EF4-FFF2-40B4-BE49-F238E27FC236}">
                    <a16:creationId xmlns:a16="http://schemas.microsoft.com/office/drawing/2014/main" id="{BAA2F625-C665-422E-9490-CD15682AFECF}"/>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966425" y="1004555"/>
                <a:ext cx="2963998" cy="252000"/>
              </a:xfrm>
              <a:prstGeom prst="rect">
                <a:avLst/>
              </a:prstGeom>
            </p:spPr>
          </p:pic>
        </p:grpSp>
        <p:pic>
          <p:nvPicPr>
            <p:cNvPr id="23" name="Obrázek 22" descr="Obsah obrázku kreslení&#10;&#10;Popis byl vytvořen automaticky">
              <a:extLst>
                <a:ext uri="{FF2B5EF4-FFF2-40B4-BE49-F238E27FC236}">
                  <a16:creationId xmlns:a16="http://schemas.microsoft.com/office/drawing/2014/main" id="{4A334F60-C769-4877-A470-32CC5F3F7FF8}"/>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11430075" y="329946"/>
              <a:ext cx="665930" cy="450808"/>
            </a:xfrm>
            <a:prstGeom prst="rect">
              <a:avLst/>
            </a:prstGeom>
          </p:spPr>
        </p:pic>
      </p:grpSp>
    </p:spTree>
    <p:extLst>
      <p:ext uri="{BB962C8B-B14F-4D97-AF65-F5344CB8AC3E}">
        <p14:creationId xmlns:p14="http://schemas.microsoft.com/office/powerpoint/2010/main" val="1684137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ouze nadpis minimální">
    <p:spTree>
      <p:nvGrpSpPr>
        <p:cNvPr id="1" name=""/>
        <p:cNvGrpSpPr/>
        <p:nvPr/>
      </p:nvGrpSpPr>
      <p:grpSpPr>
        <a:xfrm>
          <a:off x="0" y="0"/>
          <a:ext cx="0" cy="0"/>
          <a:chOff x="0" y="0"/>
          <a:chExt cx="0" cy="0"/>
        </a:xfrm>
      </p:grpSpPr>
      <p:sp>
        <p:nvSpPr>
          <p:cNvPr id="9" name="Obdélník 8">
            <a:extLst>
              <a:ext uri="{FF2B5EF4-FFF2-40B4-BE49-F238E27FC236}">
                <a16:creationId xmlns:a16="http://schemas.microsoft.com/office/drawing/2014/main" id="{4F31B8D1-4DDF-4FB2-AC58-4A1374AC35A4}"/>
              </a:ext>
            </a:extLst>
          </p:cNvPr>
          <p:cNvSpPr/>
          <p:nvPr userDrawn="1"/>
        </p:nvSpPr>
        <p:spPr>
          <a:xfrm>
            <a:off x="1" y="1"/>
            <a:ext cx="12192000" cy="576000"/>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solidFill>
                <a:schemeClr val="bg1"/>
              </a:solidFill>
            </a:endParaRPr>
          </a:p>
        </p:txBody>
      </p:sp>
      <p:sp>
        <p:nvSpPr>
          <p:cNvPr id="10" name="Nadpis 1">
            <a:extLst>
              <a:ext uri="{FF2B5EF4-FFF2-40B4-BE49-F238E27FC236}">
                <a16:creationId xmlns:a16="http://schemas.microsoft.com/office/drawing/2014/main" id="{4DAA469B-B863-447B-ABF4-3B7AFDB736F9}"/>
              </a:ext>
            </a:extLst>
          </p:cNvPr>
          <p:cNvSpPr>
            <a:spLocks noGrp="1"/>
          </p:cNvSpPr>
          <p:nvPr>
            <p:ph type="title" hasCustomPrompt="1"/>
          </p:nvPr>
        </p:nvSpPr>
        <p:spPr>
          <a:xfrm>
            <a:off x="381740" y="2"/>
            <a:ext cx="5396696" cy="576000"/>
          </a:xfrm>
        </p:spPr>
        <p:txBody>
          <a:bodyPr>
            <a:noAutofit/>
          </a:bodyPr>
          <a:lstStyle>
            <a:lvl1pPr>
              <a:defRPr sz="2000" b="1">
                <a:solidFill>
                  <a:schemeClr val="bg1"/>
                </a:solidFill>
                <a:latin typeface="Arial" panose="020B0604020202020204" pitchFamily="34" charset="0"/>
                <a:cs typeface="Arial" panose="020B0604020202020204" pitchFamily="34" charset="0"/>
              </a:defRPr>
            </a:lvl1pPr>
          </a:lstStyle>
          <a:p>
            <a:r>
              <a:rPr lang="cs-CZ" dirty="0"/>
              <a:t>Nadpis</a:t>
            </a:r>
          </a:p>
        </p:txBody>
      </p:sp>
      <p:grpSp>
        <p:nvGrpSpPr>
          <p:cNvPr id="12" name="Skupina 11">
            <a:extLst>
              <a:ext uri="{FF2B5EF4-FFF2-40B4-BE49-F238E27FC236}">
                <a16:creationId xmlns:a16="http://schemas.microsoft.com/office/drawing/2014/main" id="{0CE82392-F9A7-4797-B789-543297A3131F}"/>
              </a:ext>
            </a:extLst>
          </p:cNvPr>
          <p:cNvGrpSpPr/>
          <p:nvPr userDrawn="1"/>
        </p:nvGrpSpPr>
        <p:grpSpPr>
          <a:xfrm>
            <a:off x="9532058" y="94004"/>
            <a:ext cx="2587791" cy="308285"/>
            <a:chOff x="8214317" y="331276"/>
            <a:chExt cx="3881688" cy="450808"/>
          </a:xfrm>
        </p:grpSpPr>
        <p:pic>
          <p:nvPicPr>
            <p:cNvPr id="14" name="Grafický objekt 13">
              <a:extLst>
                <a:ext uri="{FF2B5EF4-FFF2-40B4-BE49-F238E27FC236}">
                  <a16:creationId xmlns:a16="http://schemas.microsoft.com/office/drawing/2014/main" id="{D518AFD1-5C76-435F-900F-DCD04908956F}"/>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8214317" y="471177"/>
              <a:ext cx="2963998" cy="252000"/>
            </a:xfrm>
            <a:prstGeom prst="rect">
              <a:avLst/>
            </a:prstGeom>
          </p:spPr>
        </p:pic>
        <p:pic>
          <p:nvPicPr>
            <p:cNvPr id="15" name="Obrázek 14" descr="Obsah obrázku kreslení&#10;&#10;Popis byl vytvořen automaticky">
              <a:extLst>
                <a:ext uri="{FF2B5EF4-FFF2-40B4-BE49-F238E27FC236}">
                  <a16:creationId xmlns:a16="http://schemas.microsoft.com/office/drawing/2014/main" id="{54C0D6F4-44CD-4848-AE87-029AA0E556EA}"/>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11430075" y="331276"/>
              <a:ext cx="665930" cy="450808"/>
            </a:xfrm>
            <a:prstGeom prst="rect">
              <a:avLst/>
            </a:prstGeom>
          </p:spPr>
        </p:pic>
      </p:grpSp>
      <p:pic>
        <p:nvPicPr>
          <p:cNvPr id="2" name="Grafický objekt 1">
            <a:extLst>
              <a:ext uri="{FF2B5EF4-FFF2-40B4-BE49-F238E27FC236}">
                <a16:creationId xmlns:a16="http://schemas.microsoft.com/office/drawing/2014/main" id="{000A9CFE-29F8-4983-92E5-1DE4851C8954}"/>
              </a:ext>
            </a:extLst>
          </p:cNvPr>
          <p:cNvPicPr>
            <a:picLocks noChangeAspect="1"/>
          </p:cNvPicPr>
          <p:nvPr userDrawn="1"/>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8135853" y="101942"/>
            <a:ext cx="1258641" cy="356831"/>
          </a:xfrm>
          <a:prstGeom prst="rect">
            <a:avLst/>
          </a:prstGeom>
        </p:spPr>
      </p:pic>
    </p:spTree>
    <p:extLst>
      <p:ext uri="{BB962C8B-B14F-4D97-AF65-F5344CB8AC3E}">
        <p14:creationId xmlns:p14="http://schemas.microsoft.com/office/powerpoint/2010/main" val="444262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ázdn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8778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adpis, obsah, obrázek - inverzní">
    <p:bg>
      <p:bgPr>
        <a:solidFill>
          <a:srgbClr val="D31145"/>
        </a:solidFill>
        <a:effectLst/>
      </p:bgPr>
    </p:bg>
    <p:spTree>
      <p:nvGrpSpPr>
        <p:cNvPr id="1" name=""/>
        <p:cNvGrpSpPr/>
        <p:nvPr/>
      </p:nvGrpSpPr>
      <p:grpSpPr>
        <a:xfrm>
          <a:off x="0" y="0"/>
          <a:ext cx="0" cy="0"/>
          <a:chOff x="0" y="0"/>
          <a:chExt cx="0" cy="0"/>
        </a:xfrm>
      </p:grpSpPr>
      <p:sp>
        <p:nvSpPr>
          <p:cNvPr id="10" name="Zástupný obsah 2">
            <a:extLst>
              <a:ext uri="{FF2B5EF4-FFF2-40B4-BE49-F238E27FC236}">
                <a16:creationId xmlns:a16="http://schemas.microsoft.com/office/drawing/2014/main" id="{DD6A7890-1F20-4DA7-AA89-7E104719D3C9}"/>
              </a:ext>
            </a:extLst>
          </p:cNvPr>
          <p:cNvSpPr>
            <a:spLocks noGrp="1"/>
          </p:cNvSpPr>
          <p:nvPr>
            <p:ph idx="1" hasCustomPrompt="1"/>
          </p:nvPr>
        </p:nvSpPr>
        <p:spPr>
          <a:xfrm>
            <a:off x="381000" y="1376362"/>
            <a:ext cx="11617349" cy="5132669"/>
          </a:xfrm>
        </p:spPr>
        <p:txBody>
          <a:bodyPr>
            <a:normAutofit/>
          </a:bodyPr>
          <a:lstStyle>
            <a:lvl1pPr marL="228600" indent="-228600">
              <a:buClr>
                <a:schemeClr val="bg1"/>
              </a:buClr>
              <a:buFont typeface="Arial" panose="020B0604020202020204" pitchFamily="34" charset="0"/>
              <a:buChar char="̶"/>
              <a:defRPr sz="2400">
                <a:solidFill>
                  <a:schemeClr val="bg1"/>
                </a:solidFill>
                <a:latin typeface="Arial" panose="020B0604020202020204" pitchFamily="34" charset="0"/>
                <a:cs typeface="Arial" panose="020B0604020202020204" pitchFamily="34" charset="0"/>
              </a:defRPr>
            </a:lvl1pPr>
            <a:lvl2pPr marL="685800" indent="-228600">
              <a:buClr>
                <a:schemeClr val="bg1"/>
              </a:buClr>
              <a:buFont typeface="Arial" panose="020B0604020202020204" pitchFamily="34" charset="0"/>
              <a:buChar char="̶"/>
              <a:defRPr sz="2000">
                <a:solidFill>
                  <a:schemeClr val="bg1"/>
                </a:solidFill>
                <a:latin typeface="Arial" panose="020B0604020202020204" pitchFamily="34" charset="0"/>
                <a:cs typeface="Arial" panose="020B0604020202020204" pitchFamily="34" charset="0"/>
              </a:defRPr>
            </a:lvl2pPr>
            <a:lvl3pPr marL="11430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3pPr>
            <a:lvl4pPr marL="16002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4pPr>
            <a:lvl5pPr marL="2057400" indent="-228600">
              <a:buClr>
                <a:srgbClr val="D31145"/>
              </a:buClr>
              <a:buFont typeface="Arial" panose="020B0604020202020204" pitchFamily="34" charset="0"/>
              <a:buChar char="̶"/>
              <a:defRPr>
                <a:latin typeface="Arial" panose="020B0604020202020204" pitchFamily="34" charset="0"/>
                <a:cs typeface="Arial" panose="020B0604020202020204" pitchFamily="34" charset="0"/>
              </a:defRPr>
            </a:lvl5pPr>
          </a:lstStyle>
          <a:p>
            <a:pPr lvl="0"/>
            <a:r>
              <a:rPr lang="cs-CZ" dirty="0"/>
              <a:t>První úroveň textu</a:t>
            </a:r>
          </a:p>
          <a:p>
            <a:pPr lvl="1"/>
            <a:r>
              <a:rPr lang="cs-CZ" dirty="0"/>
              <a:t>Druhá úroveň</a:t>
            </a:r>
          </a:p>
        </p:txBody>
      </p:sp>
      <p:grpSp>
        <p:nvGrpSpPr>
          <p:cNvPr id="12" name="Skupina 11">
            <a:extLst>
              <a:ext uri="{FF2B5EF4-FFF2-40B4-BE49-F238E27FC236}">
                <a16:creationId xmlns:a16="http://schemas.microsoft.com/office/drawing/2014/main" id="{66B19D25-1138-4220-A44A-0D4B63C96D9E}"/>
              </a:ext>
            </a:extLst>
          </p:cNvPr>
          <p:cNvGrpSpPr/>
          <p:nvPr userDrawn="1"/>
        </p:nvGrpSpPr>
        <p:grpSpPr>
          <a:xfrm>
            <a:off x="6256073" y="329946"/>
            <a:ext cx="5742276" cy="451023"/>
            <a:chOff x="6353729" y="329946"/>
            <a:chExt cx="5742276" cy="451023"/>
          </a:xfrm>
        </p:grpSpPr>
        <p:grpSp>
          <p:nvGrpSpPr>
            <p:cNvPr id="13" name="Skupina 12">
              <a:extLst>
                <a:ext uri="{FF2B5EF4-FFF2-40B4-BE49-F238E27FC236}">
                  <a16:creationId xmlns:a16="http://schemas.microsoft.com/office/drawing/2014/main" id="{0039C8DB-5008-4E21-B098-C6CD2E7B851C}"/>
                </a:ext>
              </a:extLst>
            </p:cNvPr>
            <p:cNvGrpSpPr/>
            <p:nvPr userDrawn="1"/>
          </p:nvGrpSpPr>
          <p:grpSpPr>
            <a:xfrm>
              <a:off x="6353729" y="348969"/>
              <a:ext cx="4824586" cy="432000"/>
              <a:chOff x="3105837" y="920447"/>
              <a:chExt cx="4824586" cy="432000"/>
            </a:xfrm>
          </p:grpSpPr>
          <p:pic>
            <p:nvPicPr>
              <p:cNvPr id="18" name="Grafický objekt 17">
                <a:extLst>
                  <a:ext uri="{FF2B5EF4-FFF2-40B4-BE49-F238E27FC236}">
                    <a16:creationId xmlns:a16="http://schemas.microsoft.com/office/drawing/2014/main" id="{9B900898-BE86-488C-8A9B-61767CCBF73F}"/>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105837" y="920447"/>
                <a:ext cx="1523783" cy="432000"/>
              </a:xfrm>
              <a:prstGeom prst="rect">
                <a:avLst/>
              </a:prstGeom>
            </p:spPr>
          </p:pic>
          <p:pic>
            <p:nvPicPr>
              <p:cNvPr id="19" name="Grafický objekt 18">
                <a:extLst>
                  <a:ext uri="{FF2B5EF4-FFF2-40B4-BE49-F238E27FC236}">
                    <a16:creationId xmlns:a16="http://schemas.microsoft.com/office/drawing/2014/main" id="{ED01BC9A-8599-4D60-8836-E630D56FCE4B}"/>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966425" y="1004555"/>
                <a:ext cx="2963998" cy="252000"/>
              </a:xfrm>
              <a:prstGeom prst="rect">
                <a:avLst/>
              </a:prstGeom>
            </p:spPr>
          </p:pic>
        </p:grpSp>
        <p:pic>
          <p:nvPicPr>
            <p:cNvPr id="17" name="Obrázek 16" descr="Obsah obrázku kreslení&#10;&#10;Popis byl vytvořen automaticky">
              <a:extLst>
                <a:ext uri="{FF2B5EF4-FFF2-40B4-BE49-F238E27FC236}">
                  <a16:creationId xmlns:a16="http://schemas.microsoft.com/office/drawing/2014/main" id="{7ECBA0B5-8E5C-4967-8167-2D88E70CA7E8}"/>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11430075" y="329946"/>
              <a:ext cx="665930" cy="450808"/>
            </a:xfrm>
            <a:prstGeom prst="rect">
              <a:avLst/>
            </a:prstGeom>
          </p:spPr>
        </p:pic>
      </p:grpSp>
      <p:sp>
        <p:nvSpPr>
          <p:cNvPr id="20" name="Nadpis 1">
            <a:extLst>
              <a:ext uri="{FF2B5EF4-FFF2-40B4-BE49-F238E27FC236}">
                <a16:creationId xmlns:a16="http://schemas.microsoft.com/office/drawing/2014/main" id="{42724F13-0F34-4D06-9D65-59247B61DE30}"/>
              </a:ext>
            </a:extLst>
          </p:cNvPr>
          <p:cNvSpPr>
            <a:spLocks noGrp="1"/>
          </p:cNvSpPr>
          <p:nvPr>
            <p:ph type="title" hasCustomPrompt="1"/>
          </p:nvPr>
        </p:nvSpPr>
        <p:spPr>
          <a:xfrm>
            <a:off x="332819" y="0"/>
            <a:ext cx="5579709" cy="1059255"/>
          </a:xfrm>
        </p:spPr>
        <p:txBody>
          <a:bodyPr>
            <a:noAutofit/>
          </a:bodyPr>
          <a:lstStyle>
            <a:lvl1pPr>
              <a:defRPr sz="2400" b="1">
                <a:solidFill>
                  <a:schemeClr val="bg1"/>
                </a:solidFill>
                <a:latin typeface="Arial" panose="020B0604020202020204" pitchFamily="34" charset="0"/>
                <a:cs typeface="Arial" panose="020B0604020202020204" pitchFamily="34" charset="0"/>
              </a:defRPr>
            </a:lvl1pPr>
          </a:lstStyle>
          <a:p>
            <a:r>
              <a:rPr lang="cs-CZ" dirty="0"/>
              <a:t>Nadpis</a:t>
            </a:r>
          </a:p>
        </p:txBody>
      </p:sp>
    </p:spTree>
    <p:extLst>
      <p:ext uri="{BB962C8B-B14F-4D97-AF65-F5344CB8AC3E}">
        <p14:creationId xmlns:p14="http://schemas.microsoft.com/office/powerpoint/2010/main" val="929773867"/>
      </p:ext>
    </p:extLst>
  </p:cSld>
  <p:clrMapOvr>
    <a:masterClrMapping/>
  </p:clrMapOvr>
  <p:extLst>
    <p:ext uri="{DCECCB84-F9BA-43D5-87BE-67443E8EF086}">
      <p15:sldGuideLst xmlns:p15="http://schemas.microsoft.com/office/powerpoint/2012/main">
        <p15:guide id="1" orient="horz" pos="411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ředělovací smínek">
    <p:spTree>
      <p:nvGrpSpPr>
        <p:cNvPr id="1" name=""/>
        <p:cNvGrpSpPr/>
        <p:nvPr/>
      </p:nvGrpSpPr>
      <p:grpSpPr>
        <a:xfrm>
          <a:off x="0" y="0"/>
          <a:ext cx="0" cy="0"/>
          <a:chOff x="0" y="0"/>
          <a:chExt cx="0" cy="0"/>
        </a:xfrm>
      </p:grpSpPr>
      <p:sp>
        <p:nvSpPr>
          <p:cNvPr id="6" name="Obdélník 5">
            <a:extLst>
              <a:ext uri="{FF2B5EF4-FFF2-40B4-BE49-F238E27FC236}">
                <a16:creationId xmlns:a16="http://schemas.microsoft.com/office/drawing/2014/main" id="{B6EE3335-4CFA-4F78-ACC9-DCDA0C61E0E3}"/>
              </a:ext>
            </a:extLst>
          </p:cNvPr>
          <p:cNvSpPr/>
          <p:nvPr userDrawn="1"/>
        </p:nvSpPr>
        <p:spPr>
          <a:xfrm>
            <a:off x="0" y="0"/>
            <a:ext cx="12192000" cy="6858000"/>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7" name="Nadpis 1">
            <a:extLst>
              <a:ext uri="{FF2B5EF4-FFF2-40B4-BE49-F238E27FC236}">
                <a16:creationId xmlns:a16="http://schemas.microsoft.com/office/drawing/2014/main" id="{B4AA1ACA-170D-42E8-8323-B664F9958C46}"/>
              </a:ext>
            </a:extLst>
          </p:cNvPr>
          <p:cNvSpPr>
            <a:spLocks noGrp="1"/>
          </p:cNvSpPr>
          <p:nvPr>
            <p:ph type="ctrTitle" hasCustomPrompt="1"/>
          </p:nvPr>
        </p:nvSpPr>
        <p:spPr>
          <a:xfrm>
            <a:off x="1524000" y="2503487"/>
            <a:ext cx="9144000" cy="1189622"/>
          </a:xfrm>
        </p:spPr>
        <p:txBody>
          <a:bodyPr anchor="b">
            <a:noAutofit/>
          </a:bodyPr>
          <a:lstStyle>
            <a:lvl1pPr algn="ctr">
              <a:defRPr sz="4500" b="1">
                <a:solidFill>
                  <a:schemeClr val="bg1"/>
                </a:solidFill>
                <a:latin typeface="Arial" panose="020B0604020202020204" pitchFamily="34" charset="0"/>
                <a:cs typeface="Arial" panose="020B0604020202020204" pitchFamily="34" charset="0"/>
              </a:defRPr>
            </a:lvl1pPr>
          </a:lstStyle>
          <a:p>
            <a:r>
              <a:rPr lang="cs-CZ" dirty="0"/>
              <a:t>Nadpis</a:t>
            </a:r>
          </a:p>
        </p:txBody>
      </p:sp>
      <p:sp>
        <p:nvSpPr>
          <p:cNvPr id="8" name="Podnadpis 2">
            <a:extLst>
              <a:ext uri="{FF2B5EF4-FFF2-40B4-BE49-F238E27FC236}">
                <a16:creationId xmlns:a16="http://schemas.microsoft.com/office/drawing/2014/main" id="{3E1FB666-EF45-45A1-80A5-B759B741F878}"/>
              </a:ext>
            </a:extLst>
          </p:cNvPr>
          <p:cNvSpPr>
            <a:spLocks noGrp="1"/>
          </p:cNvSpPr>
          <p:nvPr>
            <p:ph type="subTitle" idx="1" hasCustomPrompt="1"/>
          </p:nvPr>
        </p:nvSpPr>
        <p:spPr>
          <a:xfrm>
            <a:off x="1524000" y="3693110"/>
            <a:ext cx="9144000" cy="1564690"/>
          </a:xfrm>
        </p:spPr>
        <p:txBody>
          <a:bodyPr anchor="ctr"/>
          <a:lstStyle>
            <a:lvl1pPr marL="0" indent="0" algn="ctr">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dirty="0"/>
              <a:t>Podnadpis</a:t>
            </a:r>
          </a:p>
        </p:txBody>
      </p:sp>
      <p:pic>
        <p:nvPicPr>
          <p:cNvPr id="20" name="Obrázek 19" descr="Obsah obrázku kreslení&#10;&#10;Popis byl vytvořen automaticky">
            <a:extLst>
              <a:ext uri="{FF2B5EF4-FFF2-40B4-BE49-F238E27FC236}">
                <a16:creationId xmlns:a16="http://schemas.microsoft.com/office/drawing/2014/main" id="{EA3783B6-FC2A-454B-9F4B-560372C1E03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5638748" y="5989948"/>
            <a:ext cx="914504" cy="619083"/>
          </a:xfrm>
          <a:prstGeom prst="rect">
            <a:avLst/>
          </a:prstGeom>
        </p:spPr>
      </p:pic>
      <p:grpSp>
        <p:nvGrpSpPr>
          <p:cNvPr id="15" name="Skupina 14">
            <a:extLst>
              <a:ext uri="{FF2B5EF4-FFF2-40B4-BE49-F238E27FC236}">
                <a16:creationId xmlns:a16="http://schemas.microsoft.com/office/drawing/2014/main" id="{92CD7EB7-A771-4FBB-B8C7-DB5D59BBB75F}"/>
              </a:ext>
            </a:extLst>
          </p:cNvPr>
          <p:cNvGrpSpPr/>
          <p:nvPr userDrawn="1"/>
        </p:nvGrpSpPr>
        <p:grpSpPr>
          <a:xfrm>
            <a:off x="2907576" y="929325"/>
            <a:ext cx="6376849" cy="627081"/>
            <a:chOff x="3150227" y="929325"/>
            <a:chExt cx="6376849" cy="627081"/>
          </a:xfrm>
        </p:grpSpPr>
        <p:pic>
          <p:nvPicPr>
            <p:cNvPr id="16" name="Grafický objekt 15">
              <a:extLst>
                <a:ext uri="{FF2B5EF4-FFF2-40B4-BE49-F238E27FC236}">
                  <a16:creationId xmlns:a16="http://schemas.microsoft.com/office/drawing/2014/main" id="{F450C9B7-74DB-41E6-BE50-75396E9C66F8}"/>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3150227" y="929325"/>
              <a:ext cx="2211887" cy="627081"/>
            </a:xfrm>
            <a:prstGeom prst="rect">
              <a:avLst/>
            </a:prstGeom>
          </p:spPr>
        </p:pic>
        <p:pic>
          <p:nvPicPr>
            <p:cNvPr id="17" name="Grafický objekt 16">
              <a:extLst>
                <a:ext uri="{FF2B5EF4-FFF2-40B4-BE49-F238E27FC236}">
                  <a16:creationId xmlns:a16="http://schemas.microsoft.com/office/drawing/2014/main" id="{857E4D19-AD77-4999-B9C4-830DAE3D8012}"/>
                </a:ext>
              </a:extLst>
            </p:cNvPr>
            <p:cNvPicPr>
              <a:picLocks noChangeAspect="1"/>
            </p:cNvPicPr>
            <p:nvPr userDrawn="1"/>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5755612" y="1091418"/>
              <a:ext cx="3771464" cy="320651"/>
            </a:xfrm>
            <a:prstGeom prst="rect">
              <a:avLst/>
            </a:prstGeom>
          </p:spPr>
        </p:pic>
      </p:grpSp>
    </p:spTree>
    <p:extLst>
      <p:ext uri="{BB962C8B-B14F-4D97-AF65-F5344CB8AC3E}">
        <p14:creationId xmlns:p14="http://schemas.microsoft.com/office/powerpoint/2010/main" val="1244581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Content Placeholder 2"/>
          <p:cNvSpPr>
            <a:spLocks noGrp="1"/>
          </p:cNvSpPr>
          <p:nvPr>
            <p:ph idx="1"/>
          </p:nvPr>
        </p:nvSpPr>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B14159AF-26F1-42E1-BF83-F89C20A19403}" type="datetimeFigureOut">
              <a:rPr lang="cs-CZ" smtClean="0"/>
              <a:t>31.03.2021</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5B1DE3A8-275C-4F7D-9678-21DFF80A7010}" type="slidenum">
              <a:rPr lang="cs-CZ" smtClean="0"/>
              <a:t>‹#›</a:t>
            </a:fld>
            <a:endParaRPr lang="cs-CZ"/>
          </a:p>
        </p:txBody>
      </p:sp>
    </p:spTree>
    <p:extLst>
      <p:ext uri="{BB962C8B-B14F-4D97-AF65-F5344CB8AC3E}">
        <p14:creationId xmlns:p14="http://schemas.microsoft.com/office/powerpoint/2010/main" val="2964564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heme" Target="../theme/theme2.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2.sv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image" Target="../media/image4.png"/><Relationship Id="rId2" Type="http://schemas.openxmlformats.org/officeDocument/2006/relationships/slideLayout" Target="../slideLayouts/slideLayout24.xml"/><Relationship Id="rId16" Type="http://schemas.openxmlformats.org/officeDocument/2006/relationships/image" Target="../media/image6.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heme" Target="../theme/theme4.xml"/><Relationship Id="rId5" Type="http://schemas.openxmlformats.org/officeDocument/2006/relationships/slideLayout" Target="../slideLayouts/slideLayout27.xml"/><Relationship Id="rId15" Type="http://schemas.openxmlformats.org/officeDocument/2006/relationships/image" Target="../media/image14.sv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5.png"/></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9E29F1E6-ED0B-46BA-8E34-71ED3EB5946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dirty="0"/>
              <a:t>Kliknutím lze upravit styl.</a:t>
            </a:r>
          </a:p>
        </p:txBody>
      </p:sp>
      <p:sp>
        <p:nvSpPr>
          <p:cNvPr id="3" name="Zástupný text 2">
            <a:extLst>
              <a:ext uri="{FF2B5EF4-FFF2-40B4-BE49-F238E27FC236}">
                <a16:creationId xmlns:a16="http://schemas.microsoft.com/office/drawing/2014/main" id="{7438496F-B824-41C1-AA93-D9881432A51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dirty="0"/>
              <a:t>Po kliknutí můžete upravovat styly textu v předloze.</a:t>
            </a:r>
          </a:p>
          <a:p>
            <a:pPr lvl="1"/>
            <a:r>
              <a:rPr lang="cs-CZ" dirty="0"/>
              <a:t>Druhá úroveň</a:t>
            </a:r>
          </a:p>
          <a:p>
            <a:pPr lvl="2"/>
            <a:r>
              <a:rPr lang="cs-CZ" dirty="0"/>
              <a:t>Třetí úroveň</a:t>
            </a:r>
          </a:p>
          <a:p>
            <a:pPr lvl="3"/>
            <a:r>
              <a:rPr lang="cs-CZ" dirty="0"/>
              <a:t>Čtvrtá úroveň</a:t>
            </a:r>
          </a:p>
          <a:p>
            <a:pPr lvl="4"/>
            <a:r>
              <a:rPr lang="cs-CZ" dirty="0"/>
              <a:t>Pátá úroveň</a:t>
            </a:r>
          </a:p>
        </p:txBody>
      </p:sp>
    </p:spTree>
    <p:extLst>
      <p:ext uri="{BB962C8B-B14F-4D97-AF65-F5344CB8AC3E}">
        <p14:creationId xmlns:p14="http://schemas.microsoft.com/office/powerpoint/2010/main" val="364256536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9" r:id="rId3"/>
    <p:sldLayoutId id="2147483657" r:id="rId4"/>
    <p:sldLayoutId id="2147483662" r:id="rId5"/>
    <p:sldLayoutId id="2147483661" r:id="rId6"/>
    <p:sldLayoutId id="2147483660" r:id="rId7"/>
    <p:sldLayoutId id="2147483658" r:id="rId8"/>
    <p:sldLayoutId id="2147483663" r:id="rId9"/>
  </p:sldLayoutIdLst>
  <p:hf hdr="0" dt="0"/>
  <p:txStyles>
    <p:title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9E29F1E6-ED0B-46BA-8E34-71ED3EB5946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text 2">
            <a:extLst>
              <a:ext uri="{FF2B5EF4-FFF2-40B4-BE49-F238E27FC236}">
                <a16:creationId xmlns:a16="http://schemas.microsoft.com/office/drawing/2014/main" id="{7438496F-B824-41C1-AA93-D9881432A51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8CCCD239-AA6C-468B-B245-CD5B8A25AB5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BC3069-8C51-47E8-9C44-38C8AF77A8AC}" type="datetimeFigureOut">
              <a:rPr lang="cs-CZ" smtClean="0"/>
              <a:t>31.03.2021</a:t>
            </a:fld>
            <a:endParaRPr lang="cs-CZ"/>
          </a:p>
        </p:txBody>
      </p:sp>
      <p:sp>
        <p:nvSpPr>
          <p:cNvPr id="5" name="Zástupný symbol pro zápatí 4">
            <a:extLst>
              <a:ext uri="{FF2B5EF4-FFF2-40B4-BE49-F238E27FC236}">
                <a16:creationId xmlns:a16="http://schemas.microsoft.com/office/drawing/2014/main" id="{6DE7136D-3C88-4971-84B6-5D5DE228D78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a:extLst>
              <a:ext uri="{FF2B5EF4-FFF2-40B4-BE49-F238E27FC236}">
                <a16:creationId xmlns:a16="http://schemas.microsoft.com/office/drawing/2014/main" id="{DAB90520-7E94-4EFB-924D-7EC9C954CA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1DAE22-6391-4995-B91F-1C3568FD3113}" type="slidenum">
              <a:rPr lang="cs-CZ" smtClean="0"/>
              <a:t>‹#›</a:t>
            </a:fld>
            <a:endParaRPr lang="cs-CZ"/>
          </a:p>
        </p:txBody>
      </p:sp>
    </p:spTree>
    <p:extLst>
      <p:ext uri="{BB962C8B-B14F-4D97-AF65-F5344CB8AC3E}">
        <p14:creationId xmlns:p14="http://schemas.microsoft.com/office/powerpoint/2010/main" val="182016723"/>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9E29F1E6-ED0B-46BA-8E34-71ED3EB5946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dirty="0"/>
              <a:t>Kliknutím lze upravit styl.</a:t>
            </a:r>
          </a:p>
        </p:txBody>
      </p:sp>
      <p:sp>
        <p:nvSpPr>
          <p:cNvPr id="3" name="Zástupný text 2">
            <a:extLst>
              <a:ext uri="{FF2B5EF4-FFF2-40B4-BE49-F238E27FC236}">
                <a16:creationId xmlns:a16="http://schemas.microsoft.com/office/drawing/2014/main" id="{7438496F-B824-41C1-AA93-D9881432A51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dirty="0"/>
              <a:t>Po kliknutí můžete upravovat styly textu v předloze.</a:t>
            </a:r>
          </a:p>
          <a:p>
            <a:pPr lvl="1"/>
            <a:r>
              <a:rPr lang="cs-CZ" dirty="0"/>
              <a:t>Druhá úroveň</a:t>
            </a:r>
          </a:p>
          <a:p>
            <a:pPr lvl="2"/>
            <a:r>
              <a:rPr lang="cs-CZ" dirty="0"/>
              <a:t>Třetí úroveň</a:t>
            </a:r>
          </a:p>
          <a:p>
            <a:pPr lvl="3"/>
            <a:r>
              <a:rPr lang="cs-CZ" dirty="0"/>
              <a:t>Čtvrtá úroveň</a:t>
            </a:r>
          </a:p>
          <a:p>
            <a:pPr lvl="4"/>
            <a:r>
              <a:rPr lang="cs-CZ" dirty="0"/>
              <a:t>Pátá úroveň</a:t>
            </a:r>
          </a:p>
        </p:txBody>
      </p:sp>
    </p:spTree>
    <p:extLst>
      <p:ext uri="{BB962C8B-B14F-4D97-AF65-F5344CB8AC3E}">
        <p14:creationId xmlns:p14="http://schemas.microsoft.com/office/powerpoint/2010/main" val="2383138824"/>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Lst>
  <p:hf hdr="0" dt="0"/>
  <p:txStyles>
    <p:title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Obdélník 8">
            <a:extLst>
              <a:ext uri="{FF2B5EF4-FFF2-40B4-BE49-F238E27FC236}">
                <a16:creationId xmlns:a16="http://schemas.microsoft.com/office/drawing/2014/main" id="{BE882FD9-D878-4FCD-9C72-C60BD3C7D753}"/>
              </a:ext>
            </a:extLst>
          </p:cNvPr>
          <p:cNvSpPr/>
          <p:nvPr userDrawn="1"/>
        </p:nvSpPr>
        <p:spPr>
          <a:xfrm>
            <a:off x="1" y="1"/>
            <a:ext cx="12192000" cy="681036"/>
          </a:xfrm>
          <a:prstGeom prst="rect">
            <a:avLst/>
          </a:prstGeom>
          <a:solidFill>
            <a:srgbClr val="D31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2400" dirty="0">
              <a:solidFill>
                <a:schemeClr val="bg1"/>
              </a:solidFill>
              <a:latin typeface="Arial (Základní text)"/>
            </a:endParaRPr>
          </a:p>
        </p:txBody>
      </p:sp>
      <p:sp>
        <p:nvSpPr>
          <p:cNvPr id="3" name="Zástupný text 2">
            <a:extLst>
              <a:ext uri="{FF2B5EF4-FFF2-40B4-BE49-F238E27FC236}">
                <a16:creationId xmlns:a16="http://schemas.microsoft.com/office/drawing/2014/main" id="{7438496F-B824-41C1-AA93-D9881432A51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dirty="0"/>
              <a:t>Po kliknutí můžete upravovat styly textu v předloze.</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2" name="Zástupný nadpis 1">
            <a:extLst>
              <a:ext uri="{FF2B5EF4-FFF2-40B4-BE49-F238E27FC236}">
                <a16:creationId xmlns:a16="http://schemas.microsoft.com/office/drawing/2014/main" id="{9E29F1E6-ED0B-46BA-8E34-71ED3EB59469}"/>
              </a:ext>
            </a:extLst>
          </p:cNvPr>
          <p:cNvSpPr>
            <a:spLocks noGrp="1"/>
          </p:cNvSpPr>
          <p:nvPr>
            <p:ph type="title"/>
          </p:nvPr>
        </p:nvSpPr>
        <p:spPr>
          <a:xfrm>
            <a:off x="55986" y="1"/>
            <a:ext cx="8808993" cy="681036"/>
          </a:xfrm>
          <a:prstGeom prst="rect">
            <a:avLst/>
          </a:prstGeom>
        </p:spPr>
        <p:txBody>
          <a:bodyPr vert="horz" lIns="91440" tIns="45720" rIns="91440" bIns="45720" rtlCol="0" anchor="ctr">
            <a:normAutofit/>
          </a:bodyPr>
          <a:lstStyle/>
          <a:p>
            <a:r>
              <a:rPr lang="cs-CZ" dirty="0"/>
              <a:t>Kliknutím lze upravit styl.</a:t>
            </a:r>
          </a:p>
        </p:txBody>
      </p:sp>
      <p:grpSp>
        <p:nvGrpSpPr>
          <p:cNvPr id="10" name="Skupina 9">
            <a:extLst>
              <a:ext uri="{FF2B5EF4-FFF2-40B4-BE49-F238E27FC236}">
                <a16:creationId xmlns:a16="http://schemas.microsoft.com/office/drawing/2014/main" id="{1446B490-50F8-4EEA-84BF-ED4B3F9022BD}"/>
              </a:ext>
            </a:extLst>
          </p:cNvPr>
          <p:cNvGrpSpPr/>
          <p:nvPr userDrawn="1"/>
        </p:nvGrpSpPr>
        <p:grpSpPr>
          <a:xfrm>
            <a:off x="6287878" y="115007"/>
            <a:ext cx="5742276" cy="451023"/>
            <a:chOff x="6353729" y="329946"/>
            <a:chExt cx="5742276" cy="451023"/>
          </a:xfrm>
        </p:grpSpPr>
        <p:grpSp>
          <p:nvGrpSpPr>
            <p:cNvPr id="15" name="Skupina 14">
              <a:extLst>
                <a:ext uri="{FF2B5EF4-FFF2-40B4-BE49-F238E27FC236}">
                  <a16:creationId xmlns:a16="http://schemas.microsoft.com/office/drawing/2014/main" id="{DD56039D-6C4E-4F36-A9AD-1A5DE0652535}"/>
                </a:ext>
              </a:extLst>
            </p:cNvPr>
            <p:cNvGrpSpPr/>
            <p:nvPr userDrawn="1"/>
          </p:nvGrpSpPr>
          <p:grpSpPr>
            <a:xfrm>
              <a:off x="6353729" y="348969"/>
              <a:ext cx="4824586" cy="432000"/>
              <a:chOff x="3105837" y="920447"/>
              <a:chExt cx="4824586" cy="432000"/>
            </a:xfrm>
          </p:grpSpPr>
          <p:pic>
            <p:nvPicPr>
              <p:cNvPr id="17" name="Grafický objekt 16">
                <a:extLst>
                  <a:ext uri="{FF2B5EF4-FFF2-40B4-BE49-F238E27FC236}">
                    <a16:creationId xmlns:a16="http://schemas.microsoft.com/office/drawing/2014/main" id="{2D076463-9103-4D9E-86F8-FD67243D0BBC}"/>
                  </a:ext>
                </a:extLst>
              </p:cNvPr>
              <p:cNvPicPr>
                <a:picLocks noChangeAspect="1"/>
              </p:cNvPicPr>
              <p:nvPr userDrawn="1"/>
            </p:nvPicPr>
            <p:blipFill>
              <a:blip r:embed="rId12" cstate="hq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3105837" y="920447"/>
                <a:ext cx="1523783" cy="432000"/>
              </a:xfrm>
              <a:prstGeom prst="rect">
                <a:avLst/>
              </a:prstGeom>
            </p:spPr>
          </p:pic>
          <p:pic>
            <p:nvPicPr>
              <p:cNvPr id="18" name="Grafický objekt 17">
                <a:extLst>
                  <a:ext uri="{FF2B5EF4-FFF2-40B4-BE49-F238E27FC236}">
                    <a16:creationId xmlns:a16="http://schemas.microsoft.com/office/drawing/2014/main" id="{15975688-7C12-499C-A870-E04744A86CDF}"/>
                  </a:ext>
                </a:extLst>
              </p:cNvPr>
              <p:cNvPicPr>
                <a:picLocks noChangeAspect="1"/>
              </p:cNvPicPr>
              <p:nvPr userDrawn="1"/>
            </p:nvPicPr>
            <p:blipFill>
              <a:blip r:embed="rId14" cstate="hq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a:off x="4966425" y="1004555"/>
                <a:ext cx="2963998" cy="252000"/>
              </a:xfrm>
              <a:prstGeom prst="rect">
                <a:avLst/>
              </a:prstGeom>
            </p:spPr>
          </p:pic>
        </p:grpSp>
        <p:pic>
          <p:nvPicPr>
            <p:cNvPr id="16" name="Obrázek 15" descr="Obsah obrázku kreslení&#10;&#10;Popis byl vytvořen automaticky">
              <a:extLst>
                <a:ext uri="{FF2B5EF4-FFF2-40B4-BE49-F238E27FC236}">
                  <a16:creationId xmlns:a16="http://schemas.microsoft.com/office/drawing/2014/main" id="{70D84849-79F4-4C81-AEB0-8C902D8C7BC3}"/>
                </a:ext>
              </a:extLst>
            </p:cNvPr>
            <p:cNvPicPr>
              <a:picLocks noChangeAspect="1"/>
            </p:cNvPicPr>
            <p:nvPr userDrawn="1"/>
          </p:nvPicPr>
          <p:blipFill>
            <a:blip r:embed="rId16" cstate="hqprint">
              <a:extLst>
                <a:ext uri="{28A0092B-C50C-407E-A947-70E740481C1C}">
                  <a14:useLocalDpi xmlns:a14="http://schemas.microsoft.com/office/drawing/2010/main" val="0"/>
                </a:ext>
              </a:extLst>
            </a:blip>
            <a:stretch>
              <a:fillRect/>
            </a:stretch>
          </p:blipFill>
          <p:spPr>
            <a:xfrm>
              <a:off x="11430075" y="329946"/>
              <a:ext cx="665930" cy="450808"/>
            </a:xfrm>
            <a:prstGeom prst="rect">
              <a:avLst/>
            </a:prstGeom>
          </p:spPr>
        </p:pic>
      </p:grpSp>
    </p:spTree>
    <p:extLst>
      <p:ext uri="{BB962C8B-B14F-4D97-AF65-F5344CB8AC3E}">
        <p14:creationId xmlns:p14="http://schemas.microsoft.com/office/powerpoint/2010/main" val="1236823504"/>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Lst>
  <p:hf hdr="0" dt="0"/>
  <p:txStyles>
    <p:titleStyle>
      <a:lvl1pPr algn="l" defTabSz="914400" rtl="0" eaLnBrk="1" latinLnBrk="0" hangingPunct="1">
        <a:lnSpc>
          <a:spcPct val="90000"/>
        </a:lnSpc>
        <a:spcBef>
          <a:spcPct val="0"/>
        </a:spcBef>
        <a:buNone/>
        <a:defRPr sz="3200" b="1" kern="1200">
          <a:solidFill>
            <a:schemeClr val="bg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9E29F1E6-ED0B-46BA-8E34-71ED3EB5946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dirty="0"/>
              <a:t>Kliknutím lze upravit styl.</a:t>
            </a:r>
          </a:p>
        </p:txBody>
      </p:sp>
      <p:sp>
        <p:nvSpPr>
          <p:cNvPr id="3" name="Zástupný text 2">
            <a:extLst>
              <a:ext uri="{FF2B5EF4-FFF2-40B4-BE49-F238E27FC236}">
                <a16:creationId xmlns:a16="http://schemas.microsoft.com/office/drawing/2014/main" id="{7438496F-B824-41C1-AA93-D9881432A51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dirty="0"/>
              <a:t>Po kliknutí můžete upravovat styly textu v předloze.</a:t>
            </a:r>
          </a:p>
          <a:p>
            <a:pPr lvl="1"/>
            <a:r>
              <a:rPr lang="cs-CZ" dirty="0"/>
              <a:t>Druhá úroveň</a:t>
            </a:r>
          </a:p>
          <a:p>
            <a:pPr lvl="2"/>
            <a:r>
              <a:rPr lang="cs-CZ" dirty="0"/>
              <a:t>Třetí úroveň</a:t>
            </a:r>
          </a:p>
          <a:p>
            <a:pPr lvl="3"/>
            <a:r>
              <a:rPr lang="cs-CZ" dirty="0"/>
              <a:t>Čtvrtá úroveň</a:t>
            </a:r>
          </a:p>
          <a:p>
            <a:pPr lvl="4"/>
            <a:r>
              <a:rPr lang="cs-CZ" dirty="0"/>
              <a:t>Pátá úroveň</a:t>
            </a:r>
          </a:p>
        </p:txBody>
      </p:sp>
    </p:spTree>
    <p:extLst>
      <p:ext uri="{BB962C8B-B14F-4D97-AF65-F5344CB8AC3E}">
        <p14:creationId xmlns:p14="http://schemas.microsoft.com/office/powerpoint/2010/main" val="1256013136"/>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Lst>
  <p:hf hdr="0" dt="0"/>
  <p:txStyles>
    <p:title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19.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25.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24.png"/><Relationship Id="rId2" Type="http://schemas.openxmlformats.org/officeDocument/2006/relationships/tags" Target="../tags/tag2.xml"/><Relationship Id="rId16" Type="http://schemas.openxmlformats.org/officeDocument/2006/relationships/image" Target="../media/image28.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19.xml"/><Relationship Id="rId5" Type="http://schemas.openxmlformats.org/officeDocument/2006/relationships/tags" Target="../tags/tag5.xml"/><Relationship Id="rId15" Type="http://schemas.openxmlformats.org/officeDocument/2006/relationships/image" Target="../media/image27.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8" Type="http://schemas.openxmlformats.org/officeDocument/2006/relationships/chart" Target="../charts/chart15.xml"/><Relationship Id="rId3" Type="http://schemas.openxmlformats.org/officeDocument/2006/relationships/tags" Target="../tags/tag13.xml"/><Relationship Id="rId7" Type="http://schemas.openxmlformats.org/officeDocument/2006/relationships/chart" Target="../charts/chart14.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Layout" Target="../slideLayouts/slideLayout32.xml"/><Relationship Id="rId5" Type="http://schemas.openxmlformats.org/officeDocument/2006/relationships/tags" Target="../tags/tag15.xml"/><Relationship Id="rId4" Type="http://schemas.openxmlformats.org/officeDocument/2006/relationships/tags" Target="../tags/tag14.xml"/></Relationships>
</file>

<file path=ppt/slides/_rels/slide27.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xml"/><Relationship Id="rId1" Type="http://schemas.openxmlformats.org/officeDocument/2006/relationships/slideLayout" Target="../slideLayouts/slideLayout32.xml"/><Relationship Id="rId4" Type="http://schemas.openxmlformats.org/officeDocument/2006/relationships/chart" Target="../charts/char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image" Target="../media/image33.png"/><Relationship Id="rId3" Type="http://schemas.openxmlformats.org/officeDocument/2006/relationships/tags" Target="../tags/tag18.xml"/><Relationship Id="rId7" Type="http://schemas.openxmlformats.org/officeDocument/2006/relationships/tags" Target="../tags/tag22.xml"/><Relationship Id="rId12" Type="http://schemas.openxmlformats.org/officeDocument/2006/relationships/image" Target="../media/image32.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image" Target="../media/image31.png"/><Relationship Id="rId5" Type="http://schemas.openxmlformats.org/officeDocument/2006/relationships/tags" Target="../tags/tag20.xml"/><Relationship Id="rId10" Type="http://schemas.openxmlformats.org/officeDocument/2006/relationships/image" Target="../media/image30.png"/><Relationship Id="rId4" Type="http://schemas.openxmlformats.org/officeDocument/2006/relationships/tags" Target="../tags/tag19.xml"/><Relationship Id="rId9" Type="http://schemas.openxmlformats.org/officeDocument/2006/relationships/image" Target="../media/image29.png"/><Relationship Id="rId1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image" Target="../media/image34.png"/><Relationship Id="rId3" Type="http://schemas.openxmlformats.org/officeDocument/2006/relationships/tags" Target="../tags/tag25.xml"/><Relationship Id="rId7" Type="http://schemas.openxmlformats.org/officeDocument/2006/relationships/tags" Target="../tags/tag29.xml"/><Relationship Id="rId12" Type="http://schemas.openxmlformats.org/officeDocument/2006/relationships/slideLayout" Target="../slideLayouts/slideLayout37.xml"/><Relationship Id="rId17" Type="http://schemas.openxmlformats.org/officeDocument/2006/relationships/image" Target="../media/image38.png"/><Relationship Id="rId2" Type="http://schemas.openxmlformats.org/officeDocument/2006/relationships/tags" Target="../tags/tag24.xml"/><Relationship Id="rId16" Type="http://schemas.openxmlformats.org/officeDocument/2006/relationships/image" Target="../media/image37.png"/><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tags" Target="../tags/tag33.xml"/><Relationship Id="rId5" Type="http://schemas.openxmlformats.org/officeDocument/2006/relationships/tags" Target="../tags/tag27.xml"/><Relationship Id="rId15" Type="http://schemas.openxmlformats.org/officeDocument/2006/relationships/image" Target="../media/image36.png"/><Relationship Id="rId10" Type="http://schemas.openxmlformats.org/officeDocument/2006/relationships/tags" Target="../tags/tag32.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chart" Target="../charts/chart18.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chart" Target="../charts/chart20.xml"/><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8" Type="http://schemas.openxmlformats.org/officeDocument/2006/relationships/chart" Target="../charts/chart23.xml"/><Relationship Id="rId3" Type="http://schemas.openxmlformats.org/officeDocument/2006/relationships/tags" Target="../tags/tag36.xml"/><Relationship Id="rId7" Type="http://schemas.openxmlformats.org/officeDocument/2006/relationships/chart" Target="../charts/chart22.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slideLayout" Target="../slideLayouts/slideLayout39.xml"/><Relationship Id="rId5" Type="http://schemas.openxmlformats.org/officeDocument/2006/relationships/tags" Target="../tags/tag38.xml"/><Relationship Id="rId4" Type="http://schemas.openxmlformats.org/officeDocument/2006/relationships/tags" Target="../tags/tag37.xml"/></Relationships>
</file>

<file path=ppt/slides/_rels/slide34.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2.xml"/><Relationship Id="rId1" Type="http://schemas.openxmlformats.org/officeDocument/2006/relationships/slideLayout" Target="../slideLayouts/slideLayout39.xml"/><Relationship Id="rId4" Type="http://schemas.openxmlformats.org/officeDocument/2006/relationships/chart" Target="../charts/chart2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chart" Target="../charts/chart26.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tags" Target="../tags/tag41.xml"/><Relationship Id="rId7" Type="http://schemas.openxmlformats.org/officeDocument/2006/relationships/tags" Target="../tags/tag45.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9" Type="http://schemas.openxmlformats.org/officeDocument/2006/relationships/chart" Target="../charts/chart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tags" Target="../tags/tag48.xml"/><Relationship Id="rId7" Type="http://schemas.openxmlformats.org/officeDocument/2006/relationships/tags" Target="../tags/tag52.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9" Type="http://schemas.openxmlformats.org/officeDocument/2006/relationships/chart" Target="../charts/chart28.xml"/></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55.xml"/><Relationship Id="rId7" Type="http://schemas.openxmlformats.org/officeDocument/2006/relationships/slideLayout" Target="../slideLayouts/slideLayout37.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9" Type="http://schemas.openxmlformats.org/officeDocument/2006/relationships/chart" Target="../charts/chart2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chart" Target="../charts/chart30.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1.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chart" Target="../charts/chart34.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chart" Target="../charts/chart35.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chart" Target="../charts/chart36.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chart" Target="../charts/chart37.xml"/><Relationship Id="rId4"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8" Type="http://schemas.openxmlformats.org/officeDocument/2006/relationships/chart" Target="../charts/chart38.xml"/><Relationship Id="rId13" Type="http://schemas.openxmlformats.org/officeDocument/2006/relationships/chart" Target="../charts/chart43.xml"/><Relationship Id="rId3" Type="http://schemas.openxmlformats.org/officeDocument/2006/relationships/tags" Target="../tags/tag64.xml"/><Relationship Id="rId7" Type="http://schemas.openxmlformats.org/officeDocument/2006/relationships/slideLayout" Target="../slideLayouts/slideLayout37.xml"/><Relationship Id="rId12" Type="http://schemas.openxmlformats.org/officeDocument/2006/relationships/chart" Target="../charts/chart42.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chart" Target="../charts/chart41.xml"/><Relationship Id="rId5" Type="http://schemas.openxmlformats.org/officeDocument/2006/relationships/tags" Target="../tags/tag66.xml"/><Relationship Id="rId10" Type="http://schemas.openxmlformats.org/officeDocument/2006/relationships/chart" Target="../charts/chart40.xml"/><Relationship Id="rId4" Type="http://schemas.openxmlformats.org/officeDocument/2006/relationships/tags" Target="../tags/tag65.xml"/><Relationship Id="rId9" Type="http://schemas.openxmlformats.org/officeDocument/2006/relationships/chart" Target="../charts/chart39.xml"/></Relationships>
</file>

<file path=ppt/slides/_rels/slide61.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5" Type="http://schemas.openxmlformats.org/officeDocument/2006/relationships/chart" Target="../charts/chart44.xml"/><Relationship Id="rId4" Type="http://schemas.openxmlformats.org/officeDocument/2006/relationships/slideLayout" Target="../slideLayouts/slideLayout37.xml"/></Relationships>
</file>

<file path=ppt/slides/_rels/slide62.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5" Type="http://schemas.openxmlformats.org/officeDocument/2006/relationships/chart" Target="../charts/chart45.xml"/><Relationship Id="rId4" Type="http://schemas.openxmlformats.org/officeDocument/2006/relationships/slideLayout" Target="../slideLayouts/slideLayout37.xml"/></Relationships>
</file>

<file path=ppt/slides/_rels/slide63.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chart" Target="../charts/chart46.xml"/><Relationship Id="rId5" Type="http://schemas.openxmlformats.org/officeDocument/2006/relationships/slideLayout" Target="../slideLayouts/slideLayout37.xml"/><Relationship Id="rId4" Type="http://schemas.openxmlformats.org/officeDocument/2006/relationships/tags" Target="../tags/tag77.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tags" Target="../tags/tag79.xml"/><Relationship Id="rId1" Type="http://schemas.openxmlformats.org/officeDocument/2006/relationships/tags" Target="../tags/tag78.xml"/></Relationships>
</file>

<file path=ppt/slides/_rels/slide65.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notesSlide" Target="../notesSlides/notesSlide9.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slideLayout" Target="../slideLayouts/slideLayout37.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image" Target="../media/image40.png"/><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image" Target="../media/image39.png"/></Relationships>
</file>

<file path=ppt/slides/_rels/slide66.xml.rels><?xml version="1.0" encoding="UTF-8" standalone="yes"?>
<Relationships xmlns="http://schemas.openxmlformats.org/package/2006/relationships"><Relationship Id="rId3" Type="http://schemas.openxmlformats.org/officeDocument/2006/relationships/tags" Target="../tags/tag93.xml"/><Relationship Id="rId7" Type="http://schemas.openxmlformats.org/officeDocument/2006/relationships/chart" Target="../charts/chart4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notesSlide" Target="../notesSlides/notesSlide10.xml"/><Relationship Id="rId5" Type="http://schemas.openxmlformats.org/officeDocument/2006/relationships/slideLayout" Target="../slideLayouts/slideLayout37.xml"/><Relationship Id="rId4" Type="http://schemas.openxmlformats.org/officeDocument/2006/relationships/tags" Target="../tags/tag94.xml"/></Relationships>
</file>

<file path=ppt/slides/_rels/slide67.xml.rels><?xml version="1.0" encoding="UTF-8" standalone="yes"?>
<Relationships xmlns="http://schemas.openxmlformats.org/package/2006/relationships"><Relationship Id="rId8" Type="http://schemas.openxmlformats.org/officeDocument/2006/relationships/tags" Target="../tags/tag102.xml"/><Relationship Id="rId13" Type="http://schemas.openxmlformats.org/officeDocument/2006/relationships/chart" Target="../charts/chart49.xml"/><Relationship Id="rId3" Type="http://schemas.openxmlformats.org/officeDocument/2006/relationships/tags" Target="../tags/tag97.xml"/><Relationship Id="rId7" Type="http://schemas.openxmlformats.org/officeDocument/2006/relationships/tags" Target="../tags/tag101.xml"/><Relationship Id="rId12" Type="http://schemas.openxmlformats.org/officeDocument/2006/relationships/chart" Target="../charts/chart48.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tags" Target="../tags/tag100.xml"/><Relationship Id="rId11" Type="http://schemas.openxmlformats.org/officeDocument/2006/relationships/notesSlide" Target="../notesSlides/notesSlide11.xml"/><Relationship Id="rId5" Type="http://schemas.openxmlformats.org/officeDocument/2006/relationships/tags" Target="../tags/tag99.xml"/><Relationship Id="rId10" Type="http://schemas.openxmlformats.org/officeDocument/2006/relationships/slideLayout" Target="../slideLayouts/slideLayout37.xml"/><Relationship Id="rId4" Type="http://schemas.openxmlformats.org/officeDocument/2006/relationships/tags" Target="../tags/tag98.xml"/><Relationship Id="rId9" Type="http://schemas.openxmlformats.org/officeDocument/2006/relationships/tags" Target="../tags/tag103.xml"/><Relationship Id="rId14" Type="http://schemas.openxmlformats.org/officeDocument/2006/relationships/chart" Target="../charts/chart50.xml"/></Relationships>
</file>

<file path=ppt/slides/_rels/slide68.xml.rels><?xml version="1.0" encoding="UTF-8" standalone="yes"?>
<Relationships xmlns="http://schemas.openxmlformats.org/package/2006/relationships"><Relationship Id="rId8" Type="http://schemas.openxmlformats.org/officeDocument/2006/relationships/tags" Target="../tags/tag111.xml"/><Relationship Id="rId13" Type="http://schemas.openxmlformats.org/officeDocument/2006/relationships/chart" Target="../charts/chart53.xml"/><Relationship Id="rId3" Type="http://schemas.openxmlformats.org/officeDocument/2006/relationships/tags" Target="../tags/tag106.xml"/><Relationship Id="rId7" Type="http://schemas.openxmlformats.org/officeDocument/2006/relationships/tags" Target="../tags/tag110.xml"/><Relationship Id="rId12" Type="http://schemas.openxmlformats.org/officeDocument/2006/relationships/chart" Target="../charts/chart52.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tags" Target="../tags/tag109.xml"/><Relationship Id="rId11" Type="http://schemas.openxmlformats.org/officeDocument/2006/relationships/chart" Target="../charts/chart51.xml"/><Relationship Id="rId5" Type="http://schemas.openxmlformats.org/officeDocument/2006/relationships/tags" Target="../tags/tag108.xml"/><Relationship Id="rId10" Type="http://schemas.openxmlformats.org/officeDocument/2006/relationships/notesSlide" Target="../notesSlides/notesSlide12.xml"/><Relationship Id="rId4" Type="http://schemas.openxmlformats.org/officeDocument/2006/relationships/tags" Target="../tags/tag107.xml"/><Relationship Id="rId9" Type="http://schemas.openxmlformats.org/officeDocument/2006/relationships/slideLayout" Target="../slideLayouts/slideLayout3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chart" Target="../charts/chart54.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chart" Target="../charts/chart55.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967A564D-817A-482D-8BCC-FCE2C62830D3}"/>
              </a:ext>
            </a:extLst>
          </p:cNvPr>
          <p:cNvSpPr>
            <a:spLocks noGrp="1"/>
          </p:cNvSpPr>
          <p:nvPr>
            <p:ph type="ctrTitle"/>
          </p:nvPr>
        </p:nvSpPr>
        <p:spPr/>
        <p:txBody>
          <a:bodyPr/>
          <a:lstStyle/>
          <a:p>
            <a:r>
              <a:rPr lang="cs-CZ" dirty="0"/>
              <a:t>Stav a vývoj epidemie COVID-19 </a:t>
            </a:r>
            <a:br>
              <a:rPr lang="cs-CZ" dirty="0"/>
            </a:br>
            <a:r>
              <a:rPr lang="cs-CZ" dirty="0"/>
              <a:t>v dostupných datech</a:t>
            </a:r>
          </a:p>
        </p:txBody>
      </p:sp>
      <p:sp>
        <p:nvSpPr>
          <p:cNvPr id="5" name="Podnadpis 4">
            <a:extLst>
              <a:ext uri="{FF2B5EF4-FFF2-40B4-BE49-F238E27FC236}">
                <a16:creationId xmlns:a16="http://schemas.microsoft.com/office/drawing/2014/main" id="{ECB71022-B988-48D8-A571-213CB90D2BB5}"/>
              </a:ext>
            </a:extLst>
          </p:cNvPr>
          <p:cNvSpPr>
            <a:spLocks noGrp="1"/>
          </p:cNvSpPr>
          <p:nvPr>
            <p:ph type="subTitle" idx="1"/>
          </p:nvPr>
        </p:nvSpPr>
        <p:spPr>
          <a:xfrm>
            <a:off x="166116" y="3693109"/>
            <a:ext cx="11859768" cy="1506852"/>
          </a:xfrm>
        </p:spPr>
        <p:txBody>
          <a:bodyPr>
            <a:normAutofit/>
          </a:bodyPr>
          <a:lstStyle/>
          <a:p>
            <a:r>
              <a:rPr lang="cs-CZ" sz="3800" b="1" dirty="0">
                <a:solidFill>
                  <a:schemeClr val="tx1"/>
                </a:solidFill>
              </a:rPr>
              <a:t>Nákaza COVID-19 ve školách, u dětí, </a:t>
            </a:r>
          </a:p>
          <a:p>
            <a:r>
              <a:rPr lang="cs-CZ" sz="3800" b="1" dirty="0">
                <a:solidFill>
                  <a:schemeClr val="tx1"/>
                </a:solidFill>
              </a:rPr>
              <a:t>pedagogů a zaměstnanců škol </a:t>
            </a:r>
          </a:p>
        </p:txBody>
      </p:sp>
      <p:sp>
        <p:nvSpPr>
          <p:cNvPr id="2" name="TextovéPole 1"/>
          <p:cNvSpPr txBox="1"/>
          <p:nvPr/>
        </p:nvSpPr>
        <p:spPr>
          <a:xfrm>
            <a:off x="2972718" y="5244029"/>
            <a:ext cx="6246564" cy="430887"/>
          </a:xfrm>
          <a:prstGeom prst="rect">
            <a:avLst/>
          </a:prstGeom>
          <a:solidFill>
            <a:schemeClr val="accent2"/>
          </a:solidFill>
        </p:spPr>
        <p:txBody>
          <a:bodyPr wrap="square" rtlCol="0">
            <a:spAutoFit/>
          </a:bodyPr>
          <a:lstStyle/>
          <a:p>
            <a:pPr algn="ctr"/>
            <a:r>
              <a:rPr lang="cs-CZ" sz="2200" b="1" dirty="0">
                <a:solidFill>
                  <a:schemeClr val="bg1"/>
                </a:solidFill>
              </a:rPr>
              <a:t>Aktualizace s uzavřenými daty </a:t>
            </a:r>
            <a:r>
              <a:rPr lang="cs-CZ" sz="2200" b="1" dirty="0">
                <a:solidFill>
                  <a:schemeClr val="bg1"/>
                </a:solidFill>
              </a:rPr>
              <a:t>k</a:t>
            </a:r>
            <a:r>
              <a:rPr lang="cs-CZ" sz="2200" b="1" dirty="0" smtClean="0">
                <a:solidFill>
                  <a:schemeClr val="bg1"/>
                </a:solidFill>
              </a:rPr>
              <a:t> 28. 3. 2021</a:t>
            </a:r>
            <a:endParaRPr lang="cs-CZ" sz="2200" b="1" dirty="0">
              <a:solidFill>
                <a:schemeClr val="bg1"/>
              </a:solidFill>
            </a:endParaRPr>
          </a:p>
        </p:txBody>
      </p:sp>
    </p:spTree>
    <p:extLst>
      <p:ext uri="{BB962C8B-B14F-4D97-AF65-F5344CB8AC3E}">
        <p14:creationId xmlns:p14="http://schemas.microsoft.com/office/powerpoint/2010/main" val="7147451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ulka 3">
            <a:extLst>
              <a:ext uri="{FF2B5EF4-FFF2-40B4-BE49-F238E27FC236}">
                <a16:creationId xmlns:a16="http://schemas.microsoft.com/office/drawing/2014/main" id="{64C4A120-E167-4968-AEC8-835FE7D6314B}"/>
              </a:ext>
            </a:extLst>
          </p:cNvPr>
          <p:cNvGraphicFramePr>
            <a:graphicFrameLocks noGrp="1"/>
          </p:cNvGraphicFramePr>
          <p:nvPr>
            <p:extLst>
              <p:ext uri="{D42A27DB-BD31-4B8C-83A1-F6EECF244321}">
                <p14:modId xmlns:p14="http://schemas.microsoft.com/office/powerpoint/2010/main" val="3970808722"/>
              </p:ext>
            </p:extLst>
          </p:nvPr>
        </p:nvGraphicFramePr>
        <p:xfrm>
          <a:off x="1003518" y="5526442"/>
          <a:ext cx="10940832" cy="731520"/>
        </p:xfrm>
        <a:graphic>
          <a:graphicData uri="http://schemas.openxmlformats.org/drawingml/2006/table">
            <a:tbl>
              <a:tblPr/>
              <a:tblGrid>
                <a:gridCol w="227934">
                  <a:extLst>
                    <a:ext uri="{9D8B030D-6E8A-4147-A177-3AD203B41FA5}">
                      <a16:colId xmlns:a16="http://schemas.microsoft.com/office/drawing/2014/main" val="2775146293"/>
                    </a:ext>
                  </a:extLst>
                </a:gridCol>
                <a:gridCol w="227934">
                  <a:extLst>
                    <a:ext uri="{9D8B030D-6E8A-4147-A177-3AD203B41FA5}">
                      <a16:colId xmlns:a16="http://schemas.microsoft.com/office/drawing/2014/main" val="2155051861"/>
                    </a:ext>
                  </a:extLst>
                </a:gridCol>
                <a:gridCol w="227934">
                  <a:extLst>
                    <a:ext uri="{9D8B030D-6E8A-4147-A177-3AD203B41FA5}">
                      <a16:colId xmlns:a16="http://schemas.microsoft.com/office/drawing/2014/main" val="2910594138"/>
                    </a:ext>
                  </a:extLst>
                </a:gridCol>
                <a:gridCol w="227934">
                  <a:extLst>
                    <a:ext uri="{9D8B030D-6E8A-4147-A177-3AD203B41FA5}">
                      <a16:colId xmlns:a16="http://schemas.microsoft.com/office/drawing/2014/main" val="3619121154"/>
                    </a:ext>
                  </a:extLst>
                </a:gridCol>
                <a:gridCol w="227934">
                  <a:extLst>
                    <a:ext uri="{9D8B030D-6E8A-4147-A177-3AD203B41FA5}">
                      <a16:colId xmlns:a16="http://schemas.microsoft.com/office/drawing/2014/main" val="1640633325"/>
                    </a:ext>
                  </a:extLst>
                </a:gridCol>
                <a:gridCol w="227934">
                  <a:extLst>
                    <a:ext uri="{9D8B030D-6E8A-4147-A177-3AD203B41FA5}">
                      <a16:colId xmlns:a16="http://schemas.microsoft.com/office/drawing/2014/main" val="2957303405"/>
                    </a:ext>
                  </a:extLst>
                </a:gridCol>
                <a:gridCol w="227934">
                  <a:extLst>
                    <a:ext uri="{9D8B030D-6E8A-4147-A177-3AD203B41FA5}">
                      <a16:colId xmlns:a16="http://schemas.microsoft.com/office/drawing/2014/main" val="2224101379"/>
                    </a:ext>
                  </a:extLst>
                </a:gridCol>
                <a:gridCol w="227934">
                  <a:extLst>
                    <a:ext uri="{9D8B030D-6E8A-4147-A177-3AD203B41FA5}">
                      <a16:colId xmlns:a16="http://schemas.microsoft.com/office/drawing/2014/main" val="4226958450"/>
                    </a:ext>
                  </a:extLst>
                </a:gridCol>
                <a:gridCol w="227934">
                  <a:extLst>
                    <a:ext uri="{9D8B030D-6E8A-4147-A177-3AD203B41FA5}">
                      <a16:colId xmlns:a16="http://schemas.microsoft.com/office/drawing/2014/main" val="1509126520"/>
                    </a:ext>
                  </a:extLst>
                </a:gridCol>
                <a:gridCol w="227934">
                  <a:extLst>
                    <a:ext uri="{9D8B030D-6E8A-4147-A177-3AD203B41FA5}">
                      <a16:colId xmlns:a16="http://schemas.microsoft.com/office/drawing/2014/main" val="457885515"/>
                    </a:ext>
                  </a:extLst>
                </a:gridCol>
                <a:gridCol w="227934">
                  <a:extLst>
                    <a:ext uri="{9D8B030D-6E8A-4147-A177-3AD203B41FA5}">
                      <a16:colId xmlns:a16="http://schemas.microsoft.com/office/drawing/2014/main" val="893252451"/>
                    </a:ext>
                  </a:extLst>
                </a:gridCol>
                <a:gridCol w="227934">
                  <a:extLst>
                    <a:ext uri="{9D8B030D-6E8A-4147-A177-3AD203B41FA5}">
                      <a16:colId xmlns:a16="http://schemas.microsoft.com/office/drawing/2014/main" val="3804824149"/>
                    </a:ext>
                  </a:extLst>
                </a:gridCol>
                <a:gridCol w="227934">
                  <a:extLst>
                    <a:ext uri="{9D8B030D-6E8A-4147-A177-3AD203B41FA5}">
                      <a16:colId xmlns:a16="http://schemas.microsoft.com/office/drawing/2014/main" val="3107996073"/>
                    </a:ext>
                  </a:extLst>
                </a:gridCol>
                <a:gridCol w="227934">
                  <a:extLst>
                    <a:ext uri="{9D8B030D-6E8A-4147-A177-3AD203B41FA5}">
                      <a16:colId xmlns:a16="http://schemas.microsoft.com/office/drawing/2014/main" val="3787966770"/>
                    </a:ext>
                  </a:extLst>
                </a:gridCol>
                <a:gridCol w="227934">
                  <a:extLst>
                    <a:ext uri="{9D8B030D-6E8A-4147-A177-3AD203B41FA5}">
                      <a16:colId xmlns:a16="http://schemas.microsoft.com/office/drawing/2014/main" val="988450083"/>
                    </a:ext>
                  </a:extLst>
                </a:gridCol>
                <a:gridCol w="227934">
                  <a:extLst>
                    <a:ext uri="{9D8B030D-6E8A-4147-A177-3AD203B41FA5}">
                      <a16:colId xmlns:a16="http://schemas.microsoft.com/office/drawing/2014/main" val="94990737"/>
                    </a:ext>
                  </a:extLst>
                </a:gridCol>
                <a:gridCol w="227934">
                  <a:extLst>
                    <a:ext uri="{9D8B030D-6E8A-4147-A177-3AD203B41FA5}">
                      <a16:colId xmlns:a16="http://schemas.microsoft.com/office/drawing/2014/main" val="2348876691"/>
                    </a:ext>
                  </a:extLst>
                </a:gridCol>
                <a:gridCol w="227934">
                  <a:extLst>
                    <a:ext uri="{9D8B030D-6E8A-4147-A177-3AD203B41FA5}">
                      <a16:colId xmlns:a16="http://schemas.microsoft.com/office/drawing/2014/main" val="28754510"/>
                    </a:ext>
                  </a:extLst>
                </a:gridCol>
                <a:gridCol w="227934">
                  <a:extLst>
                    <a:ext uri="{9D8B030D-6E8A-4147-A177-3AD203B41FA5}">
                      <a16:colId xmlns:a16="http://schemas.microsoft.com/office/drawing/2014/main" val="1947625704"/>
                    </a:ext>
                  </a:extLst>
                </a:gridCol>
                <a:gridCol w="227934">
                  <a:extLst>
                    <a:ext uri="{9D8B030D-6E8A-4147-A177-3AD203B41FA5}">
                      <a16:colId xmlns:a16="http://schemas.microsoft.com/office/drawing/2014/main" val="2993436414"/>
                    </a:ext>
                  </a:extLst>
                </a:gridCol>
                <a:gridCol w="227934">
                  <a:extLst>
                    <a:ext uri="{9D8B030D-6E8A-4147-A177-3AD203B41FA5}">
                      <a16:colId xmlns:a16="http://schemas.microsoft.com/office/drawing/2014/main" val="2800923733"/>
                    </a:ext>
                  </a:extLst>
                </a:gridCol>
                <a:gridCol w="227934">
                  <a:extLst>
                    <a:ext uri="{9D8B030D-6E8A-4147-A177-3AD203B41FA5}">
                      <a16:colId xmlns:a16="http://schemas.microsoft.com/office/drawing/2014/main" val="2803334026"/>
                    </a:ext>
                  </a:extLst>
                </a:gridCol>
                <a:gridCol w="227934">
                  <a:extLst>
                    <a:ext uri="{9D8B030D-6E8A-4147-A177-3AD203B41FA5}">
                      <a16:colId xmlns:a16="http://schemas.microsoft.com/office/drawing/2014/main" val="903632372"/>
                    </a:ext>
                  </a:extLst>
                </a:gridCol>
                <a:gridCol w="227934">
                  <a:extLst>
                    <a:ext uri="{9D8B030D-6E8A-4147-A177-3AD203B41FA5}">
                      <a16:colId xmlns:a16="http://schemas.microsoft.com/office/drawing/2014/main" val="4064587250"/>
                    </a:ext>
                  </a:extLst>
                </a:gridCol>
                <a:gridCol w="227934">
                  <a:extLst>
                    <a:ext uri="{9D8B030D-6E8A-4147-A177-3AD203B41FA5}">
                      <a16:colId xmlns:a16="http://schemas.microsoft.com/office/drawing/2014/main" val="3769251269"/>
                    </a:ext>
                  </a:extLst>
                </a:gridCol>
                <a:gridCol w="227934">
                  <a:extLst>
                    <a:ext uri="{9D8B030D-6E8A-4147-A177-3AD203B41FA5}">
                      <a16:colId xmlns:a16="http://schemas.microsoft.com/office/drawing/2014/main" val="839830171"/>
                    </a:ext>
                  </a:extLst>
                </a:gridCol>
                <a:gridCol w="227934">
                  <a:extLst>
                    <a:ext uri="{9D8B030D-6E8A-4147-A177-3AD203B41FA5}">
                      <a16:colId xmlns:a16="http://schemas.microsoft.com/office/drawing/2014/main" val="1228646326"/>
                    </a:ext>
                  </a:extLst>
                </a:gridCol>
                <a:gridCol w="227934">
                  <a:extLst>
                    <a:ext uri="{9D8B030D-6E8A-4147-A177-3AD203B41FA5}">
                      <a16:colId xmlns:a16="http://schemas.microsoft.com/office/drawing/2014/main" val="1767317393"/>
                    </a:ext>
                  </a:extLst>
                </a:gridCol>
                <a:gridCol w="227934">
                  <a:extLst>
                    <a:ext uri="{9D8B030D-6E8A-4147-A177-3AD203B41FA5}">
                      <a16:colId xmlns:a16="http://schemas.microsoft.com/office/drawing/2014/main" val="3918626054"/>
                    </a:ext>
                  </a:extLst>
                </a:gridCol>
                <a:gridCol w="227934">
                  <a:extLst>
                    <a:ext uri="{9D8B030D-6E8A-4147-A177-3AD203B41FA5}">
                      <a16:colId xmlns:a16="http://schemas.microsoft.com/office/drawing/2014/main" val="1230982425"/>
                    </a:ext>
                  </a:extLst>
                </a:gridCol>
                <a:gridCol w="227934">
                  <a:extLst>
                    <a:ext uri="{9D8B030D-6E8A-4147-A177-3AD203B41FA5}">
                      <a16:colId xmlns:a16="http://schemas.microsoft.com/office/drawing/2014/main" val="2573284793"/>
                    </a:ext>
                  </a:extLst>
                </a:gridCol>
                <a:gridCol w="227934">
                  <a:extLst>
                    <a:ext uri="{9D8B030D-6E8A-4147-A177-3AD203B41FA5}">
                      <a16:colId xmlns:a16="http://schemas.microsoft.com/office/drawing/2014/main" val="665900372"/>
                    </a:ext>
                  </a:extLst>
                </a:gridCol>
                <a:gridCol w="227934">
                  <a:extLst>
                    <a:ext uri="{9D8B030D-6E8A-4147-A177-3AD203B41FA5}">
                      <a16:colId xmlns:a16="http://schemas.microsoft.com/office/drawing/2014/main" val="1411818386"/>
                    </a:ext>
                  </a:extLst>
                </a:gridCol>
                <a:gridCol w="227934">
                  <a:extLst>
                    <a:ext uri="{9D8B030D-6E8A-4147-A177-3AD203B41FA5}">
                      <a16:colId xmlns:a16="http://schemas.microsoft.com/office/drawing/2014/main" val="3002972293"/>
                    </a:ext>
                  </a:extLst>
                </a:gridCol>
                <a:gridCol w="227934">
                  <a:extLst>
                    <a:ext uri="{9D8B030D-6E8A-4147-A177-3AD203B41FA5}">
                      <a16:colId xmlns:a16="http://schemas.microsoft.com/office/drawing/2014/main" val="1588036439"/>
                    </a:ext>
                  </a:extLst>
                </a:gridCol>
                <a:gridCol w="227934">
                  <a:extLst>
                    <a:ext uri="{9D8B030D-6E8A-4147-A177-3AD203B41FA5}">
                      <a16:colId xmlns:a16="http://schemas.microsoft.com/office/drawing/2014/main" val="1426545080"/>
                    </a:ext>
                  </a:extLst>
                </a:gridCol>
                <a:gridCol w="227934">
                  <a:extLst>
                    <a:ext uri="{9D8B030D-6E8A-4147-A177-3AD203B41FA5}">
                      <a16:colId xmlns:a16="http://schemas.microsoft.com/office/drawing/2014/main" val="599529491"/>
                    </a:ext>
                  </a:extLst>
                </a:gridCol>
                <a:gridCol w="227934">
                  <a:extLst>
                    <a:ext uri="{9D8B030D-6E8A-4147-A177-3AD203B41FA5}">
                      <a16:colId xmlns:a16="http://schemas.microsoft.com/office/drawing/2014/main" val="3181248433"/>
                    </a:ext>
                  </a:extLst>
                </a:gridCol>
                <a:gridCol w="227934">
                  <a:extLst>
                    <a:ext uri="{9D8B030D-6E8A-4147-A177-3AD203B41FA5}">
                      <a16:colId xmlns:a16="http://schemas.microsoft.com/office/drawing/2014/main" val="1312767194"/>
                    </a:ext>
                  </a:extLst>
                </a:gridCol>
                <a:gridCol w="227934">
                  <a:extLst>
                    <a:ext uri="{9D8B030D-6E8A-4147-A177-3AD203B41FA5}">
                      <a16:colId xmlns:a16="http://schemas.microsoft.com/office/drawing/2014/main" val="2707031558"/>
                    </a:ext>
                  </a:extLst>
                </a:gridCol>
                <a:gridCol w="227934">
                  <a:extLst>
                    <a:ext uri="{9D8B030D-6E8A-4147-A177-3AD203B41FA5}">
                      <a16:colId xmlns:a16="http://schemas.microsoft.com/office/drawing/2014/main" val="2303048966"/>
                    </a:ext>
                  </a:extLst>
                </a:gridCol>
                <a:gridCol w="227934">
                  <a:extLst>
                    <a:ext uri="{9D8B030D-6E8A-4147-A177-3AD203B41FA5}">
                      <a16:colId xmlns:a16="http://schemas.microsoft.com/office/drawing/2014/main" val="4037790410"/>
                    </a:ext>
                  </a:extLst>
                </a:gridCol>
                <a:gridCol w="227934">
                  <a:extLst>
                    <a:ext uri="{9D8B030D-6E8A-4147-A177-3AD203B41FA5}">
                      <a16:colId xmlns:a16="http://schemas.microsoft.com/office/drawing/2014/main" val="3746427741"/>
                    </a:ext>
                  </a:extLst>
                </a:gridCol>
                <a:gridCol w="227934">
                  <a:extLst>
                    <a:ext uri="{9D8B030D-6E8A-4147-A177-3AD203B41FA5}">
                      <a16:colId xmlns:a16="http://schemas.microsoft.com/office/drawing/2014/main" val="3374912948"/>
                    </a:ext>
                  </a:extLst>
                </a:gridCol>
                <a:gridCol w="227934">
                  <a:extLst>
                    <a:ext uri="{9D8B030D-6E8A-4147-A177-3AD203B41FA5}">
                      <a16:colId xmlns:a16="http://schemas.microsoft.com/office/drawing/2014/main" val="838286981"/>
                    </a:ext>
                  </a:extLst>
                </a:gridCol>
                <a:gridCol w="227934">
                  <a:extLst>
                    <a:ext uri="{9D8B030D-6E8A-4147-A177-3AD203B41FA5}">
                      <a16:colId xmlns:a16="http://schemas.microsoft.com/office/drawing/2014/main" val="845648741"/>
                    </a:ext>
                  </a:extLst>
                </a:gridCol>
                <a:gridCol w="227934">
                  <a:extLst>
                    <a:ext uri="{9D8B030D-6E8A-4147-A177-3AD203B41FA5}">
                      <a16:colId xmlns:a16="http://schemas.microsoft.com/office/drawing/2014/main" val="3924716190"/>
                    </a:ext>
                  </a:extLst>
                </a:gridCol>
                <a:gridCol w="227934">
                  <a:extLst>
                    <a:ext uri="{9D8B030D-6E8A-4147-A177-3AD203B41FA5}">
                      <a16:colId xmlns:a16="http://schemas.microsoft.com/office/drawing/2014/main" val="283891043"/>
                    </a:ext>
                  </a:extLst>
                </a:gridCol>
              </a:tblGrid>
              <a:tr h="365760">
                <a:tc>
                  <a:txBody>
                    <a:bodyPr/>
                    <a:lstStyle/>
                    <a:p>
                      <a:pPr algn="ctr" fontAlgn="ctr"/>
                      <a:r>
                        <a:rPr lang="cs-CZ" sz="900" b="1" i="1" u="none" strike="noStrike">
                          <a:solidFill>
                            <a:srgbClr val="000000"/>
                          </a:solidFill>
                          <a:effectLst/>
                          <a:latin typeface="Calibri" panose="020F0502020204030204" pitchFamily="34" charset="0"/>
                        </a:rPr>
                        <a:t>0</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0</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0</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1</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0</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4</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1</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1</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4</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2</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0</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0</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0</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0</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1</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1</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0</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6</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35</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119</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174</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59</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57</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132</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18</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87</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54</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27</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28</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19</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20</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26</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79</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60</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19</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61</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7</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53</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56</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65</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48</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121</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411</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108</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71</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29</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21</a:t>
                      </a:r>
                    </a:p>
                  </a:txBody>
                  <a:tcPr marL="3423" marR="3423" marT="3423" marB="0" anchor="ctr">
                    <a:lnL>
                      <a:noFill/>
                    </a:lnL>
                    <a:lnR>
                      <a:noFill/>
                    </a:lnR>
                    <a:lnT>
                      <a:noFill/>
                    </a:lnT>
                    <a:lnB>
                      <a:noFill/>
                    </a:lnB>
                  </a:tcPr>
                </a:tc>
                <a:tc>
                  <a:txBody>
                    <a:bodyPr/>
                    <a:lstStyle/>
                    <a:p>
                      <a:pPr algn="ctr" fontAlgn="ctr"/>
                      <a:r>
                        <a:rPr lang="cs-CZ" sz="900" b="1" i="1" u="none" strike="noStrike">
                          <a:solidFill>
                            <a:srgbClr val="000000"/>
                          </a:solidFill>
                          <a:effectLst/>
                          <a:latin typeface="Calibri" panose="020F0502020204030204" pitchFamily="34" charset="0"/>
                        </a:rPr>
                        <a:t>4</a:t>
                      </a:r>
                    </a:p>
                  </a:txBody>
                  <a:tcPr marL="3423" marR="3423" marT="3423" marB="0" anchor="ctr">
                    <a:lnL>
                      <a:noFill/>
                    </a:lnL>
                    <a:lnR>
                      <a:noFill/>
                    </a:lnR>
                    <a:lnT>
                      <a:noFill/>
                    </a:lnT>
                    <a:lnB>
                      <a:noFill/>
                    </a:lnB>
                  </a:tcPr>
                </a:tc>
                <a:extLst>
                  <a:ext uri="{0D108BD9-81ED-4DB2-BD59-A6C34878D82A}">
                    <a16:rowId xmlns:a16="http://schemas.microsoft.com/office/drawing/2014/main" val="1208110141"/>
                  </a:ext>
                </a:extLst>
              </a:tr>
              <a:tr h="365760">
                <a:tc>
                  <a:txBody>
                    <a:bodyPr/>
                    <a:lstStyle/>
                    <a:p>
                      <a:pPr algn="ctr" fontAlgn="ctr"/>
                      <a:r>
                        <a:rPr lang="cs-CZ" sz="900" b="0" i="0" u="none" strike="noStrike">
                          <a:solidFill>
                            <a:srgbClr val="000000"/>
                          </a:solidFill>
                          <a:effectLst/>
                          <a:latin typeface="Calibri" panose="020F0502020204030204" pitchFamily="34" charset="0"/>
                        </a:rPr>
                        <a:t>-</a:t>
                      </a:r>
                    </a:p>
                  </a:txBody>
                  <a:tcPr marL="3423" marR="3423" marT="3423" marB="0" anchor="ctr">
                    <a:lnL>
                      <a:noFill/>
                    </a:lnL>
                    <a:lnR>
                      <a:noFill/>
                    </a:lnR>
                    <a:lnT>
                      <a:noFill/>
                    </a:lnT>
                    <a:lnB>
                      <a:noFill/>
                    </a:lnB>
                  </a:tcPr>
                </a:tc>
                <a:tc>
                  <a:txBody>
                    <a:bodyPr/>
                    <a:lstStyle/>
                    <a:p>
                      <a:pPr algn="ctr" fontAlgn="ctr"/>
                      <a:r>
                        <a:rPr lang="cs-CZ" sz="900" b="0" i="0" u="none" strike="noStrike">
                          <a:solidFill>
                            <a:srgbClr val="000000"/>
                          </a:solidFill>
                          <a:effectLst/>
                          <a:latin typeface="Calibri" panose="020F0502020204030204" pitchFamily="34" charset="0"/>
                        </a:rPr>
                        <a:t>-</a:t>
                      </a:r>
                    </a:p>
                  </a:txBody>
                  <a:tcPr marL="3423" marR="3423" marT="3423" marB="0" anchor="ctr">
                    <a:lnL>
                      <a:noFill/>
                    </a:lnL>
                    <a:lnR>
                      <a:noFill/>
                    </a:lnR>
                    <a:lnT>
                      <a:noFill/>
                    </a:lnT>
                    <a:lnB>
                      <a:noFill/>
                    </a:lnB>
                  </a:tcPr>
                </a:tc>
                <a:tc>
                  <a:txBody>
                    <a:bodyPr/>
                    <a:lstStyle/>
                    <a:p>
                      <a:pPr algn="ctr" fontAlgn="ctr"/>
                      <a:r>
                        <a:rPr lang="cs-CZ" sz="900" b="0" i="0" u="none" strike="noStrike">
                          <a:solidFill>
                            <a:srgbClr val="000000"/>
                          </a:solidFill>
                          <a:effectLst/>
                          <a:latin typeface="Calibri" panose="020F0502020204030204" pitchFamily="34" charset="0"/>
                        </a:rPr>
                        <a:t>-</a:t>
                      </a:r>
                    </a:p>
                  </a:txBody>
                  <a:tcPr marL="3423" marR="3423" marT="3423" marB="0" anchor="ctr">
                    <a:lnL>
                      <a:noFill/>
                    </a:lnL>
                    <a:lnR>
                      <a:noFill/>
                    </a:lnR>
                    <a:lnT>
                      <a:noFill/>
                    </a:lnT>
                    <a:lnB>
                      <a:noFill/>
                    </a:lnB>
                  </a:tcPr>
                </a:tc>
                <a:tc>
                  <a:txBody>
                    <a:bodyPr/>
                    <a:lstStyle/>
                    <a:p>
                      <a:pPr algn="ctr" fontAlgn="ctr"/>
                      <a:r>
                        <a:rPr lang="cs-CZ" sz="900" b="0" i="0" u="none" strike="noStrike">
                          <a:solidFill>
                            <a:srgbClr val="000000"/>
                          </a:solidFill>
                          <a:effectLst/>
                          <a:latin typeface="Calibri" panose="020F0502020204030204" pitchFamily="34" charset="0"/>
                        </a:rPr>
                        <a:t>2,0</a:t>
                      </a:r>
                    </a:p>
                  </a:txBody>
                  <a:tcPr marL="3423" marR="3423" marT="3423" marB="0" anchor="ctr">
                    <a:lnL>
                      <a:noFill/>
                    </a:lnL>
                    <a:lnR>
                      <a:noFill/>
                    </a:lnR>
                    <a:lnT>
                      <a:noFill/>
                    </a:lnT>
                    <a:lnB>
                      <a:noFill/>
                    </a:lnB>
                    <a:solidFill>
                      <a:srgbClr val="FCEAED"/>
                    </a:solidFill>
                  </a:tcPr>
                </a:tc>
                <a:tc>
                  <a:txBody>
                    <a:bodyPr/>
                    <a:lstStyle/>
                    <a:p>
                      <a:pPr algn="ctr" fontAlgn="ctr"/>
                      <a:r>
                        <a:rPr lang="cs-CZ" sz="900" b="0" i="0" u="none" strike="noStrike">
                          <a:solidFill>
                            <a:srgbClr val="000000"/>
                          </a:solidFill>
                          <a:effectLst/>
                          <a:latin typeface="Calibri" panose="020F0502020204030204" pitchFamily="34" charset="0"/>
                        </a:rPr>
                        <a:t>-</a:t>
                      </a:r>
                    </a:p>
                  </a:txBody>
                  <a:tcPr marL="3423" marR="3423" marT="3423" marB="0" anchor="ctr">
                    <a:lnL>
                      <a:noFill/>
                    </a:lnL>
                    <a:lnR>
                      <a:noFill/>
                    </a:lnR>
                    <a:lnT>
                      <a:noFill/>
                    </a:lnT>
                    <a:lnB>
                      <a:noFill/>
                    </a:lnB>
                  </a:tcPr>
                </a:tc>
                <a:tc>
                  <a:txBody>
                    <a:bodyPr/>
                    <a:lstStyle/>
                    <a:p>
                      <a:pPr algn="ctr" fontAlgn="ctr"/>
                      <a:r>
                        <a:rPr lang="cs-CZ" sz="900" b="0" i="0" u="none" strike="noStrike">
                          <a:solidFill>
                            <a:srgbClr val="000000"/>
                          </a:solidFill>
                          <a:effectLst/>
                          <a:latin typeface="Calibri" panose="020F0502020204030204" pitchFamily="34" charset="0"/>
                        </a:rPr>
                        <a:t>2,0</a:t>
                      </a:r>
                    </a:p>
                  </a:txBody>
                  <a:tcPr marL="3423" marR="3423" marT="3423" marB="0" anchor="ctr">
                    <a:lnL>
                      <a:noFill/>
                    </a:lnL>
                    <a:lnR>
                      <a:noFill/>
                    </a:lnR>
                    <a:lnT>
                      <a:noFill/>
                    </a:lnT>
                    <a:lnB>
                      <a:noFill/>
                    </a:lnB>
                    <a:solidFill>
                      <a:srgbClr val="FCEAED"/>
                    </a:solidFill>
                  </a:tcPr>
                </a:tc>
                <a:tc>
                  <a:txBody>
                    <a:bodyPr/>
                    <a:lstStyle/>
                    <a:p>
                      <a:pPr algn="ctr" fontAlgn="ctr"/>
                      <a:r>
                        <a:rPr lang="cs-CZ" sz="900" b="0" i="0" u="none" strike="noStrike">
                          <a:solidFill>
                            <a:srgbClr val="000000"/>
                          </a:solidFill>
                          <a:effectLst/>
                          <a:latin typeface="Calibri" panose="020F0502020204030204" pitchFamily="34" charset="0"/>
                        </a:rPr>
                        <a:t>8,0</a:t>
                      </a:r>
                    </a:p>
                  </a:txBody>
                  <a:tcPr marL="3423" marR="3423" marT="3423" marB="0" anchor="ctr">
                    <a:lnL>
                      <a:noFill/>
                    </a:lnL>
                    <a:lnR>
                      <a:noFill/>
                    </a:lnR>
                    <a:lnT>
                      <a:noFill/>
                    </a:lnT>
                    <a:lnB>
                      <a:noFill/>
                    </a:lnB>
                    <a:solidFill>
                      <a:srgbClr val="F97C7E"/>
                    </a:solidFill>
                  </a:tcPr>
                </a:tc>
                <a:tc>
                  <a:txBody>
                    <a:bodyPr/>
                    <a:lstStyle/>
                    <a:p>
                      <a:pPr algn="ctr" fontAlgn="ctr"/>
                      <a:r>
                        <a:rPr lang="cs-CZ" sz="900" b="0" i="0" u="none" strike="noStrike">
                          <a:solidFill>
                            <a:srgbClr val="000000"/>
                          </a:solidFill>
                          <a:effectLst/>
                          <a:latin typeface="Calibri" panose="020F0502020204030204" pitchFamily="34" charset="0"/>
                        </a:rPr>
                        <a:t>3,0</a:t>
                      </a:r>
                    </a:p>
                  </a:txBody>
                  <a:tcPr marL="3423" marR="3423" marT="3423" marB="0" anchor="ctr">
                    <a:lnL>
                      <a:noFill/>
                    </a:lnL>
                    <a:lnR>
                      <a:noFill/>
                    </a:lnR>
                    <a:lnT>
                      <a:noFill/>
                    </a:lnT>
                    <a:lnB>
                      <a:noFill/>
                    </a:lnB>
                    <a:solidFill>
                      <a:srgbClr val="FBD8DA"/>
                    </a:solidFill>
                  </a:tcPr>
                </a:tc>
                <a:tc>
                  <a:txBody>
                    <a:bodyPr/>
                    <a:lstStyle/>
                    <a:p>
                      <a:pPr algn="ctr" fontAlgn="ctr"/>
                      <a:r>
                        <a:rPr lang="cs-CZ" sz="900" b="0" i="0" u="none" strike="noStrike">
                          <a:solidFill>
                            <a:srgbClr val="000000"/>
                          </a:solidFill>
                          <a:effectLst/>
                          <a:latin typeface="Calibri" panose="020F0502020204030204" pitchFamily="34" charset="0"/>
                        </a:rPr>
                        <a:t>6,5</a:t>
                      </a:r>
                    </a:p>
                  </a:txBody>
                  <a:tcPr marL="3423" marR="3423" marT="3423" marB="0" anchor="ctr">
                    <a:lnL>
                      <a:noFill/>
                    </a:lnL>
                    <a:lnR>
                      <a:noFill/>
                    </a:lnR>
                    <a:lnT>
                      <a:noFill/>
                    </a:lnT>
                    <a:lnB>
                      <a:noFill/>
                    </a:lnB>
                    <a:solidFill>
                      <a:srgbClr val="FA979A"/>
                    </a:solidFill>
                  </a:tcPr>
                </a:tc>
                <a:tc>
                  <a:txBody>
                    <a:bodyPr/>
                    <a:lstStyle/>
                    <a:p>
                      <a:pPr algn="ctr" fontAlgn="ctr"/>
                      <a:r>
                        <a:rPr lang="cs-CZ" sz="900" b="0" i="0" u="none" strike="noStrike">
                          <a:solidFill>
                            <a:srgbClr val="000000"/>
                          </a:solidFill>
                          <a:effectLst/>
                          <a:latin typeface="Calibri" panose="020F0502020204030204" pitchFamily="34" charset="0"/>
                        </a:rPr>
                        <a:t>1,0</a:t>
                      </a:r>
                    </a:p>
                  </a:txBody>
                  <a:tcPr marL="3423" marR="3423" marT="3423" marB="0" anchor="ctr">
                    <a:lnL>
                      <a:noFill/>
                    </a:lnL>
                    <a:lnR>
                      <a:noFill/>
                    </a:lnR>
                    <a:lnT>
                      <a:noFill/>
                    </a:lnT>
                    <a:lnB>
                      <a:noFill/>
                    </a:lnB>
                    <a:solidFill>
                      <a:srgbClr val="FCFCFF"/>
                    </a:solidFill>
                  </a:tcPr>
                </a:tc>
                <a:tc>
                  <a:txBody>
                    <a:bodyPr/>
                    <a:lstStyle/>
                    <a:p>
                      <a:pPr algn="ctr" fontAlgn="ctr"/>
                      <a:r>
                        <a:rPr lang="cs-CZ" sz="900" b="0" i="0" u="none" strike="noStrike">
                          <a:solidFill>
                            <a:srgbClr val="000000"/>
                          </a:solidFill>
                          <a:effectLst/>
                          <a:latin typeface="Calibri" panose="020F0502020204030204" pitchFamily="34" charset="0"/>
                        </a:rPr>
                        <a:t>-</a:t>
                      </a:r>
                    </a:p>
                  </a:txBody>
                  <a:tcPr marL="3423" marR="3423" marT="3423" marB="0" anchor="ctr">
                    <a:lnL>
                      <a:noFill/>
                    </a:lnL>
                    <a:lnR>
                      <a:noFill/>
                    </a:lnR>
                    <a:lnT>
                      <a:noFill/>
                    </a:lnT>
                    <a:lnB>
                      <a:noFill/>
                    </a:lnB>
                  </a:tcPr>
                </a:tc>
                <a:tc>
                  <a:txBody>
                    <a:bodyPr/>
                    <a:lstStyle/>
                    <a:p>
                      <a:pPr algn="ctr" fontAlgn="ctr"/>
                      <a:r>
                        <a:rPr lang="cs-CZ" sz="900" b="0" i="0" u="none" strike="noStrike">
                          <a:solidFill>
                            <a:srgbClr val="000000"/>
                          </a:solidFill>
                          <a:effectLst/>
                          <a:latin typeface="Calibri" panose="020F0502020204030204" pitchFamily="34" charset="0"/>
                        </a:rPr>
                        <a:t>-</a:t>
                      </a:r>
                    </a:p>
                  </a:txBody>
                  <a:tcPr marL="3423" marR="3423" marT="3423" marB="0" anchor="ctr">
                    <a:lnL>
                      <a:noFill/>
                    </a:lnL>
                    <a:lnR>
                      <a:noFill/>
                    </a:lnR>
                    <a:lnT>
                      <a:noFill/>
                    </a:lnT>
                    <a:lnB>
                      <a:noFill/>
                    </a:lnB>
                  </a:tcPr>
                </a:tc>
                <a:tc>
                  <a:txBody>
                    <a:bodyPr/>
                    <a:lstStyle/>
                    <a:p>
                      <a:pPr algn="ctr" fontAlgn="ctr"/>
                      <a:r>
                        <a:rPr lang="cs-CZ" sz="900" b="0" i="0" u="none" strike="noStrike">
                          <a:solidFill>
                            <a:srgbClr val="000000"/>
                          </a:solidFill>
                          <a:effectLst/>
                          <a:latin typeface="Calibri" panose="020F0502020204030204" pitchFamily="34" charset="0"/>
                        </a:rPr>
                        <a:t>-</a:t>
                      </a:r>
                    </a:p>
                  </a:txBody>
                  <a:tcPr marL="3423" marR="3423" marT="3423" marB="0" anchor="ctr">
                    <a:lnL>
                      <a:noFill/>
                    </a:lnL>
                    <a:lnR>
                      <a:noFill/>
                    </a:lnR>
                    <a:lnT>
                      <a:noFill/>
                    </a:lnT>
                    <a:lnB>
                      <a:noFill/>
                    </a:lnB>
                  </a:tcPr>
                </a:tc>
                <a:tc>
                  <a:txBody>
                    <a:bodyPr/>
                    <a:lstStyle/>
                    <a:p>
                      <a:pPr algn="ctr" fontAlgn="ctr"/>
                      <a:r>
                        <a:rPr lang="cs-CZ" sz="900" b="0" i="0" u="none" strike="noStrike">
                          <a:solidFill>
                            <a:srgbClr val="000000"/>
                          </a:solidFill>
                          <a:effectLst/>
                          <a:latin typeface="Calibri" panose="020F0502020204030204" pitchFamily="34" charset="0"/>
                        </a:rPr>
                        <a:t>-</a:t>
                      </a:r>
                    </a:p>
                  </a:txBody>
                  <a:tcPr marL="3423" marR="3423" marT="3423" marB="0" anchor="ctr">
                    <a:lnL>
                      <a:noFill/>
                    </a:lnL>
                    <a:lnR>
                      <a:noFill/>
                    </a:lnR>
                    <a:lnT>
                      <a:noFill/>
                    </a:lnT>
                    <a:lnB>
                      <a:noFill/>
                    </a:lnB>
                  </a:tcPr>
                </a:tc>
                <a:tc>
                  <a:txBody>
                    <a:bodyPr/>
                    <a:lstStyle/>
                    <a:p>
                      <a:pPr algn="ctr" fontAlgn="ctr"/>
                      <a:r>
                        <a:rPr lang="cs-CZ" sz="900" b="0" i="0" u="none" strike="noStrike">
                          <a:solidFill>
                            <a:srgbClr val="000000"/>
                          </a:solidFill>
                          <a:effectLst/>
                          <a:latin typeface="Calibri" panose="020F0502020204030204" pitchFamily="34" charset="0"/>
                        </a:rPr>
                        <a:t>1,0</a:t>
                      </a:r>
                    </a:p>
                  </a:txBody>
                  <a:tcPr marL="3423" marR="3423" marT="3423" marB="0" anchor="ctr">
                    <a:lnL>
                      <a:noFill/>
                    </a:lnL>
                    <a:lnR>
                      <a:noFill/>
                    </a:lnR>
                    <a:lnT>
                      <a:noFill/>
                    </a:lnT>
                    <a:lnB>
                      <a:noFill/>
                    </a:lnB>
                    <a:solidFill>
                      <a:srgbClr val="FCFCFF"/>
                    </a:solidFill>
                  </a:tcPr>
                </a:tc>
                <a:tc>
                  <a:txBody>
                    <a:bodyPr/>
                    <a:lstStyle/>
                    <a:p>
                      <a:pPr algn="ctr" fontAlgn="ctr"/>
                      <a:r>
                        <a:rPr lang="cs-CZ" sz="900" b="0" i="0" u="none" strike="noStrike">
                          <a:solidFill>
                            <a:srgbClr val="000000"/>
                          </a:solidFill>
                          <a:effectLst/>
                          <a:latin typeface="Calibri" panose="020F0502020204030204" pitchFamily="34" charset="0"/>
                        </a:rPr>
                        <a:t>1,0</a:t>
                      </a:r>
                    </a:p>
                  </a:txBody>
                  <a:tcPr marL="3423" marR="3423" marT="3423" marB="0" anchor="ctr">
                    <a:lnL>
                      <a:noFill/>
                    </a:lnL>
                    <a:lnR>
                      <a:noFill/>
                    </a:lnR>
                    <a:lnT>
                      <a:noFill/>
                    </a:lnT>
                    <a:lnB>
                      <a:noFill/>
                    </a:lnB>
                    <a:solidFill>
                      <a:srgbClr val="FCFCFF"/>
                    </a:solidFill>
                  </a:tcPr>
                </a:tc>
                <a:tc>
                  <a:txBody>
                    <a:bodyPr/>
                    <a:lstStyle/>
                    <a:p>
                      <a:pPr algn="ctr" fontAlgn="ctr"/>
                      <a:r>
                        <a:rPr lang="cs-CZ" sz="900" b="0" i="0" u="none" strike="noStrike">
                          <a:solidFill>
                            <a:srgbClr val="000000"/>
                          </a:solidFill>
                          <a:effectLst/>
                          <a:latin typeface="Calibri" panose="020F0502020204030204" pitchFamily="34" charset="0"/>
                        </a:rPr>
                        <a:t>-</a:t>
                      </a:r>
                    </a:p>
                  </a:txBody>
                  <a:tcPr marL="3423" marR="3423" marT="3423" marB="0" anchor="ctr">
                    <a:lnL>
                      <a:noFill/>
                    </a:lnL>
                    <a:lnR>
                      <a:noFill/>
                    </a:lnR>
                    <a:lnT>
                      <a:noFill/>
                    </a:lnT>
                    <a:lnB>
                      <a:noFill/>
                    </a:lnB>
                  </a:tcPr>
                </a:tc>
                <a:tc>
                  <a:txBody>
                    <a:bodyPr/>
                    <a:lstStyle/>
                    <a:p>
                      <a:pPr algn="ctr" fontAlgn="ctr"/>
                      <a:r>
                        <a:rPr lang="cs-CZ" sz="900" b="0" i="0" u="none" strike="noStrike">
                          <a:solidFill>
                            <a:srgbClr val="000000"/>
                          </a:solidFill>
                          <a:effectLst/>
                          <a:latin typeface="Calibri" panose="020F0502020204030204" pitchFamily="34" charset="0"/>
                        </a:rPr>
                        <a:t>3,2</a:t>
                      </a:r>
                    </a:p>
                  </a:txBody>
                  <a:tcPr marL="3423" marR="3423" marT="3423" marB="0" anchor="ctr">
                    <a:lnL>
                      <a:noFill/>
                    </a:lnL>
                    <a:lnR>
                      <a:noFill/>
                    </a:lnR>
                    <a:lnT>
                      <a:noFill/>
                    </a:lnT>
                    <a:lnB>
                      <a:noFill/>
                    </a:lnB>
                    <a:solidFill>
                      <a:srgbClr val="FBD5D7"/>
                    </a:solidFill>
                  </a:tcPr>
                </a:tc>
                <a:tc>
                  <a:txBody>
                    <a:bodyPr/>
                    <a:lstStyle/>
                    <a:p>
                      <a:pPr algn="ctr" fontAlgn="ctr"/>
                      <a:r>
                        <a:rPr lang="cs-CZ" sz="900" b="0" i="0" u="none" strike="noStrike">
                          <a:solidFill>
                            <a:srgbClr val="000000"/>
                          </a:solidFill>
                          <a:effectLst/>
                          <a:latin typeface="Calibri" panose="020F0502020204030204" pitchFamily="34" charset="0"/>
                        </a:rPr>
                        <a:t>3,9</a:t>
                      </a:r>
                    </a:p>
                  </a:txBody>
                  <a:tcPr marL="3423" marR="3423" marT="3423" marB="0" anchor="ctr">
                    <a:lnL>
                      <a:noFill/>
                    </a:lnL>
                    <a:lnR>
                      <a:noFill/>
                    </a:lnR>
                    <a:lnT>
                      <a:noFill/>
                    </a:lnT>
                    <a:lnB>
                      <a:noFill/>
                    </a:lnB>
                    <a:solidFill>
                      <a:srgbClr val="FBC8CB"/>
                    </a:solidFill>
                  </a:tcPr>
                </a:tc>
                <a:tc>
                  <a:txBody>
                    <a:bodyPr/>
                    <a:lstStyle/>
                    <a:p>
                      <a:pPr algn="ctr" fontAlgn="ctr"/>
                      <a:r>
                        <a:rPr lang="cs-CZ" sz="900" b="0" i="0" u="none" strike="noStrike">
                          <a:solidFill>
                            <a:srgbClr val="000000"/>
                          </a:solidFill>
                          <a:effectLst/>
                          <a:latin typeface="Calibri" panose="020F0502020204030204" pitchFamily="34" charset="0"/>
                        </a:rPr>
                        <a:t>6,7</a:t>
                      </a:r>
                    </a:p>
                  </a:txBody>
                  <a:tcPr marL="3423" marR="3423" marT="3423" marB="0" anchor="ctr">
                    <a:lnL>
                      <a:noFill/>
                    </a:lnL>
                    <a:lnR>
                      <a:noFill/>
                    </a:lnR>
                    <a:lnT>
                      <a:noFill/>
                    </a:lnT>
                    <a:lnB>
                      <a:noFill/>
                    </a:lnB>
                    <a:solidFill>
                      <a:srgbClr val="FA9496"/>
                    </a:solidFill>
                  </a:tcPr>
                </a:tc>
                <a:tc>
                  <a:txBody>
                    <a:bodyPr/>
                    <a:lstStyle/>
                    <a:p>
                      <a:pPr algn="ctr" fontAlgn="ctr"/>
                      <a:r>
                        <a:rPr lang="cs-CZ" sz="900" b="0" i="0" u="none" strike="noStrike">
                          <a:solidFill>
                            <a:srgbClr val="000000"/>
                          </a:solidFill>
                          <a:effectLst/>
                          <a:latin typeface="Calibri" panose="020F0502020204030204" pitchFamily="34" charset="0"/>
                        </a:rPr>
                        <a:t>4,1</a:t>
                      </a:r>
                    </a:p>
                  </a:txBody>
                  <a:tcPr marL="3423" marR="3423" marT="3423" marB="0" anchor="ctr">
                    <a:lnL>
                      <a:noFill/>
                    </a:lnL>
                    <a:lnR>
                      <a:noFill/>
                    </a:lnR>
                    <a:lnT>
                      <a:noFill/>
                    </a:lnT>
                    <a:lnB>
                      <a:noFill/>
                    </a:lnB>
                    <a:solidFill>
                      <a:srgbClr val="FBC3C6"/>
                    </a:solidFill>
                  </a:tcPr>
                </a:tc>
                <a:tc>
                  <a:txBody>
                    <a:bodyPr/>
                    <a:lstStyle/>
                    <a:p>
                      <a:pPr algn="ctr" fontAlgn="ctr"/>
                      <a:r>
                        <a:rPr lang="cs-CZ" sz="900" b="0" i="0" u="none" strike="noStrike">
                          <a:solidFill>
                            <a:srgbClr val="000000"/>
                          </a:solidFill>
                          <a:effectLst/>
                          <a:latin typeface="Calibri" panose="020F0502020204030204" pitchFamily="34" charset="0"/>
                        </a:rPr>
                        <a:t>6,5</a:t>
                      </a:r>
                    </a:p>
                  </a:txBody>
                  <a:tcPr marL="3423" marR="3423" marT="3423" marB="0" anchor="ctr">
                    <a:lnL>
                      <a:noFill/>
                    </a:lnL>
                    <a:lnR>
                      <a:noFill/>
                    </a:lnR>
                    <a:lnT>
                      <a:noFill/>
                    </a:lnT>
                    <a:lnB>
                      <a:noFill/>
                    </a:lnB>
                    <a:solidFill>
                      <a:srgbClr val="FA9799"/>
                    </a:solidFill>
                  </a:tcPr>
                </a:tc>
                <a:tc>
                  <a:txBody>
                    <a:bodyPr/>
                    <a:lstStyle/>
                    <a:p>
                      <a:pPr algn="ctr" fontAlgn="ctr"/>
                      <a:r>
                        <a:rPr lang="cs-CZ" sz="900" b="0" i="0" u="none" strike="noStrike">
                          <a:solidFill>
                            <a:srgbClr val="000000"/>
                          </a:solidFill>
                          <a:effectLst/>
                          <a:latin typeface="Calibri" panose="020F0502020204030204" pitchFamily="34" charset="0"/>
                        </a:rPr>
                        <a:t>7,2</a:t>
                      </a:r>
                    </a:p>
                  </a:txBody>
                  <a:tcPr marL="3423" marR="3423" marT="3423" marB="0" anchor="ctr">
                    <a:lnL>
                      <a:noFill/>
                    </a:lnL>
                    <a:lnR>
                      <a:noFill/>
                    </a:lnR>
                    <a:lnT>
                      <a:noFill/>
                    </a:lnT>
                    <a:lnB>
                      <a:noFill/>
                    </a:lnB>
                    <a:solidFill>
                      <a:srgbClr val="F98A8D"/>
                    </a:solidFill>
                  </a:tcPr>
                </a:tc>
                <a:tc>
                  <a:txBody>
                    <a:bodyPr/>
                    <a:lstStyle/>
                    <a:p>
                      <a:pPr algn="ctr" fontAlgn="ctr"/>
                      <a:r>
                        <a:rPr lang="cs-CZ" sz="900" b="0" i="0" u="none" strike="noStrike">
                          <a:solidFill>
                            <a:srgbClr val="000000"/>
                          </a:solidFill>
                          <a:effectLst/>
                          <a:latin typeface="Calibri" panose="020F0502020204030204" pitchFamily="34" charset="0"/>
                        </a:rPr>
                        <a:t>3,5</a:t>
                      </a:r>
                    </a:p>
                  </a:txBody>
                  <a:tcPr marL="3423" marR="3423" marT="3423" marB="0" anchor="ctr">
                    <a:lnL>
                      <a:noFill/>
                    </a:lnL>
                    <a:lnR>
                      <a:noFill/>
                    </a:lnR>
                    <a:lnT>
                      <a:noFill/>
                    </a:lnT>
                    <a:lnB>
                      <a:noFill/>
                    </a:lnB>
                    <a:solidFill>
                      <a:srgbClr val="FBCED1"/>
                    </a:solidFill>
                  </a:tcPr>
                </a:tc>
                <a:tc>
                  <a:txBody>
                    <a:bodyPr/>
                    <a:lstStyle/>
                    <a:p>
                      <a:pPr algn="ctr" fontAlgn="ctr"/>
                      <a:r>
                        <a:rPr lang="cs-CZ" sz="900" b="0" i="0" u="none" strike="noStrike">
                          <a:solidFill>
                            <a:srgbClr val="000000"/>
                          </a:solidFill>
                          <a:effectLst/>
                          <a:latin typeface="Calibri" panose="020F0502020204030204" pitchFamily="34" charset="0"/>
                        </a:rPr>
                        <a:t>6,7</a:t>
                      </a:r>
                    </a:p>
                  </a:txBody>
                  <a:tcPr marL="3423" marR="3423" marT="3423" marB="0" anchor="ctr">
                    <a:lnL>
                      <a:noFill/>
                    </a:lnL>
                    <a:lnR>
                      <a:noFill/>
                    </a:lnR>
                    <a:lnT>
                      <a:noFill/>
                    </a:lnT>
                    <a:lnB>
                      <a:noFill/>
                    </a:lnB>
                    <a:solidFill>
                      <a:srgbClr val="FA9497"/>
                    </a:solidFill>
                  </a:tcPr>
                </a:tc>
                <a:tc>
                  <a:txBody>
                    <a:bodyPr/>
                    <a:lstStyle/>
                    <a:p>
                      <a:pPr algn="ctr" fontAlgn="ctr"/>
                      <a:r>
                        <a:rPr lang="cs-CZ" sz="900" b="0" i="0" u="none" strike="noStrike">
                          <a:solidFill>
                            <a:srgbClr val="000000"/>
                          </a:solidFill>
                          <a:effectLst/>
                          <a:latin typeface="Calibri" panose="020F0502020204030204" pitchFamily="34" charset="0"/>
                        </a:rPr>
                        <a:t>4,1</a:t>
                      </a:r>
                    </a:p>
                  </a:txBody>
                  <a:tcPr marL="3423" marR="3423" marT="3423" marB="0" anchor="ctr">
                    <a:lnL>
                      <a:noFill/>
                    </a:lnL>
                    <a:lnR>
                      <a:noFill/>
                    </a:lnR>
                    <a:lnT>
                      <a:noFill/>
                    </a:lnT>
                    <a:lnB>
                      <a:noFill/>
                    </a:lnB>
                    <a:solidFill>
                      <a:srgbClr val="FBC4C7"/>
                    </a:solidFill>
                  </a:tcPr>
                </a:tc>
                <a:tc>
                  <a:txBody>
                    <a:bodyPr/>
                    <a:lstStyle/>
                    <a:p>
                      <a:pPr algn="ctr" fontAlgn="ctr"/>
                      <a:r>
                        <a:rPr lang="cs-CZ" sz="900" b="0" i="0" u="none" strike="noStrike">
                          <a:solidFill>
                            <a:srgbClr val="000000"/>
                          </a:solidFill>
                          <a:effectLst/>
                          <a:latin typeface="Calibri" panose="020F0502020204030204" pitchFamily="34" charset="0"/>
                        </a:rPr>
                        <a:t>4,9</a:t>
                      </a:r>
                    </a:p>
                  </a:txBody>
                  <a:tcPr marL="3423" marR="3423" marT="3423" marB="0" anchor="ctr">
                    <a:lnL>
                      <a:noFill/>
                    </a:lnL>
                    <a:lnR>
                      <a:noFill/>
                    </a:lnR>
                    <a:lnT>
                      <a:noFill/>
                    </a:lnT>
                    <a:lnB>
                      <a:noFill/>
                    </a:lnB>
                    <a:solidFill>
                      <a:srgbClr val="FBB4B7"/>
                    </a:solidFill>
                  </a:tcPr>
                </a:tc>
                <a:tc>
                  <a:txBody>
                    <a:bodyPr/>
                    <a:lstStyle/>
                    <a:p>
                      <a:pPr algn="ctr" fontAlgn="ctr"/>
                      <a:r>
                        <a:rPr lang="cs-CZ" sz="900" b="0" i="0" u="none" strike="noStrike">
                          <a:solidFill>
                            <a:srgbClr val="000000"/>
                          </a:solidFill>
                          <a:effectLst/>
                          <a:latin typeface="Calibri" panose="020F0502020204030204" pitchFamily="34" charset="0"/>
                        </a:rPr>
                        <a:t>3,9</a:t>
                      </a:r>
                    </a:p>
                  </a:txBody>
                  <a:tcPr marL="3423" marR="3423" marT="3423" marB="0" anchor="ctr">
                    <a:lnL>
                      <a:noFill/>
                    </a:lnL>
                    <a:lnR>
                      <a:noFill/>
                    </a:lnR>
                    <a:lnT>
                      <a:noFill/>
                    </a:lnT>
                    <a:lnB>
                      <a:noFill/>
                    </a:lnB>
                    <a:solidFill>
                      <a:srgbClr val="FBC7C9"/>
                    </a:solidFill>
                  </a:tcPr>
                </a:tc>
                <a:tc>
                  <a:txBody>
                    <a:bodyPr/>
                    <a:lstStyle/>
                    <a:p>
                      <a:pPr algn="ctr" fontAlgn="ctr"/>
                      <a:r>
                        <a:rPr lang="cs-CZ" sz="900" b="0" i="0" u="none" strike="noStrike">
                          <a:solidFill>
                            <a:srgbClr val="000000"/>
                          </a:solidFill>
                          <a:effectLst/>
                          <a:latin typeface="Calibri" panose="020F0502020204030204" pitchFamily="34" charset="0"/>
                        </a:rPr>
                        <a:t>3,1</a:t>
                      </a:r>
                    </a:p>
                  </a:txBody>
                  <a:tcPr marL="3423" marR="3423" marT="3423" marB="0" anchor="ctr">
                    <a:lnL>
                      <a:noFill/>
                    </a:lnL>
                    <a:lnR>
                      <a:noFill/>
                    </a:lnR>
                    <a:lnT>
                      <a:noFill/>
                    </a:lnT>
                    <a:lnB>
                      <a:noFill/>
                    </a:lnB>
                    <a:solidFill>
                      <a:srgbClr val="FBD5D8"/>
                    </a:solidFill>
                  </a:tcPr>
                </a:tc>
                <a:tc>
                  <a:txBody>
                    <a:bodyPr/>
                    <a:lstStyle/>
                    <a:p>
                      <a:pPr algn="ctr" fontAlgn="ctr"/>
                      <a:r>
                        <a:rPr lang="cs-CZ" sz="900" b="0" i="0" u="none" strike="noStrike">
                          <a:solidFill>
                            <a:srgbClr val="000000"/>
                          </a:solidFill>
                          <a:effectLst/>
                          <a:latin typeface="Calibri" panose="020F0502020204030204" pitchFamily="34" charset="0"/>
                        </a:rPr>
                        <a:t>7,8</a:t>
                      </a:r>
                    </a:p>
                  </a:txBody>
                  <a:tcPr marL="3423" marR="3423" marT="3423" marB="0" anchor="ctr">
                    <a:lnL>
                      <a:noFill/>
                    </a:lnL>
                    <a:lnR>
                      <a:noFill/>
                    </a:lnR>
                    <a:lnT>
                      <a:noFill/>
                    </a:lnT>
                    <a:lnB>
                      <a:noFill/>
                    </a:lnB>
                    <a:solidFill>
                      <a:srgbClr val="F98082"/>
                    </a:solidFill>
                  </a:tcPr>
                </a:tc>
                <a:tc>
                  <a:txBody>
                    <a:bodyPr/>
                    <a:lstStyle/>
                    <a:p>
                      <a:pPr algn="ctr" fontAlgn="ctr"/>
                      <a:r>
                        <a:rPr lang="cs-CZ" sz="900" b="0" i="0" u="none" strike="noStrike">
                          <a:solidFill>
                            <a:srgbClr val="000000"/>
                          </a:solidFill>
                          <a:effectLst/>
                          <a:latin typeface="Calibri" panose="020F0502020204030204" pitchFamily="34" charset="0"/>
                        </a:rPr>
                        <a:t>4,8</a:t>
                      </a:r>
                    </a:p>
                  </a:txBody>
                  <a:tcPr marL="3423" marR="3423" marT="3423" marB="0" anchor="ctr">
                    <a:lnL>
                      <a:noFill/>
                    </a:lnL>
                    <a:lnR>
                      <a:noFill/>
                    </a:lnR>
                    <a:lnT>
                      <a:noFill/>
                    </a:lnT>
                    <a:lnB>
                      <a:noFill/>
                    </a:lnB>
                    <a:solidFill>
                      <a:srgbClr val="FBB7B9"/>
                    </a:solidFill>
                  </a:tcPr>
                </a:tc>
                <a:tc>
                  <a:txBody>
                    <a:bodyPr/>
                    <a:lstStyle/>
                    <a:p>
                      <a:pPr algn="ctr" fontAlgn="ctr"/>
                      <a:r>
                        <a:rPr lang="cs-CZ" sz="900" b="0" i="0" u="none" strike="noStrike">
                          <a:solidFill>
                            <a:srgbClr val="000000"/>
                          </a:solidFill>
                          <a:effectLst/>
                          <a:latin typeface="Calibri" panose="020F0502020204030204" pitchFamily="34" charset="0"/>
                        </a:rPr>
                        <a:t>5,3</a:t>
                      </a:r>
                    </a:p>
                  </a:txBody>
                  <a:tcPr marL="3423" marR="3423" marT="3423" marB="0" anchor="ctr">
                    <a:lnL>
                      <a:noFill/>
                    </a:lnL>
                    <a:lnR>
                      <a:noFill/>
                    </a:lnR>
                    <a:lnT>
                      <a:noFill/>
                    </a:lnT>
                    <a:lnB>
                      <a:noFill/>
                    </a:lnB>
                    <a:solidFill>
                      <a:srgbClr val="FAAEB1"/>
                    </a:solidFill>
                  </a:tcPr>
                </a:tc>
                <a:tc>
                  <a:txBody>
                    <a:bodyPr/>
                    <a:lstStyle/>
                    <a:p>
                      <a:pPr algn="ctr" fontAlgn="ctr"/>
                      <a:r>
                        <a:rPr lang="cs-CZ" sz="900" b="0" i="0" u="none" strike="noStrike">
                          <a:solidFill>
                            <a:srgbClr val="000000"/>
                          </a:solidFill>
                          <a:effectLst/>
                          <a:latin typeface="Calibri" panose="020F0502020204030204" pitchFamily="34" charset="0"/>
                        </a:rPr>
                        <a:t>6,2</a:t>
                      </a:r>
                    </a:p>
                  </a:txBody>
                  <a:tcPr marL="3423" marR="3423" marT="3423" marB="0" anchor="ctr">
                    <a:lnL>
                      <a:noFill/>
                    </a:lnL>
                    <a:lnR>
                      <a:noFill/>
                    </a:lnR>
                    <a:lnT>
                      <a:noFill/>
                    </a:lnT>
                    <a:lnB>
                      <a:noFill/>
                    </a:lnB>
                    <a:solidFill>
                      <a:srgbClr val="FA9EA0"/>
                    </a:solidFill>
                  </a:tcPr>
                </a:tc>
                <a:tc>
                  <a:txBody>
                    <a:bodyPr/>
                    <a:lstStyle/>
                    <a:p>
                      <a:pPr algn="ctr" fontAlgn="ctr"/>
                      <a:r>
                        <a:rPr lang="cs-CZ" sz="900" b="0" i="0" u="none" strike="noStrike">
                          <a:solidFill>
                            <a:srgbClr val="000000"/>
                          </a:solidFill>
                          <a:effectLst/>
                          <a:latin typeface="Calibri" panose="020F0502020204030204" pitchFamily="34" charset="0"/>
                        </a:rPr>
                        <a:t>5,4</a:t>
                      </a:r>
                    </a:p>
                  </a:txBody>
                  <a:tcPr marL="3423" marR="3423" marT="3423" marB="0" anchor="ctr">
                    <a:lnL>
                      <a:noFill/>
                    </a:lnL>
                    <a:lnR>
                      <a:noFill/>
                    </a:lnR>
                    <a:lnT>
                      <a:noFill/>
                    </a:lnT>
                    <a:lnB>
                      <a:noFill/>
                    </a:lnB>
                    <a:solidFill>
                      <a:srgbClr val="FAACAE"/>
                    </a:solidFill>
                  </a:tcPr>
                </a:tc>
                <a:tc>
                  <a:txBody>
                    <a:bodyPr/>
                    <a:lstStyle/>
                    <a:p>
                      <a:pPr algn="ctr" fontAlgn="ctr"/>
                      <a:r>
                        <a:rPr lang="cs-CZ" sz="900" b="0" i="0" u="none" strike="noStrike">
                          <a:solidFill>
                            <a:srgbClr val="000000"/>
                          </a:solidFill>
                          <a:effectLst/>
                          <a:latin typeface="Calibri" panose="020F0502020204030204" pitchFamily="34" charset="0"/>
                        </a:rPr>
                        <a:t>6,5</a:t>
                      </a:r>
                    </a:p>
                  </a:txBody>
                  <a:tcPr marL="3423" marR="3423" marT="3423" marB="0" anchor="ctr">
                    <a:lnL>
                      <a:noFill/>
                    </a:lnL>
                    <a:lnR>
                      <a:noFill/>
                    </a:lnR>
                    <a:lnT>
                      <a:noFill/>
                    </a:lnT>
                    <a:lnB>
                      <a:noFill/>
                    </a:lnB>
                    <a:solidFill>
                      <a:srgbClr val="FA989A"/>
                    </a:solidFill>
                  </a:tcPr>
                </a:tc>
                <a:tc>
                  <a:txBody>
                    <a:bodyPr/>
                    <a:lstStyle/>
                    <a:p>
                      <a:pPr algn="ctr" fontAlgn="ctr"/>
                      <a:r>
                        <a:rPr lang="cs-CZ" sz="900" b="0" i="0" u="none" strike="noStrike">
                          <a:solidFill>
                            <a:srgbClr val="000000"/>
                          </a:solidFill>
                          <a:effectLst/>
                          <a:latin typeface="Calibri" panose="020F0502020204030204" pitchFamily="34" charset="0"/>
                        </a:rPr>
                        <a:t>4,0</a:t>
                      </a:r>
                    </a:p>
                  </a:txBody>
                  <a:tcPr marL="3423" marR="3423" marT="3423" marB="0" anchor="ctr">
                    <a:lnL>
                      <a:noFill/>
                    </a:lnL>
                    <a:lnR>
                      <a:noFill/>
                    </a:lnR>
                    <a:lnT>
                      <a:noFill/>
                    </a:lnT>
                    <a:lnB>
                      <a:noFill/>
                    </a:lnB>
                    <a:solidFill>
                      <a:srgbClr val="FBC6C9"/>
                    </a:solidFill>
                  </a:tcPr>
                </a:tc>
                <a:tc>
                  <a:txBody>
                    <a:bodyPr/>
                    <a:lstStyle/>
                    <a:p>
                      <a:pPr algn="ctr" fontAlgn="ctr"/>
                      <a:r>
                        <a:rPr lang="cs-CZ" sz="900" b="0" i="0" u="none" strike="noStrike">
                          <a:solidFill>
                            <a:srgbClr val="000000"/>
                          </a:solidFill>
                          <a:effectLst/>
                          <a:latin typeface="Calibri" panose="020F0502020204030204" pitchFamily="34" charset="0"/>
                        </a:rPr>
                        <a:t>3,4</a:t>
                      </a:r>
                    </a:p>
                  </a:txBody>
                  <a:tcPr marL="3423" marR="3423" marT="3423" marB="0" anchor="ctr">
                    <a:lnL>
                      <a:noFill/>
                    </a:lnL>
                    <a:lnR>
                      <a:noFill/>
                    </a:lnR>
                    <a:lnT>
                      <a:noFill/>
                    </a:lnT>
                    <a:lnB>
                      <a:noFill/>
                    </a:lnB>
                    <a:solidFill>
                      <a:srgbClr val="FBD0D3"/>
                    </a:solidFill>
                  </a:tcPr>
                </a:tc>
                <a:tc>
                  <a:txBody>
                    <a:bodyPr/>
                    <a:lstStyle/>
                    <a:p>
                      <a:pPr algn="ctr" fontAlgn="ctr"/>
                      <a:r>
                        <a:rPr lang="cs-CZ" sz="900" b="0" i="0" u="none" strike="noStrike">
                          <a:solidFill>
                            <a:srgbClr val="000000"/>
                          </a:solidFill>
                          <a:effectLst/>
                          <a:latin typeface="Calibri" panose="020F0502020204030204" pitchFamily="34" charset="0"/>
                        </a:rPr>
                        <a:t>6,4</a:t>
                      </a:r>
                    </a:p>
                  </a:txBody>
                  <a:tcPr marL="3423" marR="3423" marT="3423" marB="0" anchor="ctr">
                    <a:lnL>
                      <a:noFill/>
                    </a:lnL>
                    <a:lnR>
                      <a:noFill/>
                    </a:lnR>
                    <a:lnT>
                      <a:noFill/>
                    </a:lnT>
                    <a:lnB>
                      <a:noFill/>
                    </a:lnB>
                    <a:solidFill>
                      <a:srgbClr val="FA999B"/>
                    </a:solidFill>
                  </a:tcPr>
                </a:tc>
                <a:tc>
                  <a:txBody>
                    <a:bodyPr/>
                    <a:lstStyle/>
                    <a:p>
                      <a:pPr algn="ctr" fontAlgn="ctr"/>
                      <a:r>
                        <a:rPr lang="cs-CZ" sz="900" b="0" i="0" u="none" strike="noStrike">
                          <a:solidFill>
                            <a:srgbClr val="000000"/>
                          </a:solidFill>
                          <a:effectLst/>
                          <a:latin typeface="Calibri" panose="020F0502020204030204" pitchFamily="34" charset="0"/>
                        </a:rPr>
                        <a:t>6,0</a:t>
                      </a:r>
                    </a:p>
                  </a:txBody>
                  <a:tcPr marL="3423" marR="3423" marT="3423" marB="0" anchor="ctr">
                    <a:lnL>
                      <a:noFill/>
                    </a:lnL>
                    <a:lnR>
                      <a:noFill/>
                    </a:lnR>
                    <a:lnT>
                      <a:noFill/>
                    </a:lnT>
                    <a:lnB>
                      <a:noFill/>
                    </a:lnB>
                    <a:solidFill>
                      <a:srgbClr val="FAA1A4"/>
                    </a:solidFill>
                  </a:tcPr>
                </a:tc>
                <a:tc>
                  <a:txBody>
                    <a:bodyPr/>
                    <a:lstStyle/>
                    <a:p>
                      <a:pPr algn="ctr" fontAlgn="ctr"/>
                      <a:r>
                        <a:rPr lang="cs-CZ" sz="900" b="0" i="0" u="none" strike="noStrike">
                          <a:solidFill>
                            <a:srgbClr val="000000"/>
                          </a:solidFill>
                          <a:effectLst/>
                          <a:latin typeface="Calibri" panose="020F0502020204030204" pitchFamily="34" charset="0"/>
                        </a:rPr>
                        <a:t>6,6</a:t>
                      </a:r>
                    </a:p>
                  </a:txBody>
                  <a:tcPr marL="3423" marR="3423" marT="3423" marB="0" anchor="ctr">
                    <a:lnL>
                      <a:noFill/>
                    </a:lnL>
                    <a:lnR>
                      <a:noFill/>
                    </a:lnR>
                    <a:lnT>
                      <a:noFill/>
                    </a:lnT>
                    <a:lnB>
                      <a:noFill/>
                    </a:lnB>
                    <a:solidFill>
                      <a:srgbClr val="FA9698"/>
                    </a:solidFill>
                  </a:tcPr>
                </a:tc>
                <a:tc>
                  <a:txBody>
                    <a:bodyPr/>
                    <a:lstStyle/>
                    <a:p>
                      <a:pPr algn="ctr" fontAlgn="ctr"/>
                      <a:r>
                        <a:rPr lang="cs-CZ" sz="900" b="0" i="0" u="none" strike="noStrike">
                          <a:solidFill>
                            <a:srgbClr val="000000"/>
                          </a:solidFill>
                          <a:effectLst/>
                          <a:latin typeface="Calibri" panose="020F0502020204030204" pitchFamily="34" charset="0"/>
                        </a:rPr>
                        <a:t>7,5</a:t>
                      </a:r>
                    </a:p>
                  </a:txBody>
                  <a:tcPr marL="3423" marR="3423" marT="3423" marB="0" anchor="ctr">
                    <a:lnL>
                      <a:noFill/>
                    </a:lnL>
                    <a:lnR>
                      <a:noFill/>
                    </a:lnR>
                    <a:lnT>
                      <a:noFill/>
                    </a:lnT>
                    <a:lnB>
                      <a:noFill/>
                    </a:lnB>
                    <a:solidFill>
                      <a:srgbClr val="F98588"/>
                    </a:solidFill>
                  </a:tcPr>
                </a:tc>
                <a:tc>
                  <a:txBody>
                    <a:bodyPr/>
                    <a:lstStyle/>
                    <a:p>
                      <a:pPr algn="ctr" fontAlgn="ctr"/>
                      <a:r>
                        <a:rPr lang="cs-CZ" sz="900" b="0" i="0" u="none" strike="noStrike">
                          <a:solidFill>
                            <a:srgbClr val="000000"/>
                          </a:solidFill>
                          <a:effectLst/>
                          <a:latin typeface="Calibri" panose="020F0502020204030204" pitchFamily="34" charset="0"/>
                        </a:rPr>
                        <a:t>6,0</a:t>
                      </a:r>
                    </a:p>
                  </a:txBody>
                  <a:tcPr marL="3423" marR="3423" marT="3423" marB="0" anchor="ctr">
                    <a:lnL>
                      <a:noFill/>
                    </a:lnL>
                    <a:lnR>
                      <a:noFill/>
                    </a:lnR>
                    <a:lnT>
                      <a:noFill/>
                    </a:lnT>
                    <a:lnB>
                      <a:noFill/>
                    </a:lnB>
                    <a:solidFill>
                      <a:srgbClr val="FAA0A2"/>
                    </a:solidFill>
                  </a:tcPr>
                </a:tc>
                <a:tc>
                  <a:txBody>
                    <a:bodyPr/>
                    <a:lstStyle/>
                    <a:p>
                      <a:pPr algn="ctr" fontAlgn="ctr"/>
                      <a:r>
                        <a:rPr lang="cs-CZ" sz="900" b="0" i="0" u="none" strike="noStrike">
                          <a:solidFill>
                            <a:srgbClr val="000000"/>
                          </a:solidFill>
                          <a:effectLst/>
                          <a:latin typeface="Calibri" panose="020F0502020204030204" pitchFamily="34" charset="0"/>
                        </a:rPr>
                        <a:t>3,3</a:t>
                      </a:r>
                    </a:p>
                  </a:txBody>
                  <a:tcPr marL="3423" marR="3423" marT="3423" marB="0" anchor="ctr">
                    <a:lnL>
                      <a:noFill/>
                    </a:lnL>
                    <a:lnR>
                      <a:noFill/>
                    </a:lnR>
                    <a:lnT>
                      <a:noFill/>
                    </a:lnT>
                    <a:lnB>
                      <a:noFill/>
                    </a:lnB>
                    <a:solidFill>
                      <a:srgbClr val="FBD3D6"/>
                    </a:solidFill>
                  </a:tcPr>
                </a:tc>
                <a:tc>
                  <a:txBody>
                    <a:bodyPr/>
                    <a:lstStyle/>
                    <a:p>
                      <a:pPr algn="ctr" fontAlgn="ctr"/>
                      <a:r>
                        <a:rPr lang="cs-CZ" sz="900" b="0" i="0" u="none" strike="noStrike">
                          <a:solidFill>
                            <a:srgbClr val="000000"/>
                          </a:solidFill>
                          <a:effectLst/>
                          <a:latin typeface="Calibri" panose="020F0502020204030204" pitchFamily="34" charset="0"/>
                        </a:rPr>
                        <a:t>6,6</a:t>
                      </a:r>
                    </a:p>
                  </a:txBody>
                  <a:tcPr marL="3423" marR="3423" marT="3423" marB="0" anchor="ctr">
                    <a:lnL>
                      <a:noFill/>
                    </a:lnL>
                    <a:lnR>
                      <a:noFill/>
                    </a:lnR>
                    <a:lnT>
                      <a:noFill/>
                    </a:lnT>
                    <a:lnB>
                      <a:noFill/>
                    </a:lnB>
                    <a:solidFill>
                      <a:srgbClr val="FA9699"/>
                    </a:solidFill>
                  </a:tcPr>
                </a:tc>
                <a:tc>
                  <a:txBody>
                    <a:bodyPr/>
                    <a:lstStyle/>
                    <a:p>
                      <a:pPr algn="ctr" fontAlgn="ctr"/>
                      <a:r>
                        <a:rPr lang="cs-CZ" sz="900" b="0" i="0" u="none" strike="noStrike">
                          <a:solidFill>
                            <a:srgbClr val="000000"/>
                          </a:solidFill>
                          <a:effectLst/>
                          <a:latin typeface="Calibri" panose="020F0502020204030204" pitchFamily="34" charset="0"/>
                        </a:rPr>
                        <a:t>6,3</a:t>
                      </a:r>
                    </a:p>
                  </a:txBody>
                  <a:tcPr marL="3423" marR="3423" marT="3423" marB="0" anchor="ctr">
                    <a:lnL>
                      <a:noFill/>
                    </a:lnL>
                    <a:lnR>
                      <a:noFill/>
                    </a:lnR>
                    <a:lnT>
                      <a:noFill/>
                    </a:lnT>
                    <a:lnB>
                      <a:noFill/>
                    </a:lnB>
                    <a:solidFill>
                      <a:srgbClr val="FA9B9E"/>
                    </a:solidFill>
                  </a:tcPr>
                </a:tc>
                <a:tc>
                  <a:txBody>
                    <a:bodyPr/>
                    <a:lstStyle/>
                    <a:p>
                      <a:pPr algn="ctr" fontAlgn="ctr"/>
                      <a:r>
                        <a:rPr lang="cs-CZ" sz="900" b="0" i="0" u="none" strike="noStrike">
                          <a:solidFill>
                            <a:srgbClr val="000000"/>
                          </a:solidFill>
                          <a:effectLst/>
                          <a:latin typeface="Calibri" panose="020F0502020204030204" pitchFamily="34" charset="0"/>
                        </a:rPr>
                        <a:t>5,0</a:t>
                      </a:r>
                    </a:p>
                  </a:txBody>
                  <a:tcPr marL="3423" marR="3423" marT="3423" marB="0" anchor="ctr">
                    <a:lnL>
                      <a:noFill/>
                    </a:lnL>
                    <a:lnR>
                      <a:noFill/>
                    </a:lnR>
                    <a:lnT>
                      <a:noFill/>
                    </a:lnT>
                    <a:lnB>
                      <a:noFill/>
                    </a:lnB>
                    <a:solidFill>
                      <a:srgbClr val="FBB4B6"/>
                    </a:solidFill>
                  </a:tcPr>
                </a:tc>
                <a:tc>
                  <a:txBody>
                    <a:bodyPr/>
                    <a:lstStyle/>
                    <a:p>
                      <a:pPr algn="ctr" fontAlgn="ctr"/>
                      <a:r>
                        <a:rPr lang="cs-CZ" sz="900" b="0" i="0" u="none" strike="noStrike">
                          <a:solidFill>
                            <a:srgbClr val="000000"/>
                          </a:solidFill>
                          <a:effectLst/>
                          <a:latin typeface="Calibri" panose="020F0502020204030204" pitchFamily="34" charset="0"/>
                        </a:rPr>
                        <a:t>9,0</a:t>
                      </a:r>
                    </a:p>
                  </a:txBody>
                  <a:tcPr marL="3423" marR="3423" marT="3423" marB="0" anchor="ctr">
                    <a:lnL>
                      <a:noFill/>
                    </a:lnL>
                    <a:lnR>
                      <a:noFill/>
                    </a:lnR>
                    <a:lnT>
                      <a:noFill/>
                    </a:lnT>
                    <a:lnB>
                      <a:noFill/>
                    </a:lnB>
                    <a:solidFill>
                      <a:srgbClr val="F8696B"/>
                    </a:solidFill>
                  </a:tcPr>
                </a:tc>
                <a:tc>
                  <a:txBody>
                    <a:bodyPr/>
                    <a:lstStyle/>
                    <a:p>
                      <a:pPr algn="ctr" fontAlgn="ctr"/>
                      <a:r>
                        <a:rPr lang="cs-CZ" sz="900" b="0" i="0" u="none" strike="noStrike" dirty="0">
                          <a:solidFill>
                            <a:srgbClr val="000000"/>
                          </a:solidFill>
                          <a:effectLst/>
                          <a:latin typeface="Calibri" panose="020F0502020204030204" pitchFamily="34" charset="0"/>
                        </a:rPr>
                        <a:t>4,8</a:t>
                      </a:r>
                    </a:p>
                  </a:txBody>
                  <a:tcPr marL="3423" marR="3423" marT="3423" marB="0" anchor="ctr">
                    <a:lnL>
                      <a:noFill/>
                    </a:lnL>
                    <a:lnR>
                      <a:noFill/>
                    </a:lnR>
                    <a:lnT>
                      <a:noFill/>
                    </a:lnT>
                    <a:lnB>
                      <a:noFill/>
                    </a:lnB>
                    <a:solidFill>
                      <a:srgbClr val="FBB8BA"/>
                    </a:solidFill>
                  </a:tcPr>
                </a:tc>
                <a:extLst>
                  <a:ext uri="{0D108BD9-81ED-4DB2-BD59-A6C34878D82A}">
                    <a16:rowId xmlns:a16="http://schemas.microsoft.com/office/drawing/2014/main" val="4121625964"/>
                  </a:ext>
                </a:extLst>
              </a:tr>
            </a:tbl>
          </a:graphicData>
        </a:graphic>
      </p:graphicFrame>
      <p:graphicFrame>
        <p:nvGraphicFramePr>
          <p:cNvPr id="16" name="Graf 12">
            <a:extLst>
              <a:ext uri="{FF2B5EF4-FFF2-40B4-BE49-F238E27FC236}">
                <a16:creationId xmlns:a16="http://schemas.microsoft.com/office/drawing/2014/main" id="{1272FB39-B69A-4209-8A6D-5FA328217601}"/>
              </a:ext>
            </a:extLst>
          </p:cNvPr>
          <p:cNvGraphicFramePr/>
          <p:nvPr>
            <p:extLst>
              <p:ext uri="{D42A27DB-BD31-4B8C-83A1-F6EECF244321}">
                <p14:modId xmlns:p14="http://schemas.microsoft.com/office/powerpoint/2010/main" val="3163319839"/>
              </p:ext>
            </p:extLst>
          </p:nvPr>
        </p:nvGraphicFramePr>
        <p:xfrm>
          <a:off x="485775" y="895350"/>
          <a:ext cx="11608237" cy="4632274"/>
        </p:xfrm>
        <a:graphic>
          <a:graphicData uri="http://schemas.openxmlformats.org/drawingml/2006/chart">
            <c:chart xmlns:c="http://schemas.openxmlformats.org/drawingml/2006/chart" xmlns:r="http://schemas.openxmlformats.org/officeDocument/2006/relationships" r:id="rId2"/>
          </a:graphicData>
        </a:graphic>
      </p:graphicFrame>
      <p:sp>
        <p:nvSpPr>
          <p:cNvPr id="17" name="Obdélník 13">
            <a:extLst>
              <a:ext uri="{FF2B5EF4-FFF2-40B4-BE49-F238E27FC236}">
                <a16:creationId xmlns:a16="http://schemas.microsoft.com/office/drawing/2014/main" id="{7D143CDF-A647-4BC2-8AA1-54808788CC93}"/>
              </a:ext>
            </a:extLst>
          </p:cNvPr>
          <p:cNvSpPr/>
          <p:nvPr/>
        </p:nvSpPr>
        <p:spPr>
          <a:xfrm>
            <a:off x="485775" y="695288"/>
            <a:ext cx="11458575" cy="369332"/>
          </a:xfrm>
          <a:prstGeom prst="rect">
            <a:avLst/>
          </a:prstGeom>
        </p:spPr>
        <p:txBody>
          <a:bodyPr wrap="square">
            <a:spAutoFit/>
          </a:bodyPr>
          <a:lstStyle/>
          <a:p>
            <a:pPr algn="ctr" fontAlgn="b"/>
            <a:r>
              <a:rPr lang="cs-CZ" b="1" dirty="0">
                <a:solidFill>
                  <a:srgbClr val="000000"/>
                </a:solidFill>
                <a:latin typeface="Calibri" panose="020F0502020204030204" pitchFamily="34" charset="0"/>
              </a:rPr>
              <a:t>Počet zařazených osob</a:t>
            </a:r>
          </a:p>
        </p:txBody>
      </p:sp>
      <p:graphicFrame>
        <p:nvGraphicFramePr>
          <p:cNvPr id="18" name="Tabulka 14">
            <a:extLst>
              <a:ext uri="{FF2B5EF4-FFF2-40B4-BE49-F238E27FC236}">
                <a16:creationId xmlns:a16="http://schemas.microsoft.com/office/drawing/2014/main" id="{29F2181F-FF52-4DC8-8328-8CC0C56269EF}"/>
              </a:ext>
            </a:extLst>
          </p:cNvPr>
          <p:cNvGraphicFramePr>
            <a:graphicFrameLocks noGrp="1"/>
          </p:cNvGraphicFramePr>
          <p:nvPr>
            <p:extLst>
              <p:ext uri="{D42A27DB-BD31-4B8C-83A1-F6EECF244321}">
                <p14:modId xmlns:p14="http://schemas.microsoft.com/office/powerpoint/2010/main" val="4007334938"/>
              </p:ext>
            </p:extLst>
          </p:nvPr>
        </p:nvGraphicFramePr>
        <p:xfrm>
          <a:off x="90905" y="5527624"/>
          <a:ext cx="11853445" cy="731520"/>
        </p:xfrm>
        <a:graphic>
          <a:graphicData uri="http://schemas.openxmlformats.org/drawingml/2006/table">
            <a:tbl>
              <a:tblPr/>
              <a:tblGrid>
                <a:gridCol w="921848">
                  <a:extLst>
                    <a:ext uri="{9D8B030D-6E8A-4147-A177-3AD203B41FA5}">
                      <a16:colId xmlns:a16="http://schemas.microsoft.com/office/drawing/2014/main" val="1358248019"/>
                    </a:ext>
                  </a:extLst>
                </a:gridCol>
                <a:gridCol w="650960">
                  <a:extLst>
                    <a:ext uri="{9D8B030D-6E8A-4147-A177-3AD203B41FA5}">
                      <a16:colId xmlns:a16="http://schemas.microsoft.com/office/drawing/2014/main" val="4227063480"/>
                    </a:ext>
                  </a:extLst>
                </a:gridCol>
                <a:gridCol w="650960">
                  <a:extLst>
                    <a:ext uri="{9D8B030D-6E8A-4147-A177-3AD203B41FA5}">
                      <a16:colId xmlns:a16="http://schemas.microsoft.com/office/drawing/2014/main" val="4235552383"/>
                    </a:ext>
                  </a:extLst>
                </a:gridCol>
                <a:gridCol w="650960">
                  <a:extLst>
                    <a:ext uri="{9D8B030D-6E8A-4147-A177-3AD203B41FA5}">
                      <a16:colId xmlns:a16="http://schemas.microsoft.com/office/drawing/2014/main" val="4039418599"/>
                    </a:ext>
                  </a:extLst>
                </a:gridCol>
                <a:gridCol w="650960">
                  <a:extLst>
                    <a:ext uri="{9D8B030D-6E8A-4147-A177-3AD203B41FA5}">
                      <a16:colId xmlns:a16="http://schemas.microsoft.com/office/drawing/2014/main" val="871778667"/>
                    </a:ext>
                  </a:extLst>
                </a:gridCol>
                <a:gridCol w="650960">
                  <a:extLst>
                    <a:ext uri="{9D8B030D-6E8A-4147-A177-3AD203B41FA5}">
                      <a16:colId xmlns:a16="http://schemas.microsoft.com/office/drawing/2014/main" val="1978385625"/>
                    </a:ext>
                  </a:extLst>
                </a:gridCol>
                <a:gridCol w="650960">
                  <a:extLst>
                    <a:ext uri="{9D8B030D-6E8A-4147-A177-3AD203B41FA5}">
                      <a16:colId xmlns:a16="http://schemas.microsoft.com/office/drawing/2014/main" val="884251675"/>
                    </a:ext>
                  </a:extLst>
                </a:gridCol>
                <a:gridCol w="7025837">
                  <a:extLst>
                    <a:ext uri="{9D8B030D-6E8A-4147-A177-3AD203B41FA5}">
                      <a16:colId xmlns:a16="http://schemas.microsoft.com/office/drawing/2014/main" val="862320679"/>
                    </a:ext>
                  </a:extLst>
                </a:gridCol>
              </a:tblGrid>
              <a:tr h="118656">
                <a:tc>
                  <a:txBody>
                    <a:bodyPr/>
                    <a:lstStyle/>
                    <a:p>
                      <a:pPr algn="r" fontAlgn="ctr"/>
                      <a:r>
                        <a:rPr lang="cs-CZ" sz="1200" b="1" i="1" u="none" strike="noStrike" dirty="0">
                          <a:solidFill>
                            <a:srgbClr val="000000"/>
                          </a:solidFill>
                          <a:effectLst/>
                          <a:latin typeface="Calibri" panose="020F0502020204030204" pitchFamily="34" charset="0"/>
                        </a:rPr>
                        <a:t>Počet </a:t>
                      </a:r>
                      <a:r>
                        <a:rPr lang="cs-CZ" sz="1200" b="1" i="1" u="none" strike="noStrike" baseline="0" dirty="0">
                          <a:solidFill>
                            <a:srgbClr val="000000"/>
                          </a:solidFill>
                          <a:effectLst/>
                          <a:latin typeface="Calibri" panose="020F0502020204030204" pitchFamily="34" charset="0"/>
                        </a:rPr>
                        <a:t> ohnisek</a:t>
                      </a:r>
                      <a:r>
                        <a:rPr lang="cs-CZ" sz="1200" b="1" i="1" u="none" strike="noStrike" dirty="0">
                          <a:solidFill>
                            <a:srgbClr val="000000"/>
                          </a:solidFill>
                          <a:effectLst/>
                          <a:latin typeface="Calibri" panose="020F0502020204030204" pitchFamily="34" charset="0"/>
                        </a:rPr>
                        <a:t>:</a:t>
                      </a:r>
                    </a:p>
                  </a:txBody>
                  <a:tcPr marL="9525" marR="36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cs-CZ" sz="1400" b="1" i="1" u="none" strike="noStrike" dirty="0">
                        <a:solidFill>
                          <a:srgbClr val="000000"/>
                        </a:solidFill>
                        <a:effectLst/>
                        <a:latin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cs-CZ" sz="1400" b="1" i="1" u="none" strike="noStrike" dirty="0">
                        <a:solidFill>
                          <a:srgbClr val="000000"/>
                        </a:solidFill>
                        <a:effectLst/>
                        <a:latin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cs-CZ" sz="1400" b="1" i="1" u="none" strike="noStrike" dirty="0">
                        <a:solidFill>
                          <a:srgbClr val="000000"/>
                        </a:solidFill>
                        <a:effectLst/>
                        <a:latin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cs-CZ" sz="1400" b="1" i="1" u="none" strike="noStrike" dirty="0">
                        <a:solidFill>
                          <a:srgbClr val="000000"/>
                        </a:solidFill>
                        <a:effectLst/>
                        <a:latin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cs-CZ" sz="1400" b="1" i="1" u="none" strike="noStrike" dirty="0">
                        <a:solidFill>
                          <a:srgbClr val="000000"/>
                        </a:solidFill>
                        <a:effectLst/>
                        <a:latin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cs-CZ" sz="1400" b="1" i="1" u="none" strike="noStrike" dirty="0">
                        <a:solidFill>
                          <a:srgbClr val="000000"/>
                        </a:solidFill>
                        <a:effectLst/>
                        <a:latin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cs-CZ" sz="1400" b="1" i="1" u="none" strike="noStrike" dirty="0">
                        <a:solidFill>
                          <a:srgbClr val="000000"/>
                        </a:solidFill>
                        <a:effectLst/>
                        <a:latin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44403526"/>
                  </a:ext>
                </a:extLst>
              </a:tr>
              <a:tr h="118656">
                <a:tc>
                  <a:txBody>
                    <a:bodyPr/>
                    <a:lstStyle/>
                    <a:p>
                      <a:pPr algn="r" fontAlgn="ctr"/>
                      <a:r>
                        <a:rPr lang="cs-CZ" sz="1200" b="0" i="0" u="none" strike="noStrike" dirty="0">
                          <a:solidFill>
                            <a:srgbClr val="000000"/>
                          </a:solidFill>
                          <a:effectLst/>
                          <a:latin typeface="Calibri" panose="020F0502020204030204" pitchFamily="34" charset="0"/>
                        </a:rPr>
                        <a:t>Počet osob na ohnisko:</a:t>
                      </a:r>
                    </a:p>
                  </a:txBody>
                  <a:tcPr marL="9525" marR="36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cs-CZ" sz="1200" b="0" i="0" u="none" strike="noStrike" dirty="0">
                        <a:solidFill>
                          <a:srgbClr val="000000"/>
                        </a:solidFill>
                        <a:effectLst/>
                        <a:latin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cs-CZ" sz="1200" b="0" i="0" u="none" strike="noStrike" dirty="0">
                        <a:solidFill>
                          <a:srgbClr val="000000"/>
                        </a:solidFill>
                        <a:effectLst/>
                        <a:latin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cs-CZ" sz="1200" b="0" i="0" u="none" strike="noStrike" dirty="0">
                        <a:solidFill>
                          <a:srgbClr val="000000"/>
                        </a:solidFill>
                        <a:effectLst/>
                        <a:latin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99955740"/>
                  </a:ext>
                </a:extLst>
              </a:tr>
            </a:tbl>
          </a:graphicData>
        </a:graphic>
      </p:graphicFrame>
      <p:sp>
        <p:nvSpPr>
          <p:cNvPr id="2" name="Nadpis 1">
            <a:extLst>
              <a:ext uri="{FF2B5EF4-FFF2-40B4-BE49-F238E27FC236}">
                <a16:creationId xmlns:a16="http://schemas.microsoft.com/office/drawing/2014/main" id="{52431848-192E-4F04-A0BC-102B082D0963}"/>
              </a:ext>
            </a:extLst>
          </p:cNvPr>
          <p:cNvSpPr>
            <a:spLocks noGrp="1"/>
          </p:cNvSpPr>
          <p:nvPr>
            <p:ph type="title"/>
          </p:nvPr>
        </p:nvSpPr>
        <p:spPr>
          <a:xfrm>
            <a:off x="190492" y="16373"/>
            <a:ext cx="7435177" cy="576000"/>
          </a:xfrm>
        </p:spPr>
        <p:txBody>
          <a:bodyPr>
            <a:noAutofit/>
          </a:bodyPr>
          <a:lstStyle/>
          <a:p>
            <a:r>
              <a:rPr lang="cs-CZ" dirty="0"/>
              <a:t>Školská zařízení jako ohniska nákazy COVID-19</a:t>
            </a:r>
          </a:p>
        </p:txBody>
      </p:sp>
      <p:sp>
        <p:nvSpPr>
          <p:cNvPr id="10" name="TextovéPole 9">
            <a:extLst>
              <a:ext uri="{FF2B5EF4-FFF2-40B4-BE49-F238E27FC236}">
                <a16:creationId xmlns:a16="http://schemas.microsoft.com/office/drawing/2014/main" id="{989E3A38-1993-4E29-9737-27F60FB793AB}"/>
              </a:ext>
            </a:extLst>
          </p:cNvPr>
          <p:cNvSpPr txBox="1"/>
          <p:nvPr/>
        </p:nvSpPr>
        <p:spPr>
          <a:xfrm>
            <a:off x="8546471" y="6516527"/>
            <a:ext cx="3547541" cy="276999"/>
          </a:xfrm>
          <a:prstGeom prst="rect">
            <a:avLst/>
          </a:prstGeom>
          <a:noFill/>
        </p:spPr>
        <p:txBody>
          <a:bodyPr wrap="square" rtlCol="0">
            <a:spAutoFit/>
          </a:bodyPr>
          <a:lstStyle/>
          <a:p>
            <a:pPr algn="ctr"/>
            <a:r>
              <a:rPr lang="cs-CZ" sz="1200" dirty="0"/>
              <a:t>Zdroj: </a:t>
            </a:r>
            <a:r>
              <a:rPr lang="cs-CZ" sz="1200" dirty="0" err="1"/>
              <a:t>Covid</a:t>
            </a:r>
            <a:r>
              <a:rPr lang="cs-CZ" sz="1200" dirty="0"/>
              <a:t> </a:t>
            </a:r>
            <a:r>
              <a:rPr lang="cs-CZ" sz="1200" dirty="0" err="1"/>
              <a:t>Forms</a:t>
            </a:r>
            <a:r>
              <a:rPr lang="cs-CZ" sz="1200" dirty="0"/>
              <a:t> – Události, </a:t>
            </a:r>
            <a:r>
              <a:rPr lang="cs-CZ" sz="1200" b="1" dirty="0">
                <a:solidFill>
                  <a:srgbClr val="C00000"/>
                </a:solidFill>
              </a:rPr>
              <a:t>stav k 28. 3. 2021</a:t>
            </a:r>
          </a:p>
        </p:txBody>
      </p:sp>
      <p:sp>
        <p:nvSpPr>
          <p:cNvPr id="9" name="Obdélník 8">
            <a:extLst>
              <a:ext uri="{FF2B5EF4-FFF2-40B4-BE49-F238E27FC236}">
                <a16:creationId xmlns:a16="http://schemas.microsoft.com/office/drawing/2014/main" id="{DCCEC6B4-BD0B-4FDC-ADB9-2EDFB3011231}"/>
              </a:ext>
            </a:extLst>
          </p:cNvPr>
          <p:cNvSpPr/>
          <p:nvPr/>
        </p:nvSpPr>
        <p:spPr>
          <a:xfrm>
            <a:off x="90905" y="6531888"/>
            <a:ext cx="7794665" cy="307777"/>
          </a:xfrm>
          <a:prstGeom prst="rect">
            <a:avLst/>
          </a:prstGeom>
        </p:spPr>
        <p:txBody>
          <a:bodyPr wrap="square">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Upozornění: mezi pozitivními osobami jsou započteni jak pracovníci tak žáci a studenti.</a:t>
            </a:r>
          </a:p>
        </p:txBody>
      </p:sp>
      <p:cxnSp>
        <p:nvCxnSpPr>
          <p:cNvPr id="5" name="Přímá spojnice se šipkou 4"/>
          <p:cNvCxnSpPr/>
          <p:nvPr/>
        </p:nvCxnSpPr>
        <p:spPr>
          <a:xfrm>
            <a:off x="11179834" y="3211487"/>
            <a:ext cx="824901" cy="101791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83150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délník 3"/>
          <p:cNvSpPr/>
          <p:nvPr/>
        </p:nvSpPr>
        <p:spPr>
          <a:xfrm>
            <a:off x="9714290" y="4028428"/>
            <a:ext cx="2342822" cy="189781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Nadpis 1">
            <a:extLst>
              <a:ext uri="{FF2B5EF4-FFF2-40B4-BE49-F238E27FC236}">
                <a16:creationId xmlns:a16="http://schemas.microsoft.com/office/drawing/2014/main" id="{41CFAC55-E7BE-4475-808A-CF41E61842C2}"/>
              </a:ext>
            </a:extLst>
          </p:cNvPr>
          <p:cNvSpPr>
            <a:spLocks noGrp="1"/>
          </p:cNvSpPr>
          <p:nvPr>
            <p:ph type="title"/>
          </p:nvPr>
        </p:nvSpPr>
        <p:spPr>
          <a:xfrm>
            <a:off x="381739" y="2"/>
            <a:ext cx="6923935" cy="576000"/>
          </a:xfrm>
        </p:spPr>
        <p:txBody>
          <a:bodyPr/>
          <a:lstStyle/>
          <a:p>
            <a:r>
              <a:rPr lang="cs-CZ" dirty="0"/>
              <a:t>Školská zařízení jako ohniska COVID-19: vývoj v čase</a:t>
            </a:r>
            <a:endParaRPr lang="cs-CZ" sz="2000" dirty="0"/>
          </a:p>
        </p:txBody>
      </p:sp>
      <p:sp>
        <p:nvSpPr>
          <p:cNvPr id="10" name="TextovéPole 9">
            <a:extLst>
              <a:ext uri="{FF2B5EF4-FFF2-40B4-BE49-F238E27FC236}">
                <a16:creationId xmlns:a16="http://schemas.microsoft.com/office/drawing/2014/main" id="{8596C74F-0221-4E8A-956E-65A82E2B961A}"/>
              </a:ext>
            </a:extLst>
          </p:cNvPr>
          <p:cNvSpPr txBox="1"/>
          <p:nvPr/>
        </p:nvSpPr>
        <p:spPr>
          <a:xfrm>
            <a:off x="8546471" y="6516527"/>
            <a:ext cx="3547541"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Zdroj: </a:t>
            </a:r>
            <a:r>
              <a:rPr kumimoji="0" lang="cs-CZ" sz="1200" b="0" i="0" u="none" strike="noStrike" kern="1200" cap="none" spc="0" normalizeH="0" baseline="0" noProof="0" dirty="0" err="1">
                <a:ln>
                  <a:noFill/>
                </a:ln>
                <a:solidFill>
                  <a:srgbClr val="000000"/>
                </a:solidFill>
                <a:effectLst/>
                <a:uLnTx/>
                <a:uFillTx/>
                <a:latin typeface="Arial" panose="020B0604020202020204"/>
                <a:ea typeface="+mn-ea"/>
                <a:cs typeface="+mn-cs"/>
              </a:rPr>
              <a:t>Covid</a:t>
            </a: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cs-CZ" sz="1200" b="0" i="0" u="none" strike="noStrike" kern="1200" cap="none" spc="0" normalizeH="0" baseline="0" noProof="0" dirty="0" err="1">
                <a:ln>
                  <a:noFill/>
                </a:ln>
                <a:solidFill>
                  <a:srgbClr val="000000"/>
                </a:solidFill>
                <a:effectLst/>
                <a:uLnTx/>
                <a:uFillTx/>
                <a:latin typeface="Arial" panose="020B0604020202020204"/>
                <a:ea typeface="+mn-ea"/>
                <a:cs typeface="+mn-cs"/>
              </a:rPr>
              <a:t>Forms</a:t>
            </a: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 – Události</a:t>
            </a:r>
            <a:endParaRPr kumimoji="0" lang="cs-CZ" sz="1200" b="1" i="0" u="none" strike="noStrike" kern="1200" cap="none" spc="0" normalizeH="0" baseline="0" noProof="0" dirty="0">
              <a:ln>
                <a:noFill/>
              </a:ln>
              <a:solidFill>
                <a:srgbClr val="C00000"/>
              </a:solidFill>
              <a:effectLst/>
              <a:uLnTx/>
              <a:uFillTx/>
              <a:latin typeface="Arial" panose="020B0604020202020204"/>
              <a:ea typeface="+mn-ea"/>
              <a:cs typeface="+mn-cs"/>
            </a:endParaRPr>
          </a:p>
        </p:txBody>
      </p:sp>
      <p:sp>
        <p:nvSpPr>
          <p:cNvPr id="17" name="Obdélník 16">
            <a:extLst>
              <a:ext uri="{FF2B5EF4-FFF2-40B4-BE49-F238E27FC236}">
                <a16:creationId xmlns:a16="http://schemas.microsoft.com/office/drawing/2014/main" id="{A68F3A4E-914F-4302-8185-D954BCC101FA}"/>
              </a:ext>
            </a:extLst>
          </p:cNvPr>
          <p:cNvSpPr/>
          <p:nvPr/>
        </p:nvSpPr>
        <p:spPr>
          <a:xfrm>
            <a:off x="90905" y="6512838"/>
            <a:ext cx="7794665" cy="307777"/>
          </a:xfrm>
          <a:prstGeom prst="rect">
            <a:avLst/>
          </a:prstGeom>
        </p:spPr>
        <p:txBody>
          <a:bodyPr wrap="square">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Upozornění: mezi pozitivními osobami jsou započteni jak pracovníci tak žáci a studenti.</a:t>
            </a:r>
          </a:p>
        </p:txBody>
      </p:sp>
      <p:graphicFrame>
        <p:nvGraphicFramePr>
          <p:cNvPr id="6" name="Graf 5">
            <a:extLst>
              <a:ext uri="{FF2B5EF4-FFF2-40B4-BE49-F238E27FC236}">
                <a16:creationId xmlns:a16="http://schemas.microsoft.com/office/drawing/2014/main" id="{81C62C63-D601-4704-ACEB-25F86A1FFDA0}"/>
              </a:ext>
            </a:extLst>
          </p:cNvPr>
          <p:cNvGraphicFramePr/>
          <p:nvPr>
            <p:extLst>
              <p:ext uri="{D42A27DB-BD31-4B8C-83A1-F6EECF244321}">
                <p14:modId xmlns:p14="http://schemas.microsoft.com/office/powerpoint/2010/main" val="2088731203"/>
              </p:ext>
            </p:extLst>
          </p:nvPr>
        </p:nvGraphicFramePr>
        <p:xfrm>
          <a:off x="377483" y="999070"/>
          <a:ext cx="11716529" cy="5210775"/>
        </p:xfrm>
        <a:graphic>
          <a:graphicData uri="http://schemas.openxmlformats.org/drawingml/2006/chart">
            <c:chart xmlns:c="http://schemas.openxmlformats.org/drawingml/2006/chart" xmlns:r="http://schemas.openxmlformats.org/officeDocument/2006/relationships" r:id="rId2"/>
          </a:graphicData>
        </a:graphic>
      </p:graphicFrame>
      <p:sp>
        <p:nvSpPr>
          <p:cNvPr id="3" name="Obdélník 2">
            <a:extLst>
              <a:ext uri="{FF2B5EF4-FFF2-40B4-BE49-F238E27FC236}">
                <a16:creationId xmlns:a16="http://schemas.microsoft.com/office/drawing/2014/main" id="{A6EC1AFA-7ECF-4AA8-B9C3-D4D5836E88E5}"/>
              </a:ext>
            </a:extLst>
          </p:cNvPr>
          <p:cNvSpPr/>
          <p:nvPr/>
        </p:nvSpPr>
        <p:spPr>
          <a:xfrm>
            <a:off x="738462" y="648154"/>
            <a:ext cx="7095660"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Počet osob v ohniscích ve školských zařízeních (dle záznamů KHS)</a:t>
            </a:r>
            <a:endPar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6" name="TextovéPole 25">
            <a:extLst>
              <a:ext uri="{FF2B5EF4-FFF2-40B4-BE49-F238E27FC236}">
                <a16:creationId xmlns:a16="http://schemas.microsoft.com/office/drawing/2014/main" id="{B0242697-4722-4594-9531-9B4AFF1B2600}"/>
              </a:ext>
            </a:extLst>
          </p:cNvPr>
          <p:cNvSpPr txBox="1"/>
          <p:nvPr/>
        </p:nvSpPr>
        <p:spPr>
          <a:xfrm>
            <a:off x="118495" y="6321279"/>
            <a:ext cx="11963550" cy="276999"/>
          </a:xfrm>
          <a:prstGeom prst="rect">
            <a:avLst/>
          </a:prstGeom>
          <a:noFill/>
        </p:spPr>
        <p:txBody>
          <a:bodyPr wrap="square" rtlCol="0">
            <a:spAutoFit/>
          </a:bodyPr>
          <a:lstStyle/>
          <a:p>
            <a:r>
              <a:rPr lang="cs-CZ" sz="1200" i="1" dirty="0">
                <a:solidFill>
                  <a:srgbClr val="C00000"/>
                </a:solidFill>
              </a:rPr>
              <a:t>Výrazný nárůst počtu ohnisek v týdnu 15.2. – 21.2. je dán hromadným dohlášením řešených událostí ve Středočeském kraji.</a:t>
            </a:r>
          </a:p>
        </p:txBody>
      </p:sp>
      <p:cxnSp>
        <p:nvCxnSpPr>
          <p:cNvPr id="29" name="Přímá spojnice se šipkou 28">
            <a:extLst>
              <a:ext uri="{FF2B5EF4-FFF2-40B4-BE49-F238E27FC236}">
                <a16:creationId xmlns:a16="http://schemas.microsoft.com/office/drawing/2014/main" id="{35A34B06-3F1C-44F4-8964-C38BC8F367DD}"/>
              </a:ext>
            </a:extLst>
          </p:cNvPr>
          <p:cNvCxnSpPr/>
          <p:nvPr/>
        </p:nvCxnSpPr>
        <p:spPr>
          <a:xfrm>
            <a:off x="2725216" y="2158615"/>
            <a:ext cx="0" cy="20116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Obdélník 29">
            <a:extLst>
              <a:ext uri="{FF2B5EF4-FFF2-40B4-BE49-F238E27FC236}">
                <a16:creationId xmlns:a16="http://schemas.microsoft.com/office/drawing/2014/main" id="{8FA5655E-1178-4187-A894-8E4BF60BC402}"/>
              </a:ext>
            </a:extLst>
          </p:cNvPr>
          <p:cNvSpPr/>
          <p:nvPr/>
        </p:nvSpPr>
        <p:spPr>
          <a:xfrm>
            <a:off x="1549238" y="1646830"/>
            <a:ext cx="1355885" cy="461665"/>
          </a:xfrm>
          <a:prstGeom prst="rect">
            <a:avLst/>
          </a:prstGeom>
          <a:solidFill>
            <a:schemeClr val="bg1"/>
          </a:solidFill>
        </p:spPr>
        <p:txBody>
          <a:bodyPr wrap="square" lIns="0" tIns="0" rIns="0" bIns="0">
            <a:spAutoFit/>
          </a:bodyPr>
          <a:lstStyle/>
          <a:p>
            <a:pPr algn="ctr"/>
            <a:r>
              <a:rPr lang="cs-CZ" sz="1000" b="1" i="1" dirty="0"/>
              <a:t>od 14. 10. 2020 uzavření všech škol (mimo mateřských)</a:t>
            </a:r>
          </a:p>
        </p:txBody>
      </p:sp>
      <p:sp>
        <p:nvSpPr>
          <p:cNvPr id="31" name="Obdélník 30">
            <a:extLst>
              <a:ext uri="{FF2B5EF4-FFF2-40B4-BE49-F238E27FC236}">
                <a16:creationId xmlns:a16="http://schemas.microsoft.com/office/drawing/2014/main" id="{399E7AEF-B934-4748-8FF1-D92FDBD30BCC}"/>
              </a:ext>
            </a:extLst>
          </p:cNvPr>
          <p:cNvSpPr/>
          <p:nvPr/>
        </p:nvSpPr>
        <p:spPr>
          <a:xfrm>
            <a:off x="3035340" y="1493049"/>
            <a:ext cx="1389990" cy="615553"/>
          </a:xfrm>
          <a:prstGeom prst="rect">
            <a:avLst/>
          </a:prstGeom>
          <a:solidFill>
            <a:schemeClr val="bg1"/>
          </a:solidFill>
        </p:spPr>
        <p:txBody>
          <a:bodyPr wrap="square" lIns="0" tIns="0" rIns="0" bIns="0">
            <a:spAutoFit/>
          </a:bodyPr>
          <a:lstStyle/>
          <a:p>
            <a:pPr algn="ctr"/>
            <a:r>
              <a:rPr lang="cs-CZ" sz="1000" b="1" i="1" dirty="0"/>
              <a:t>od 18. 11. 2020 návrat 1. a 2. tříd do škol, otevření speciálních škol a přípravných tříd</a:t>
            </a:r>
          </a:p>
        </p:txBody>
      </p:sp>
      <p:graphicFrame>
        <p:nvGraphicFramePr>
          <p:cNvPr id="32" name="Tabulka 31">
            <a:extLst>
              <a:ext uri="{FF2B5EF4-FFF2-40B4-BE49-F238E27FC236}">
                <a16:creationId xmlns:a16="http://schemas.microsoft.com/office/drawing/2014/main" id="{D20D3E06-2A32-4C03-A2D4-3CC8E6D1A19E}"/>
              </a:ext>
            </a:extLst>
          </p:cNvPr>
          <p:cNvGraphicFramePr>
            <a:graphicFrameLocks noGrp="1"/>
          </p:cNvGraphicFramePr>
          <p:nvPr>
            <p:extLst>
              <p:ext uri="{D42A27DB-BD31-4B8C-83A1-F6EECF244321}">
                <p14:modId xmlns:p14="http://schemas.microsoft.com/office/powerpoint/2010/main" val="3954318025"/>
              </p:ext>
            </p:extLst>
          </p:nvPr>
        </p:nvGraphicFramePr>
        <p:xfrm>
          <a:off x="199535" y="5926239"/>
          <a:ext cx="9477855" cy="375285"/>
        </p:xfrm>
        <a:graphic>
          <a:graphicData uri="http://schemas.openxmlformats.org/drawingml/2006/table">
            <a:tbl>
              <a:tblPr/>
              <a:tblGrid>
                <a:gridCol w="581955">
                  <a:extLst>
                    <a:ext uri="{9D8B030D-6E8A-4147-A177-3AD203B41FA5}">
                      <a16:colId xmlns:a16="http://schemas.microsoft.com/office/drawing/2014/main" val="3477426339"/>
                    </a:ext>
                  </a:extLst>
                </a:gridCol>
                <a:gridCol w="296530">
                  <a:extLst>
                    <a:ext uri="{9D8B030D-6E8A-4147-A177-3AD203B41FA5}">
                      <a16:colId xmlns:a16="http://schemas.microsoft.com/office/drawing/2014/main" val="3057122252"/>
                    </a:ext>
                  </a:extLst>
                </a:gridCol>
                <a:gridCol w="296530">
                  <a:extLst>
                    <a:ext uri="{9D8B030D-6E8A-4147-A177-3AD203B41FA5}">
                      <a16:colId xmlns:a16="http://schemas.microsoft.com/office/drawing/2014/main" val="1095308775"/>
                    </a:ext>
                  </a:extLst>
                </a:gridCol>
                <a:gridCol w="296530">
                  <a:extLst>
                    <a:ext uri="{9D8B030D-6E8A-4147-A177-3AD203B41FA5}">
                      <a16:colId xmlns:a16="http://schemas.microsoft.com/office/drawing/2014/main" val="4236909815"/>
                    </a:ext>
                  </a:extLst>
                </a:gridCol>
                <a:gridCol w="296530">
                  <a:extLst>
                    <a:ext uri="{9D8B030D-6E8A-4147-A177-3AD203B41FA5}">
                      <a16:colId xmlns:a16="http://schemas.microsoft.com/office/drawing/2014/main" val="4101213551"/>
                    </a:ext>
                  </a:extLst>
                </a:gridCol>
                <a:gridCol w="296530">
                  <a:extLst>
                    <a:ext uri="{9D8B030D-6E8A-4147-A177-3AD203B41FA5}">
                      <a16:colId xmlns:a16="http://schemas.microsoft.com/office/drawing/2014/main" val="3727066907"/>
                    </a:ext>
                  </a:extLst>
                </a:gridCol>
                <a:gridCol w="296530">
                  <a:extLst>
                    <a:ext uri="{9D8B030D-6E8A-4147-A177-3AD203B41FA5}">
                      <a16:colId xmlns:a16="http://schemas.microsoft.com/office/drawing/2014/main" val="263177340"/>
                    </a:ext>
                  </a:extLst>
                </a:gridCol>
                <a:gridCol w="296530">
                  <a:extLst>
                    <a:ext uri="{9D8B030D-6E8A-4147-A177-3AD203B41FA5}">
                      <a16:colId xmlns:a16="http://schemas.microsoft.com/office/drawing/2014/main" val="2517248"/>
                    </a:ext>
                  </a:extLst>
                </a:gridCol>
                <a:gridCol w="296530">
                  <a:extLst>
                    <a:ext uri="{9D8B030D-6E8A-4147-A177-3AD203B41FA5}">
                      <a16:colId xmlns:a16="http://schemas.microsoft.com/office/drawing/2014/main" val="426615486"/>
                    </a:ext>
                  </a:extLst>
                </a:gridCol>
                <a:gridCol w="296530">
                  <a:extLst>
                    <a:ext uri="{9D8B030D-6E8A-4147-A177-3AD203B41FA5}">
                      <a16:colId xmlns:a16="http://schemas.microsoft.com/office/drawing/2014/main" val="2355729246"/>
                    </a:ext>
                  </a:extLst>
                </a:gridCol>
                <a:gridCol w="296530">
                  <a:extLst>
                    <a:ext uri="{9D8B030D-6E8A-4147-A177-3AD203B41FA5}">
                      <a16:colId xmlns:a16="http://schemas.microsoft.com/office/drawing/2014/main" val="3139665668"/>
                    </a:ext>
                  </a:extLst>
                </a:gridCol>
                <a:gridCol w="296530">
                  <a:extLst>
                    <a:ext uri="{9D8B030D-6E8A-4147-A177-3AD203B41FA5}">
                      <a16:colId xmlns:a16="http://schemas.microsoft.com/office/drawing/2014/main" val="1981226541"/>
                    </a:ext>
                  </a:extLst>
                </a:gridCol>
                <a:gridCol w="296530">
                  <a:extLst>
                    <a:ext uri="{9D8B030D-6E8A-4147-A177-3AD203B41FA5}">
                      <a16:colId xmlns:a16="http://schemas.microsoft.com/office/drawing/2014/main" val="968144063"/>
                    </a:ext>
                  </a:extLst>
                </a:gridCol>
                <a:gridCol w="296530">
                  <a:extLst>
                    <a:ext uri="{9D8B030D-6E8A-4147-A177-3AD203B41FA5}">
                      <a16:colId xmlns:a16="http://schemas.microsoft.com/office/drawing/2014/main" val="2982776992"/>
                    </a:ext>
                  </a:extLst>
                </a:gridCol>
                <a:gridCol w="296530">
                  <a:extLst>
                    <a:ext uri="{9D8B030D-6E8A-4147-A177-3AD203B41FA5}">
                      <a16:colId xmlns:a16="http://schemas.microsoft.com/office/drawing/2014/main" val="280725461"/>
                    </a:ext>
                  </a:extLst>
                </a:gridCol>
                <a:gridCol w="296530">
                  <a:extLst>
                    <a:ext uri="{9D8B030D-6E8A-4147-A177-3AD203B41FA5}">
                      <a16:colId xmlns:a16="http://schemas.microsoft.com/office/drawing/2014/main" val="1598498311"/>
                    </a:ext>
                  </a:extLst>
                </a:gridCol>
                <a:gridCol w="296530">
                  <a:extLst>
                    <a:ext uri="{9D8B030D-6E8A-4147-A177-3AD203B41FA5}">
                      <a16:colId xmlns:a16="http://schemas.microsoft.com/office/drawing/2014/main" val="3332453339"/>
                    </a:ext>
                  </a:extLst>
                </a:gridCol>
                <a:gridCol w="296530">
                  <a:extLst>
                    <a:ext uri="{9D8B030D-6E8A-4147-A177-3AD203B41FA5}">
                      <a16:colId xmlns:a16="http://schemas.microsoft.com/office/drawing/2014/main" val="548388223"/>
                    </a:ext>
                  </a:extLst>
                </a:gridCol>
                <a:gridCol w="296530">
                  <a:extLst>
                    <a:ext uri="{9D8B030D-6E8A-4147-A177-3AD203B41FA5}">
                      <a16:colId xmlns:a16="http://schemas.microsoft.com/office/drawing/2014/main" val="237036387"/>
                    </a:ext>
                  </a:extLst>
                </a:gridCol>
                <a:gridCol w="296530">
                  <a:extLst>
                    <a:ext uri="{9D8B030D-6E8A-4147-A177-3AD203B41FA5}">
                      <a16:colId xmlns:a16="http://schemas.microsoft.com/office/drawing/2014/main" val="1629782497"/>
                    </a:ext>
                  </a:extLst>
                </a:gridCol>
                <a:gridCol w="296530">
                  <a:extLst>
                    <a:ext uri="{9D8B030D-6E8A-4147-A177-3AD203B41FA5}">
                      <a16:colId xmlns:a16="http://schemas.microsoft.com/office/drawing/2014/main" val="2469896410"/>
                    </a:ext>
                  </a:extLst>
                </a:gridCol>
                <a:gridCol w="296530">
                  <a:extLst>
                    <a:ext uri="{9D8B030D-6E8A-4147-A177-3AD203B41FA5}">
                      <a16:colId xmlns:a16="http://schemas.microsoft.com/office/drawing/2014/main" val="642921040"/>
                    </a:ext>
                  </a:extLst>
                </a:gridCol>
                <a:gridCol w="296530">
                  <a:extLst>
                    <a:ext uri="{9D8B030D-6E8A-4147-A177-3AD203B41FA5}">
                      <a16:colId xmlns:a16="http://schemas.microsoft.com/office/drawing/2014/main" val="849962001"/>
                    </a:ext>
                  </a:extLst>
                </a:gridCol>
                <a:gridCol w="296530">
                  <a:extLst>
                    <a:ext uri="{9D8B030D-6E8A-4147-A177-3AD203B41FA5}">
                      <a16:colId xmlns:a16="http://schemas.microsoft.com/office/drawing/2014/main" val="2032782812"/>
                    </a:ext>
                  </a:extLst>
                </a:gridCol>
                <a:gridCol w="296530">
                  <a:extLst>
                    <a:ext uri="{9D8B030D-6E8A-4147-A177-3AD203B41FA5}">
                      <a16:colId xmlns:a16="http://schemas.microsoft.com/office/drawing/2014/main" val="2323855970"/>
                    </a:ext>
                  </a:extLst>
                </a:gridCol>
                <a:gridCol w="296530">
                  <a:extLst>
                    <a:ext uri="{9D8B030D-6E8A-4147-A177-3AD203B41FA5}">
                      <a16:colId xmlns:a16="http://schemas.microsoft.com/office/drawing/2014/main" val="872630751"/>
                    </a:ext>
                  </a:extLst>
                </a:gridCol>
                <a:gridCol w="296530">
                  <a:extLst>
                    <a:ext uri="{9D8B030D-6E8A-4147-A177-3AD203B41FA5}">
                      <a16:colId xmlns:a16="http://schemas.microsoft.com/office/drawing/2014/main" val="807542188"/>
                    </a:ext>
                  </a:extLst>
                </a:gridCol>
                <a:gridCol w="296530">
                  <a:extLst>
                    <a:ext uri="{9D8B030D-6E8A-4147-A177-3AD203B41FA5}">
                      <a16:colId xmlns:a16="http://schemas.microsoft.com/office/drawing/2014/main" val="322472020"/>
                    </a:ext>
                  </a:extLst>
                </a:gridCol>
                <a:gridCol w="296530">
                  <a:extLst>
                    <a:ext uri="{9D8B030D-6E8A-4147-A177-3AD203B41FA5}">
                      <a16:colId xmlns:a16="http://schemas.microsoft.com/office/drawing/2014/main" val="2344361654"/>
                    </a:ext>
                  </a:extLst>
                </a:gridCol>
                <a:gridCol w="296530">
                  <a:extLst>
                    <a:ext uri="{9D8B030D-6E8A-4147-A177-3AD203B41FA5}">
                      <a16:colId xmlns:a16="http://schemas.microsoft.com/office/drawing/2014/main" val="435687831"/>
                    </a:ext>
                  </a:extLst>
                </a:gridCol>
                <a:gridCol w="296530">
                  <a:extLst>
                    <a:ext uri="{9D8B030D-6E8A-4147-A177-3AD203B41FA5}">
                      <a16:colId xmlns:a16="http://schemas.microsoft.com/office/drawing/2014/main" val="3579389947"/>
                    </a:ext>
                  </a:extLst>
                </a:gridCol>
              </a:tblGrid>
              <a:tr h="190500">
                <a:tc>
                  <a:txBody>
                    <a:bodyPr/>
                    <a:lstStyle/>
                    <a:p>
                      <a:pPr algn="r" fontAlgn="ctr"/>
                      <a:r>
                        <a:rPr lang="cs-CZ" sz="1200" b="1" i="1" u="none" strike="noStrike" dirty="0">
                          <a:solidFill>
                            <a:srgbClr val="000000"/>
                          </a:solidFill>
                          <a:effectLst/>
                          <a:latin typeface="Calibri" panose="020F0502020204030204" pitchFamily="34" charset="0"/>
                        </a:rPr>
                        <a:t>Počet</a:t>
                      </a:r>
                    </a:p>
                    <a:p>
                      <a:pPr algn="r" fontAlgn="ctr"/>
                      <a:r>
                        <a:rPr lang="cs-CZ" sz="1200" b="1" i="1" u="none" strike="noStrike" dirty="0">
                          <a:solidFill>
                            <a:srgbClr val="000000"/>
                          </a:solidFill>
                          <a:effectLst/>
                          <a:latin typeface="Calibri" panose="020F0502020204030204" pitchFamily="34" charset="0"/>
                        </a:rPr>
                        <a:t>ohnisek:</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35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119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174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59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57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132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18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87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54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27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28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19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20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26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79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60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19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61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53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56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65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48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121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411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108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71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29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a:solidFill>
                            <a:srgbClr val="000000"/>
                          </a:solidFill>
                          <a:effectLst/>
                          <a:latin typeface="Calibri" panose="020F0502020204030204" pitchFamily="34" charset="0"/>
                        </a:rPr>
                        <a:t>21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100" b="0" i="1" u="none" strike="noStrike" dirty="0">
                          <a:solidFill>
                            <a:srgbClr val="000000"/>
                          </a:solidFill>
                          <a:effectLst/>
                          <a:latin typeface="Calibri" panose="020F0502020204030204" pitchFamily="34" charset="0"/>
                        </a:rPr>
                        <a:t>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01774172"/>
                  </a:ext>
                </a:extLst>
              </a:tr>
            </a:tbl>
          </a:graphicData>
        </a:graphic>
      </p:graphicFrame>
      <p:sp>
        <p:nvSpPr>
          <p:cNvPr id="33" name="Obdélník 32">
            <a:extLst>
              <a:ext uri="{FF2B5EF4-FFF2-40B4-BE49-F238E27FC236}">
                <a16:creationId xmlns:a16="http://schemas.microsoft.com/office/drawing/2014/main" id="{9A687758-B1CC-4B4B-BE56-23C2E11E6E3D}"/>
              </a:ext>
            </a:extLst>
          </p:cNvPr>
          <p:cNvSpPr/>
          <p:nvPr/>
        </p:nvSpPr>
        <p:spPr>
          <a:xfrm>
            <a:off x="4628874" y="1449337"/>
            <a:ext cx="2056744" cy="615553"/>
          </a:xfrm>
          <a:prstGeom prst="rect">
            <a:avLst/>
          </a:prstGeom>
          <a:solidFill>
            <a:schemeClr val="bg1"/>
          </a:solidFill>
        </p:spPr>
        <p:txBody>
          <a:bodyPr wrap="square" lIns="0" tIns="0" rIns="0" bIns="0">
            <a:spAutoFit/>
          </a:bodyPr>
          <a:lstStyle/>
          <a:p>
            <a:pPr lvl="0" algn="ctr">
              <a:defRPr/>
            </a:pPr>
            <a:r>
              <a:rPr kumimoji="0" lang="cs-CZ" sz="1000" b="1" i="1" u="none" strike="noStrike" kern="1200" cap="none" spc="0" normalizeH="0" baseline="0" noProof="0" dirty="0">
                <a:ln>
                  <a:noFill/>
                </a:ln>
                <a:solidFill>
                  <a:srgbClr val="000000"/>
                </a:solidFill>
                <a:effectLst/>
                <a:uLnTx/>
                <a:uFillTx/>
                <a:latin typeface="Arial" panose="020B0604020202020204"/>
                <a:ea typeface="+mn-ea"/>
                <a:cs typeface="+mn-cs"/>
              </a:rPr>
              <a:t>od 30. 11. 2020 </a:t>
            </a:r>
            <a:r>
              <a:rPr lang="cs-CZ" sz="1000" b="1" i="1" dirty="0">
                <a:solidFill>
                  <a:srgbClr val="000000"/>
                </a:solidFill>
              </a:rPr>
              <a:t>návrat zbytku ZŠ, 6. – 8. třídy v rotačním režimu, od 7.12. návrat zbytku ročníků středních škol v rotačním režimu </a:t>
            </a:r>
            <a:endParaRPr kumimoji="0" lang="cs-CZ" sz="10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cxnSp>
        <p:nvCxnSpPr>
          <p:cNvPr id="35" name="Přímá spojnice se šipkou 34">
            <a:extLst>
              <a:ext uri="{FF2B5EF4-FFF2-40B4-BE49-F238E27FC236}">
                <a16:creationId xmlns:a16="http://schemas.microsoft.com/office/drawing/2014/main" id="{37C8F71A-D7C8-4BB9-B746-1C7BF1BFECFD}"/>
              </a:ext>
            </a:extLst>
          </p:cNvPr>
          <p:cNvCxnSpPr>
            <a:cxnSpLocks/>
          </p:cNvCxnSpPr>
          <p:nvPr/>
        </p:nvCxnSpPr>
        <p:spPr>
          <a:xfrm>
            <a:off x="4508749" y="3888219"/>
            <a:ext cx="0" cy="792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Přímá spojnice se šipkou 35">
            <a:extLst>
              <a:ext uri="{FF2B5EF4-FFF2-40B4-BE49-F238E27FC236}">
                <a16:creationId xmlns:a16="http://schemas.microsoft.com/office/drawing/2014/main" id="{D5C267BD-CE73-4581-8136-D4EB8F99E51C}"/>
              </a:ext>
            </a:extLst>
          </p:cNvPr>
          <p:cNvCxnSpPr>
            <a:cxnSpLocks/>
          </p:cNvCxnSpPr>
          <p:nvPr/>
        </p:nvCxnSpPr>
        <p:spPr>
          <a:xfrm>
            <a:off x="5039934" y="2119894"/>
            <a:ext cx="0" cy="1584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Obdélník 37">
            <a:extLst>
              <a:ext uri="{FF2B5EF4-FFF2-40B4-BE49-F238E27FC236}">
                <a16:creationId xmlns:a16="http://schemas.microsoft.com/office/drawing/2014/main" id="{2A67084A-B389-45A0-8B7C-F0EA7AEAFC5F}"/>
              </a:ext>
            </a:extLst>
          </p:cNvPr>
          <p:cNvSpPr/>
          <p:nvPr/>
        </p:nvSpPr>
        <p:spPr>
          <a:xfrm>
            <a:off x="5563962" y="2382063"/>
            <a:ext cx="1103202" cy="461665"/>
          </a:xfrm>
          <a:prstGeom prst="rect">
            <a:avLst/>
          </a:prstGeom>
          <a:solidFill>
            <a:schemeClr val="bg1"/>
          </a:solidFill>
        </p:spPr>
        <p:txBody>
          <a:bodyPr wrap="square" lIns="0" tIns="0" rIns="0" bIns="0">
            <a:spAutoFit/>
          </a:bodyPr>
          <a:lstStyle/>
          <a:p>
            <a:pPr lvl="0" algn="ctr">
              <a:defRPr/>
            </a:pPr>
            <a:r>
              <a:rPr kumimoji="0" lang="cs-CZ" sz="1000" b="1" i="1" u="none" strike="noStrike" kern="1200" cap="none" spc="0" normalizeH="0" baseline="0" noProof="0" dirty="0">
                <a:ln>
                  <a:noFill/>
                </a:ln>
                <a:solidFill>
                  <a:srgbClr val="000000"/>
                </a:solidFill>
                <a:effectLst/>
                <a:uLnTx/>
                <a:uFillTx/>
                <a:latin typeface="Arial" panose="020B0604020202020204"/>
                <a:ea typeface="+mn-ea"/>
                <a:cs typeface="+mn-cs"/>
              </a:rPr>
              <a:t>od 21. 12. do 3.1. </a:t>
            </a:r>
            <a:r>
              <a:rPr lang="cs-CZ" sz="1000" b="1" i="1" dirty="0">
                <a:solidFill>
                  <a:srgbClr val="000000"/>
                </a:solidFill>
              </a:rPr>
              <a:t>vánoční školní prázdniny</a:t>
            </a:r>
            <a:endParaRPr kumimoji="0" lang="cs-CZ" sz="10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cxnSp>
        <p:nvCxnSpPr>
          <p:cNvPr id="40" name="Přímá spojnice se šipkou 39">
            <a:extLst>
              <a:ext uri="{FF2B5EF4-FFF2-40B4-BE49-F238E27FC236}">
                <a16:creationId xmlns:a16="http://schemas.microsoft.com/office/drawing/2014/main" id="{DC315206-957F-44A0-AE1F-ADC78220A94B}"/>
              </a:ext>
            </a:extLst>
          </p:cNvPr>
          <p:cNvCxnSpPr>
            <a:cxnSpLocks/>
          </p:cNvCxnSpPr>
          <p:nvPr/>
        </p:nvCxnSpPr>
        <p:spPr>
          <a:xfrm>
            <a:off x="4734863" y="2119894"/>
            <a:ext cx="0" cy="234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Obdélník 21">
            <a:extLst>
              <a:ext uri="{FF2B5EF4-FFF2-40B4-BE49-F238E27FC236}">
                <a16:creationId xmlns:a16="http://schemas.microsoft.com/office/drawing/2014/main" id="{3CE75A8D-715F-47AC-BCC6-610C870C5798}"/>
              </a:ext>
            </a:extLst>
          </p:cNvPr>
          <p:cNvSpPr/>
          <p:nvPr/>
        </p:nvSpPr>
        <p:spPr>
          <a:xfrm>
            <a:off x="8368145" y="1325352"/>
            <a:ext cx="1251815" cy="461665"/>
          </a:xfrm>
          <a:prstGeom prst="rect">
            <a:avLst/>
          </a:prstGeom>
          <a:solidFill>
            <a:schemeClr val="bg1"/>
          </a:solidFill>
        </p:spPr>
        <p:txBody>
          <a:bodyPr wrap="square" lIns="0" tIns="0" rIns="0" bIns="0">
            <a:spAutoFit/>
          </a:bodyPr>
          <a:lstStyle/>
          <a:p>
            <a:pPr lvl="0" algn="ctr">
              <a:defRPr/>
            </a:pPr>
            <a:r>
              <a:rPr lang="cs-CZ" sz="1000" b="1" i="1" dirty="0">
                <a:solidFill>
                  <a:srgbClr val="000000"/>
                </a:solidFill>
              </a:rPr>
              <a:t>od 1. 3. přerušení veškeré prezenční výuky</a:t>
            </a:r>
          </a:p>
        </p:txBody>
      </p:sp>
      <p:cxnSp>
        <p:nvCxnSpPr>
          <p:cNvPr id="23" name="Přímá spojnice se šipkou 22">
            <a:extLst>
              <a:ext uri="{FF2B5EF4-FFF2-40B4-BE49-F238E27FC236}">
                <a16:creationId xmlns:a16="http://schemas.microsoft.com/office/drawing/2014/main" id="{0106EEE2-F940-4B4C-892C-D0BF38CA4A1F}"/>
              </a:ext>
            </a:extLst>
          </p:cNvPr>
          <p:cNvCxnSpPr>
            <a:cxnSpLocks/>
          </p:cNvCxnSpPr>
          <p:nvPr/>
        </p:nvCxnSpPr>
        <p:spPr>
          <a:xfrm>
            <a:off x="8561309" y="1742430"/>
            <a:ext cx="0" cy="2028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Přímá spojnice se šipkou 23">
            <a:extLst>
              <a:ext uri="{FF2B5EF4-FFF2-40B4-BE49-F238E27FC236}">
                <a16:creationId xmlns:a16="http://schemas.microsoft.com/office/drawing/2014/main" id="{74FA307E-ECE4-4EBF-898A-5782BFE0CDF9}"/>
              </a:ext>
            </a:extLst>
          </p:cNvPr>
          <p:cNvCxnSpPr>
            <a:cxnSpLocks/>
          </p:cNvCxnSpPr>
          <p:nvPr/>
        </p:nvCxnSpPr>
        <p:spPr>
          <a:xfrm>
            <a:off x="5616823" y="2692591"/>
            <a:ext cx="0" cy="180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Obdélník 24">
            <a:extLst>
              <a:ext uri="{FF2B5EF4-FFF2-40B4-BE49-F238E27FC236}">
                <a16:creationId xmlns:a16="http://schemas.microsoft.com/office/drawing/2014/main" id="{B5DFB1C2-4D43-4F55-A1EA-799240C306AE}"/>
              </a:ext>
            </a:extLst>
          </p:cNvPr>
          <p:cNvSpPr/>
          <p:nvPr/>
        </p:nvSpPr>
        <p:spPr>
          <a:xfrm>
            <a:off x="4241838" y="2323090"/>
            <a:ext cx="583573" cy="1523494"/>
          </a:xfrm>
          <a:prstGeom prst="rect">
            <a:avLst/>
          </a:prstGeom>
          <a:solidFill>
            <a:schemeClr val="bg1"/>
          </a:solidFill>
        </p:spPr>
        <p:txBody>
          <a:bodyPr wrap="square" lIns="0" tIns="0" rIns="0" bIns="0">
            <a:spAutoFit/>
          </a:bodyPr>
          <a:lstStyle/>
          <a:p>
            <a:pPr lvl="0" algn="ctr">
              <a:defRPr/>
            </a:pPr>
            <a:r>
              <a:rPr lang="cs-CZ" sz="900" i="1" dirty="0">
                <a:solidFill>
                  <a:srgbClr val="000000"/>
                </a:solidFill>
              </a:rPr>
              <a:t>od 25.11. Návrat studentů posledního ročníku SŠ a VOŠ, vybrané praktické výuky pro VŠ, SŠ, VOŠ</a:t>
            </a:r>
            <a:endParaRPr kumimoji="0" lang="cs-CZ" sz="110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cxnSp>
        <p:nvCxnSpPr>
          <p:cNvPr id="27" name="Přímá spojnice se šipkou 26">
            <a:extLst>
              <a:ext uri="{FF2B5EF4-FFF2-40B4-BE49-F238E27FC236}">
                <a16:creationId xmlns:a16="http://schemas.microsoft.com/office/drawing/2014/main" id="{77641CA5-5EE1-48DD-B04C-899F77A431CE}"/>
              </a:ext>
            </a:extLst>
          </p:cNvPr>
          <p:cNvCxnSpPr>
            <a:cxnSpLocks/>
          </p:cNvCxnSpPr>
          <p:nvPr/>
        </p:nvCxnSpPr>
        <p:spPr>
          <a:xfrm>
            <a:off x="4208699" y="2158615"/>
            <a:ext cx="0" cy="234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42880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CFAC55-E7BE-4475-808A-CF41E61842C2}"/>
              </a:ext>
            </a:extLst>
          </p:cNvPr>
          <p:cNvSpPr>
            <a:spLocks noGrp="1"/>
          </p:cNvSpPr>
          <p:nvPr>
            <p:ph type="title"/>
          </p:nvPr>
        </p:nvSpPr>
        <p:spPr>
          <a:xfrm>
            <a:off x="292060" y="2"/>
            <a:ext cx="7992403" cy="576000"/>
          </a:xfrm>
        </p:spPr>
        <p:txBody>
          <a:bodyPr/>
          <a:lstStyle/>
          <a:p>
            <a:r>
              <a:rPr lang="cs-CZ" dirty="0"/>
              <a:t>Identifikovaná ohniska nákazy: mateřské školy* </a:t>
            </a:r>
            <a:endParaRPr lang="cs-CZ" sz="2000" dirty="0"/>
          </a:p>
        </p:txBody>
      </p:sp>
      <p:graphicFrame>
        <p:nvGraphicFramePr>
          <p:cNvPr id="4" name="Graf 3">
            <a:extLst>
              <a:ext uri="{FF2B5EF4-FFF2-40B4-BE49-F238E27FC236}">
                <a16:creationId xmlns:a16="http://schemas.microsoft.com/office/drawing/2014/main" id="{D8F24F05-8767-4489-9667-1CF7D4462FE7}"/>
              </a:ext>
            </a:extLst>
          </p:cNvPr>
          <p:cNvGraphicFramePr/>
          <p:nvPr>
            <p:extLst>
              <p:ext uri="{D42A27DB-BD31-4B8C-83A1-F6EECF244321}">
                <p14:modId xmlns:p14="http://schemas.microsoft.com/office/powerpoint/2010/main" val="1380932717"/>
              </p:ext>
            </p:extLst>
          </p:nvPr>
        </p:nvGraphicFramePr>
        <p:xfrm>
          <a:off x="1173598" y="606176"/>
          <a:ext cx="10926934" cy="2680232"/>
        </p:xfrm>
        <a:graphic>
          <a:graphicData uri="http://schemas.openxmlformats.org/drawingml/2006/chart">
            <c:chart xmlns:c="http://schemas.openxmlformats.org/drawingml/2006/chart" xmlns:r="http://schemas.openxmlformats.org/officeDocument/2006/relationships" r:id="rId2"/>
          </a:graphicData>
        </a:graphic>
      </p:graphicFrame>
      <p:sp>
        <p:nvSpPr>
          <p:cNvPr id="5" name="Obdélník 4">
            <a:extLst>
              <a:ext uri="{FF2B5EF4-FFF2-40B4-BE49-F238E27FC236}">
                <a16:creationId xmlns:a16="http://schemas.microsoft.com/office/drawing/2014/main" id="{9280CB1A-142C-43EA-B552-572D33094BF2}"/>
              </a:ext>
            </a:extLst>
          </p:cNvPr>
          <p:cNvSpPr/>
          <p:nvPr/>
        </p:nvSpPr>
        <p:spPr>
          <a:xfrm>
            <a:off x="38175" y="655641"/>
            <a:ext cx="1135422" cy="830997"/>
          </a:xfrm>
          <a:prstGeom prst="rect">
            <a:avLst/>
          </a:prstGeom>
        </p:spPr>
        <p:txBody>
          <a:bodyPr wrap="square">
            <a:spAutoFit/>
          </a:bodyPr>
          <a:lstStyle/>
          <a:p>
            <a:pPr algn="r" fontAlgn="b"/>
            <a:r>
              <a:rPr lang="cs-CZ" sz="1600" b="1" dirty="0">
                <a:solidFill>
                  <a:srgbClr val="000000"/>
                </a:solidFill>
                <a:latin typeface="Calibri" panose="020F0502020204030204" pitchFamily="34" charset="0"/>
              </a:rPr>
              <a:t>Počet zařazených osob</a:t>
            </a:r>
          </a:p>
        </p:txBody>
      </p:sp>
      <p:graphicFrame>
        <p:nvGraphicFramePr>
          <p:cNvPr id="6" name="Tabulka 5">
            <a:extLst>
              <a:ext uri="{FF2B5EF4-FFF2-40B4-BE49-F238E27FC236}">
                <a16:creationId xmlns:a16="http://schemas.microsoft.com/office/drawing/2014/main" id="{31D8F02F-AE7B-4D51-BA0C-71A5EFF4BDFB}"/>
              </a:ext>
            </a:extLst>
          </p:cNvPr>
          <p:cNvGraphicFramePr>
            <a:graphicFrameLocks noGrp="1"/>
          </p:cNvGraphicFramePr>
          <p:nvPr>
            <p:extLst>
              <p:ext uri="{D42A27DB-BD31-4B8C-83A1-F6EECF244321}">
                <p14:modId xmlns:p14="http://schemas.microsoft.com/office/powerpoint/2010/main" val="224237292"/>
              </p:ext>
            </p:extLst>
          </p:nvPr>
        </p:nvGraphicFramePr>
        <p:xfrm>
          <a:off x="647201" y="3214230"/>
          <a:ext cx="11313885" cy="192405"/>
        </p:xfrm>
        <a:graphic>
          <a:graphicData uri="http://schemas.openxmlformats.org/drawingml/2006/table">
            <a:tbl>
              <a:tblPr/>
              <a:tblGrid>
                <a:gridCol w="1005555">
                  <a:extLst>
                    <a:ext uri="{9D8B030D-6E8A-4147-A177-3AD203B41FA5}">
                      <a16:colId xmlns:a16="http://schemas.microsoft.com/office/drawing/2014/main" val="1358248019"/>
                    </a:ext>
                  </a:extLst>
                </a:gridCol>
                <a:gridCol w="343611">
                  <a:extLst>
                    <a:ext uri="{9D8B030D-6E8A-4147-A177-3AD203B41FA5}">
                      <a16:colId xmlns:a16="http://schemas.microsoft.com/office/drawing/2014/main" val="4227063480"/>
                    </a:ext>
                  </a:extLst>
                </a:gridCol>
                <a:gridCol w="343611">
                  <a:extLst>
                    <a:ext uri="{9D8B030D-6E8A-4147-A177-3AD203B41FA5}">
                      <a16:colId xmlns:a16="http://schemas.microsoft.com/office/drawing/2014/main" val="4235552383"/>
                    </a:ext>
                  </a:extLst>
                </a:gridCol>
                <a:gridCol w="343611">
                  <a:extLst>
                    <a:ext uri="{9D8B030D-6E8A-4147-A177-3AD203B41FA5}">
                      <a16:colId xmlns:a16="http://schemas.microsoft.com/office/drawing/2014/main" val="4039418599"/>
                    </a:ext>
                  </a:extLst>
                </a:gridCol>
                <a:gridCol w="343611">
                  <a:extLst>
                    <a:ext uri="{9D8B030D-6E8A-4147-A177-3AD203B41FA5}">
                      <a16:colId xmlns:a16="http://schemas.microsoft.com/office/drawing/2014/main" val="494190901"/>
                    </a:ext>
                  </a:extLst>
                </a:gridCol>
                <a:gridCol w="343611">
                  <a:extLst>
                    <a:ext uri="{9D8B030D-6E8A-4147-A177-3AD203B41FA5}">
                      <a16:colId xmlns:a16="http://schemas.microsoft.com/office/drawing/2014/main" val="3955479085"/>
                    </a:ext>
                  </a:extLst>
                </a:gridCol>
                <a:gridCol w="343611">
                  <a:extLst>
                    <a:ext uri="{9D8B030D-6E8A-4147-A177-3AD203B41FA5}">
                      <a16:colId xmlns:a16="http://schemas.microsoft.com/office/drawing/2014/main" val="871778667"/>
                    </a:ext>
                  </a:extLst>
                </a:gridCol>
                <a:gridCol w="343611">
                  <a:extLst>
                    <a:ext uri="{9D8B030D-6E8A-4147-A177-3AD203B41FA5}">
                      <a16:colId xmlns:a16="http://schemas.microsoft.com/office/drawing/2014/main" val="2072097272"/>
                    </a:ext>
                  </a:extLst>
                </a:gridCol>
                <a:gridCol w="343611">
                  <a:extLst>
                    <a:ext uri="{9D8B030D-6E8A-4147-A177-3AD203B41FA5}">
                      <a16:colId xmlns:a16="http://schemas.microsoft.com/office/drawing/2014/main" val="807778385"/>
                    </a:ext>
                  </a:extLst>
                </a:gridCol>
                <a:gridCol w="343611">
                  <a:extLst>
                    <a:ext uri="{9D8B030D-6E8A-4147-A177-3AD203B41FA5}">
                      <a16:colId xmlns:a16="http://schemas.microsoft.com/office/drawing/2014/main" val="2101451889"/>
                    </a:ext>
                  </a:extLst>
                </a:gridCol>
                <a:gridCol w="343611">
                  <a:extLst>
                    <a:ext uri="{9D8B030D-6E8A-4147-A177-3AD203B41FA5}">
                      <a16:colId xmlns:a16="http://schemas.microsoft.com/office/drawing/2014/main" val="3605028481"/>
                    </a:ext>
                  </a:extLst>
                </a:gridCol>
                <a:gridCol w="343611">
                  <a:extLst>
                    <a:ext uri="{9D8B030D-6E8A-4147-A177-3AD203B41FA5}">
                      <a16:colId xmlns:a16="http://schemas.microsoft.com/office/drawing/2014/main" val="752428201"/>
                    </a:ext>
                  </a:extLst>
                </a:gridCol>
                <a:gridCol w="343611">
                  <a:extLst>
                    <a:ext uri="{9D8B030D-6E8A-4147-A177-3AD203B41FA5}">
                      <a16:colId xmlns:a16="http://schemas.microsoft.com/office/drawing/2014/main" val="1978385625"/>
                    </a:ext>
                  </a:extLst>
                </a:gridCol>
                <a:gridCol w="343611">
                  <a:extLst>
                    <a:ext uri="{9D8B030D-6E8A-4147-A177-3AD203B41FA5}">
                      <a16:colId xmlns:a16="http://schemas.microsoft.com/office/drawing/2014/main" val="884251675"/>
                    </a:ext>
                  </a:extLst>
                </a:gridCol>
                <a:gridCol w="343611">
                  <a:extLst>
                    <a:ext uri="{9D8B030D-6E8A-4147-A177-3AD203B41FA5}">
                      <a16:colId xmlns:a16="http://schemas.microsoft.com/office/drawing/2014/main" val="4135560205"/>
                    </a:ext>
                  </a:extLst>
                </a:gridCol>
                <a:gridCol w="343611">
                  <a:extLst>
                    <a:ext uri="{9D8B030D-6E8A-4147-A177-3AD203B41FA5}">
                      <a16:colId xmlns:a16="http://schemas.microsoft.com/office/drawing/2014/main" val="1879333647"/>
                    </a:ext>
                  </a:extLst>
                </a:gridCol>
                <a:gridCol w="343611">
                  <a:extLst>
                    <a:ext uri="{9D8B030D-6E8A-4147-A177-3AD203B41FA5}">
                      <a16:colId xmlns:a16="http://schemas.microsoft.com/office/drawing/2014/main" val="3213576122"/>
                    </a:ext>
                  </a:extLst>
                </a:gridCol>
                <a:gridCol w="343611">
                  <a:extLst>
                    <a:ext uri="{9D8B030D-6E8A-4147-A177-3AD203B41FA5}">
                      <a16:colId xmlns:a16="http://schemas.microsoft.com/office/drawing/2014/main" val="2832026134"/>
                    </a:ext>
                  </a:extLst>
                </a:gridCol>
                <a:gridCol w="343611">
                  <a:extLst>
                    <a:ext uri="{9D8B030D-6E8A-4147-A177-3AD203B41FA5}">
                      <a16:colId xmlns:a16="http://schemas.microsoft.com/office/drawing/2014/main" val="3864348483"/>
                    </a:ext>
                  </a:extLst>
                </a:gridCol>
                <a:gridCol w="343611">
                  <a:extLst>
                    <a:ext uri="{9D8B030D-6E8A-4147-A177-3AD203B41FA5}">
                      <a16:colId xmlns:a16="http://schemas.microsoft.com/office/drawing/2014/main" val="666246963"/>
                    </a:ext>
                  </a:extLst>
                </a:gridCol>
                <a:gridCol w="343611">
                  <a:extLst>
                    <a:ext uri="{9D8B030D-6E8A-4147-A177-3AD203B41FA5}">
                      <a16:colId xmlns:a16="http://schemas.microsoft.com/office/drawing/2014/main" val="3516127860"/>
                    </a:ext>
                  </a:extLst>
                </a:gridCol>
                <a:gridCol w="343611">
                  <a:extLst>
                    <a:ext uri="{9D8B030D-6E8A-4147-A177-3AD203B41FA5}">
                      <a16:colId xmlns:a16="http://schemas.microsoft.com/office/drawing/2014/main" val="3762784262"/>
                    </a:ext>
                  </a:extLst>
                </a:gridCol>
                <a:gridCol w="343611">
                  <a:extLst>
                    <a:ext uri="{9D8B030D-6E8A-4147-A177-3AD203B41FA5}">
                      <a16:colId xmlns:a16="http://schemas.microsoft.com/office/drawing/2014/main" val="3847832075"/>
                    </a:ext>
                  </a:extLst>
                </a:gridCol>
                <a:gridCol w="343611">
                  <a:extLst>
                    <a:ext uri="{9D8B030D-6E8A-4147-A177-3AD203B41FA5}">
                      <a16:colId xmlns:a16="http://schemas.microsoft.com/office/drawing/2014/main" val="1671688524"/>
                    </a:ext>
                  </a:extLst>
                </a:gridCol>
                <a:gridCol w="343611">
                  <a:extLst>
                    <a:ext uri="{9D8B030D-6E8A-4147-A177-3AD203B41FA5}">
                      <a16:colId xmlns:a16="http://schemas.microsoft.com/office/drawing/2014/main" val="1333259349"/>
                    </a:ext>
                  </a:extLst>
                </a:gridCol>
                <a:gridCol w="343611">
                  <a:extLst>
                    <a:ext uri="{9D8B030D-6E8A-4147-A177-3AD203B41FA5}">
                      <a16:colId xmlns:a16="http://schemas.microsoft.com/office/drawing/2014/main" val="296449698"/>
                    </a:ext>
                  </a:extLst>
                </a:gridCol>
                <a:gridCol w="343611">
                  <a:extLst>
                    <a:ext uri="{9D8B030D-6E8A-4147-A177-3AD203B41FA5}">
                      <a16:colId xmlns:a16="http://schemas.microsoft.com/office/drawing/2014/main" val="3887071798"/>
                    </a:ext>
                  </a:extLst>
                </a:gridCol>
                <a:gridCol w="343611">
                  <a:extLst>
                    <a:ext uri="{9D8B030D-6E8A-4147-A177-3AD203B41FA5}">
                      <a16:colId xmlns:a16="http://schemas.microsoft.com/office/drawing/2014/main" val="2961222335"/>
                    </a:ext>
                  </a:extLst>
                </a:gridCol>
                <a:gridCol w="343611">
                  <a:extLst>
                    <a:ext uri="{9D8B030D-6E8A-4147-A177-3AD203B41FA5}">
                      <a16:colId xmlns:a16="http://schemas.microsoft.com/office/drawing/2014/main" val="2142809054"/>
                    </a:ext>
                  </a:extLst>
                </a:gridCol>
                <a:gridCol w="343611">
                  <a:extLst>
                    <a:ext uri="{9D8B030D-6E8A-4147-A177-3AD203B41FA5}">
                      <a16:colId xmlns:a16="http://schemas.microsoft.com/office/drawing/2014/main" val="2007159708"/>
                    </a:ext>
                  </a:extLst>
                </a:gridCol>
                <a:gridCol w="343611">
                  <a:extLst>
                    <a:ext uri="{9D8B030D-6E8A-4147-A177-3AD203B41FA5}">
                      <a16:colId xmlns:a16="http://schemas.microsoft.com/office/drawing/2014/main" val="2779871516"/>
                    </a:ext>
                  </a:extLst>
                </a:gridCol>
              </a:tblGrid>
              <a:tr h="118656">
                <a:tc>
                  <a:txBody>
                    <a:bodyPr/>
                    <a:lstStyle/>
                    <a:p>
                      <a:pPr algn="r" fontAlgn="ctr"/>
                      <a:r>
                        <a:rPr lang="cs-CZ" sz="1200" b="1" i="1" u="none" strike="noStrike" dirty="0">
                          <a:solidFill>
                            <a:srgbClr val="000000"/>
                          </a:solidFill>
                          <a:effectLst/>
                          <a:latin typeface="Calibri" panose="020F0502020204030204" pitchFamily="34" charset="0"/>
                        </a:rPr>
                        <a:t>Počet ohnisek:</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30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39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19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36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11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30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44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26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28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18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14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16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36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29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32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37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38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48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40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76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288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80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52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19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18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dirty="0">
                          <a:solidFill>
                            <a:srgbClr val="000000"/>
                          </a:solidFill>
                          <a:effectLst/>
                          <a:latin typeface="Calibri" panose="020F0502020204030204" pitchFamily="34" charset="0"/>
                        </a:rPr>
                        <a:t>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44403526"/>
                  </a:ext>
                </a:extLst>
              </a:tr>
            </a:tbl>
          </a:graphicData>
        </a:graphic>
      </p:graphicFrame>
      <p:graphicFrame>
        <p:nvGraphicFramePr>
          <p:cNvPr id="7" name="Tabulka 6">
            <a:extLst>
              <a:ext uri="{FF2B5EF4-FFF2-40B4-BE49-F238E27FC236}">
                <a16:creationId xmlns:a16="http://schemas.microsoft.com/office/drawing/2014/main" id="{2D6FA3F8-E8A1-4F64-BF82-5C5DE7A45B2E}"/>
              </a:ext>
            </a:extLst>
          </p:cNvPr>
          <p:cNvGraphicFramePr>
            <a:graphicFrameLocks noGrp="1"/>
          </p:cNvGraphicFramePr>
          <p:nvPr>
            <p:extLst>
              <p:ext uri="{D42A27DB-BD31-4B8C-83A1-F6EECF244321}">
                <p14:modId xmlns:p14="http://schemas.microsoft.com/office/powerpoint/2010/main" val="1295409479"/>
              </p:ext>
            </p:extLst>
          </p:nvPr>
        </p:nvGraphicFramePr>
        <p:xfrm>
          <a:off x="60616" y="3531474"/>
          <a:ext cx="12033393" cy="3053832"/>
        </p:xfrm>
        <a:graphic>
          <a:graphicData uri="http://schemas.openxmlformats.org/drawingml/2006/table">
            <a:tbl>
              <a:tblPr/>
              <a:tblGrid>
                <a:gridCol w="625475">
                  <a:extLst>
                    <a:ext uri="{9D8B030D-6E8A-4147-A177-3AD203B41FA5}">
                      <a16:colId xmlns:a16="http://schemas.microsoft.com/office/drawing/2014/main" val="1148265902"/>
                    </a:ext>
                  </a:extLst>
                </a:gridCol>
                <a:gridCol w="379281">
                  <a:extLst>
                    <a:ext uri="{9D8B030D-6E8A-4147-A177-3AD203B41FA5}">
                      <a16:colId xmlns:a16="http://schemas.microsoft.com/office/drawing/2014/main" val="4204192688"/>
                    </a:ext>
                  </a:extLst>
                </a:gridCol>
                <a:gridCol w="379281">
                  <a:extLst>
                    <a:ext uri="{9D8B030D-6E8A-4147-A177-3AD203B41FA5}">
                      <a16:colId xmlns:a16="http://schemas.microsoft.com/office/drawing/2014/main" val="2832739057"/>
                    </a:ext>
                  </a:extLst>
                </a:gridCol>
                <a:gridCol w="379281">
                  <a:extLst>
                    <a:ext uri="{9D8B030D-6E8A-4147-A177-3AD203B41FA5}">
                      <a16:colId xmlns:a16="http://schemas.microsoft.com/office/drawing/2014/main" val="2099542548"/>
                    </a:ext>
                  </a:extLst>
                </a:gridCol>
                <a:gridCol w="379281">
                  <a:extLst>
                    <a:ext uri="{9D8B030D-6E8A-4147-A177-3AD203B41FA5}">
                      <a16:colId xmlns:a16="http://schemas.microsoft.com/office/drawing/2014/main" val="2917192428"/>
                    </a:ext>
                  </a:extLst>
                </a:gridCol>
                <a:gridCol w="379281">
                  <a:extLst>
                    <a:ext uri="{9D8B030D-6E8A-4147-A177-3AD203B41FA5}">
                      <a16:colId xmlns:a16="http://schemas.microsoft.com/office/drawing/2014/main" val="3303836253"/>
                    </a:ext>
                  </a:extLst>
                </a:gridCol>
                <a:gridCol w="379281">
                  <a:extLst>
                    <a:ext uri="{9D8B030D-6E8A-4147-A177-3AD203B41FA5}">
                      <a16:colId xmlns:a16="http://schemas.microsoft.com/office/drawing/2014/main" val="1523759964"/>
                    </a:ext>
                  </a:extLst>
                </a:gridCol>
                <a:gridCol w="379281">
                  <a:extLst>
                    <a:ext uri="{9D8B030D-6E8A-4147-A177-3AD203B41FA5}">
                      <a16:colId xmlns:a16="http://schemas.microsoft.com/office/drawing/2014/main" val="2337675349"/>
                    </a:ext>
                  </a:extLst>
                </a:gridCol>
                <a:gridCol w="379281">
                  <a:extLst>
                    <a:ext uri="{9D8B030D-6E8A-4147-A177-3AD203B41FA5}">
                      <a16:colId xmlns:a16="http://schemas.microsoft.com/office/drawing/2014/main" val="4089801870"/>
                    </a:ext>
                  </a:extLst>
                </a:gridCol>
                <a:gridCol w="379281">
                  <a:extLst>
                    <a:ext uri="{9D8B030D-6E8A-4147-A177-3AD203B41FA5}">
                      <a16:colId xmlns:a16="http://schemas.microsoft.com/office/drawing/2014/main" val="438152286"/>
                    </a:ext>
                  </a:extLst>
                </a:gridCol>
                <a:gridCol w="379281">
                  <a:extLst>
                    <a:ext uri="{9D8B030D-6E8A-4147-A177-3AD203B41FA5}">
                      <a16:colId xmlns:a16="http://schemas.microsoft.com/office/drawing/2014/main" val="638801499"/>
                    </a:ext>
                  </a:extLst>
                </a:gridCol>
                <a:gridCol w="379281">
                  <a:extLst>
                    <a:ext uri="{9D8B030D-6E8A-4147-A177-3AD203B41FA5}">
                      <a16:colId xmlns:a16="http://schemas.microsoft.com/office/drawing/2014/main" val="3950936490"/>
                    </a:ext>
                  </a:extLst>
                </a:gridCol>
                <a:gridCol w="379281">
                  <a:extLst>
                    <a:ext uri="{9D8B030D-6E8A-4147-A177-3AD203B41FA5}">
                      <a16:colId xmlns:a16="http://schemas.microsoft.com/office/drawing/2014/main" val="692519158"/>
                    </a:ext>
                  </a:extLst>
                </a:gridCol>
                <a:gridCol w="379281">
                  <a:extLst>
                    <a:ext uri="{9D8B030D-6E8A-4147-A177-3AD203B41FA5}">
                      <a16:colId xmlns:a16="http://schemas.microsoft.com/office/drawing/2014/main" val="3096728759"/>
                    </a:ext>
                  </a:extLst>
                </a:gridCol>
                <a:gridCol w="379281">
                  <a:extLst>
                    <a:ext uri="{9D8B030D-6E8A-4147-A177-3AD203B41FA5}">
                      <a16:colId xmlns:a16="http://schemas.microsoft.com/office/drawing/2014/main" val="986585950"/>
                    </a:ext>
                  </a:extLst>
                </a:gridCol>
                <a:gridCol w="379281">
                  <a:extLst>
                    <a:ext uri="{9D8B030D-6E8A-4147-A177-3AD203B41FA5}">
                      <a16:colId xmlns:a16="http://schemas.microsoft.com/office/drawing/2014/main" val="1303995510"/>
                    </a:ext>
                  </a:extLst>
                </a:gridCol>
                <a:gridCol w="379281">
                  <a:extLst>
                    <a:ext uri="{9D8B030D-6E8A-4147-A177-3AD203B41FA5}">
                      <a16:colId xmlns:a16="http://schemas.microsoft.com/office/drawing/2014/main" val="1283637581"/>
                    </a:ext>
                  </a:extLst>
                </a:gridCol>
                <a:gridCol w="379281">
                  <a:extLst>
                    <a:ext uri="{9D8B030D-6E8A-4147-A177-3AD203B41FA5}">
                      <a16:colId xmlns:a16="http://schemas.microsoft.com/office/drawing/2014/main" val="2649751233"/>
                    </a:ext>
                  </a:extLst>
                </a:gridCol>
                <a:gridCol w="379281">
                  <a:extLst>
                    <a:ext uri="{9D8B030D-6E8A-4147-A177-3AD203B41FA5}">
                      <a16:colId xmlns:a16="http://schemas.microsoft.com/office/drawing/2014/main" val="1217992675"/>
                    </a:ext>
                  </a:extLst>
                </a:gridCol>
                <a:gridCol w="379281">
                  <a:extLst>
                    <a:ext uri="{9D8B030D-6E8A-4147-A177-3AD203B41FA5}">
                      <a16:colId xmlns:a16="http://schemas.microsoft.com/office/drawing/2014/main" val="1902830751"/>
                    </a:ext>
                  </a:extLst>
                </a:gridCol>
                <a:gridCol w="379281">
                  <a:extLst>
                    <a:ext uri="{9D8B030D-6E8A-4147-A177-3AD203B41FA5}">
                      <a16:colId xmlns:a16="http://schemas.microsoft.com/office/drawing/2014/main" val="587655968"/>
                    </a:ext>
                  </a:extLst>
                </a:gridCol>
                <a:gridCol w="379281">
                  <a:extLst>
                    <a:ext uri="{9D8B030D-6E8A-4147-A177-3AD203B41FA5}">
                      <a16:colId xmlns:a16="http://schemas.microsoft.com/office/drawing/2014/main" val="3512822322"/>
                    </a:ext>
                  </a:extLst>
                </a:gridCol>
                <a:gridCol w="408769">
                  <a:extLst>
                    <a:ext uri="{9D8B030D-6E8A-4147-A177-3AD203B41FA5}">
                      <a16:colId xmlns:a16="http://schemas.microsoft.com/office/drawing/2014/main" val="2659333034"/>
                    </a:ext>
                  </a:extLst>
                </a:gridCol>
                <a:gridCol w="379281">
                  <a:extLst>
                    <a:ext uri="{9D8B030D-6E8A-4147-A177-3AD203B41FA5}">
                      <a16:colId xmlns:a16="http://schemas.microsoft.com/office/drawing/2014/main" val="2660004666"/>
                    </a:ext>
                  </a:extLst>
                </a:gridCol>
                <a:gridCol w="379281">
                  <a:extLst>
                    <a:ext uri="{9D8B030D-6E8A-4147-A177-3AD203B41FA5}">
                      <a16:colId xmlns:a16="http://schemas.microsoft.com/office/drawing/2014/main" val="1863008928"/>
                    </a:ext>
                  </a:extLst>
                </a:gridCol>
                <a:gridCol w="379281">
                  <a:extLst>
                    <a:ext uri="{9D8B030D-6E8A-4147-A177-3AD203B41FA5}">
                      <a16:colId xmlns:a16="http://schemas.microsoft.com/office/drawing/2014/main" val="1724770166"/>
                    </a:ext>
                  </a:extLst>
                </a:gridCol>
                <a:gridCol w="379281">
                  <a:extLst>
                    <a:ext uri="{9D8B030D-6E8A-4147-A177-3AD203B41FA5}">
                      <a16:colId xmlns:a16="http://schemas.microsoft.com/office/drawing/2014/main" val="4101828230"/>
                    </a:ext>
                  </a:extLst>
                </a:gridCol>
                <a:gridCol w="379281">
                  <a:extLst>
                    <a:ext uri="{9D8B030D-6E8A-4147-A177-3AD203B41FA5}">
                      <a16:colId xmlns:a16="http://schemas.microsoft.com/office/drawing/2014/main" val="3546332885"/>
                    </a:ext>
                  </a:extLst>
                </a:gridCol>
                <a:gridCol w="379281">
                  <a:extLst>
                    <a:ext uri="{9D8B030D-6E8A-4147-A177-3AD203B41FA5}">
                      <a16:colId xmlns:a16="http://schemas.microsoft.com/office/drawing/2014/main" val="3623313660"/>
                    </a:ext>
                  </a:extLst>
                </a:gridCol>
                <a:gridCol w="379281">
                  <a:extLst>
                    <a:ext uri="{9D8B030D-6E8A-4147-A177-3AD203B41FA5}">
                      <a16:colId xmlns:a16="http://schemas.microsoft.com/office/drawing/2014/main" val="4168948778"/>
                    </a:ext>
                  </a:extLst>
                </a:gridCol>
                <a:gridCol w="379281">
                  <a:extLst>
                    <a:ext uri="{9D8B030D-6E8A-4147-A177-3AD203B41FA5}">
                      <a16:colId xmlns:a16="http://schemas.microsoft.com/office/drawing/2014/main" val="189841206"/>
                    </a:ext>
                  </a:extLst>
                </a:gridCol>
              </a:tblGrid>
              <a:tr h="279955">
                <a:tc>
                  <a:txBody>
                    <a:bodyPr/>
                    <a:lstStyle/>
                    <a:p>
                      <a:pPr algn="ctr" fontAlgn="b"/>
                      <a:r>
                        <a:rPr lang="cs-CZ" sz="1000" b="0" i="0" u="none" strike="noStrike" dirty="0">
                          <a:solidFill>
                            <a:srgbClr val="000000"/>
                          </a:solidFill>
                          <a:effectLst/>
                          <a:latin typeface="Calibri" panose="020F0502020204030204" pitchFamily="34" charset="0"/>
                        </a:rPr>
                        <a:t> Počet osob</a:t>
                      </a:r>
                    </a:p>
                    <a:p>
                      <a:pPr algn="ctr" fontAlgn="b"/>
                      <a:r>
                        <a:rPr lang="cs-CZ" sz="1000" b="0" i="0" u="none" strike="noStrike" dirty="0">
                          <a:solidFill>
                            <a:srgbClr val="000000"/>
                          </a:solidFill>
                          <a:effectLst/>
                          <a:latin typeface="Calibri" panose="020F0502020204030204" pitchFamily="34" charset="0"/>
                        </a:rPr>
                        <a:t>(událostí)</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dirty="0">
                          <a:solidFill>
                            <a:srgbClr val="000000"/>
                          </a:solidFill>
                          <a:effectLst/>
                          <a:latin typeface="Calibri" panose="020F0502020204030204" pitchFamily="34" charset="0"/>
                        </a:rPr>
                        <a:t>31.8.–</a:t>
                      </a:r>
                      <a:br>
                        <a:rPr lang="cs-CZ" sz="800" b="1" i="0" u="none" strike="noStrike" dirty="0">
                          <a:solidFill>
                            <a:srgbClr val="000000"/>
                          </a:solidFill>
                          <a:effectLst/>
                          <a:latin typeface="Calibri" panose="020F0502020204030204" pitchFamily="34" charset="0"/>
                        </a:rPr>
                      </a:br>
                      <a:r>
                        <a:rPr lang="cs-CZ" sz="800" b="1" i="0" u="none" strike="noStrike" dirty="0">
                          <a:solidFill>
                            <a:srgbClr val="000000"/>
                          </a:solidFill>
                          <a:effectLst/>
                          <a:latin typeface="Calibri" panose="020F0502020204030204" pitchFamily="34" charset="0"/>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7.9.–</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13.9.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14.9.–</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21.9.–</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28.9.–</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4.10.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5.10.–</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11.10.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12.10.–</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18.10.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19.10.–</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25.10.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26.10.–</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2.11.–</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8.11.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9.11.–</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15.11.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16.11.–</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22.11.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23.11.–</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29.11.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30.11.–</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6.12.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7.12.–</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13.12.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14.12.–</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21.12.–</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27.12.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28.12.–</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4.1.–</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11.1.–</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17.1.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18.1.–</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25.1.–</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31.1.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1.2.–</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8.2.–</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14.2.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15.2.–</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22.2.–</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1.3.–</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8.3.–</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15.3.–</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22.3.–</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13710681"/>
                  </a:ext>
                </a:extLst>
              </a:tr>
              <a:tr h="168394">
                <a:tc>
                  <a:txBody>
                    <a:bodyPr/>
                    <a:lstStyle/>
                    <a:p>
                      <a:pPr algn="ctr" fontAlgn="ctr"/>
                      <a:r>
                        <a:rPr lang="cs-CZ" sz="1000" b="1" i="0" u="none" strike="noStrike">
                          <a:solidFill>
                            <a:srgbClr val="000000"/>
                          </a:solidFill>
                          <a:effectLst/>
                          <a:latin typeface="Calibri" panose="020F0502020204030204" pitchFamily="34" charset="0"/>
                        </a:rPr>
                        <a:t>PHA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8 (8)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45 (25)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35 (21)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62 (21)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99 (36)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75 (22)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36 (15)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9 (4)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10 (4)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32 (9)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33 (9)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46 (16)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58 (22)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11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57 (20)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80 (21)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92 (24)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72 (21)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148 (37)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168 (48)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147 (48)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75 (27)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27 (8)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3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86916820"/>
                  </a:ext>
                </a:extLst>
              </a:tr>
              <a:tr h="279955">
                <a:tc>
                  <a:txBody>
                    <a:bodyPr/>
                    <a:lstStyle/>
                    <a:p>
                      <a:pPr algn="ctr" fontAlgn="ctr"/>
                      <a:r>
                        <a:rPr lang="cs-CZ" sz="1000" b="1" i="0" u="none" strike="noStrike">
                          <a:solidFill>
                            <a:srgbClr val="000000"/>
                          </a:solidFill>
                          <a:effectLst/>
                          <a:latin typeface="Calibri" panose="020F0502020204030204" pitchFamily="34" charset="0"/>
                        </a:rPr>
                        <a:t>STC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7 (4)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21 (7)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20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5 (4)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17 (9)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17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568 (224)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extLst>
                  <a:ext uri="{0D108BD9-81ED-4DB2-BD59-A6C34878D82A}">
                    <a16:rowId xmlns:a16="http://schemas.microsoft.com/office/drawing/2014/main" val="3917158992"/>
                  </a:ext>
                </a:extLst>
              </a:tr>
              <a:tr h="168394">
                <a:tc>
                  <a:txBody>
                    <a:bodyPr/>
                    <a:lstStyle/>
                    <a:p>
                      <a:pPr algn="ctr" fontAlgn="ctr"/>
                      <a:r>
                        <a:rPr lang="cs-CZ" sz="1000" b="1" i="0" u="none" strike="noStrike">
                          <a:solidFill>
                            <a:srgbClr val="000000"/>
                          </a:solidFill>
                          <a:effectLst/>
                          <a:latin typeface="Calibri" panose="020F0502020204030204" pitchFamily="34" charset="0"/>
                        </a:rPr>
                        <a:t>JHC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2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14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419962414"/>
                  </a:ext>
                </a:extLst>
              </a:tr>
              <a:tr h="168394">
                <a:tc>
                  <a:txBody>
                    <a:bodyPr/>
                    <a:lstStyle/>
                    <a:p>
                      <a:pPr algn="ctr" fontAlgn="ctr"/>
                      <a:r>
                        <a:rPr lang="cs-CZ" sz="1000" b="1" i="0" u="none" strike="noStrike">
                          <a:solidFill>
                            <a:srgbClr val="000000"/>
                          </a:solidFill>
                          <a:effectLst/>
                          <a:latin typeface="Calibri" panose="020F0502020204030204" pitchFamily="34" charset="0"/>
                        </a:rPr>
                        <a:t>PLK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49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12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9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4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22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39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16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23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65 (6)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86 (6)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121 (7)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7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extLst>
                  <a:ext uri="{0D108BD9-81ED-4DB2-BD59-A6C34878D82A}">
                    <a16:rowId xmlns:a16="http://schemas.microsoft.com/office/drawing/2014/main" val="1011056856"/>
                  </a:ext>
                </a:extLst>
              </a:tr>
              <a:tr h="168394">
                <a:tc>
                  <a:txBody>
                    <a:bodyPr/>
                    <a:lstStyle/>
                    <a:p>
                      <a:pPr algn="ctr" fontAlgn="ctr"/>
                      <a:r>
                        <a:rPr lang="cs-CZ" sz="1000" b="1" i="0" u="none" strike="noStrike">
                          <a:solidFill>
                            <a:srgbClr val="000000"/>
                          </a:solidFill>
                          <a:effectLst/>
                          <a:latin typeface="Calibri" panose="020F0502020204030204" pitchFamily="34" charset="0"/>
                        </a:rPr>
                        <a:t>KVK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41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51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20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10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17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59 (5)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10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16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749830543"/>
                  </a:ext>
                </a:extLst>
              </a:tr>
              <a:tr h="168394">
                <a:tc>
                  <a:txBody>
                    <a:bodyPr/>
                    <a:lstStyle/>
                    <a:p>
                      <a:pPr algn="ctr" fontAlgn="ctr"/>
                      <a:r>
                        <a:rPr lang="cs-CZ" sz="1000" b="1" i="0" u="none" strike="noStrike">
                          <a:solidFill>
                            <a:srgbClr val="000000"/>
                          </a:solidFill>
                          <a:effectLst/>
                          <a:latin typeface="Calibri" panose="020F0502020204030204" pitchFamily="34" charset="0"/>
                        </a:rPr>
                        <a:t>ULK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4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4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8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9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38 (5)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108 (10)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5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extLst>
                  <a:ext uri="{0D108BD9-81ED-4DB2-BD59-A6C34878D82A}">
                    <a16:rowId xmlns:a16="http://schemas.microsoft.com/office/drawing/2014/main" val="2380454374"/>
                  </a:ext>
                </a:extLst>
              </a:tr>
              <a:tr h="168394">
                <a:tc>
                  <a:txBody>
                    <a:bodyPr/>
                    <a:lstStyle/>
                    <a:p>
                      <a:pPr algn="ctr" fontAlgn="ctr"/>
                      <a:r>
                        <a:rPr lang="cs-CZ" sz="1000" b="1" i="0" u="none" strike="noStrike">
                          <a:solidFill>
                            <a:srgbClr val="000000"/>
                          </a:solidFill>
                          <a:effectLst/>
                          <a:latin typeface="Calibri" panose="020F0502020204030204" pitchFamily="34" charset="0"/>
                        </a:rPr>
                        <a:t>LBK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3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2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7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4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17 (4)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27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9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6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33 (4)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7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30 (10)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64 (6)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14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2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33 (4)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121 (11)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109 (13)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56 (4)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96 (5)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36 (5)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2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561185226"/>
                  </a:ext>
                </a:extLst>
              </a:tr>
              <a:tr h="168394">
                <a:tc>
                  <a:txBody>
                    <a:bodyPr/>
                    <a:lstStyle/>
                    <a:p>
                      <a:pPr algn="ctr" fontAlgn="ctr"/>
                      <a:r>
                        <a:rPr lang="cs-CZ" sz="1000" b="1" i="0" u="none" strike="noStrike">
                          <a:solidFill>
                            <a:srgbClr val="000000"/>
                          </a:solidFill>
                          <a:effectLst/>
                          <a:latin typeface="Calibri" panose="020F0502020204030204" pitchFamily="34" charset="0"/>
                        </a:rPr>
                        <a:t>HKK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51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13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22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20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7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10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9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9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extLst>
                  <a:ext uri="{0D108BD9-81ED-4DB2-BD59-A6C34878D82A}">
                    <a16:rowId xmlns:a16="http://schemas.microsoft.com/office/drawing/2014/main" val="2399153661"/>
                  </a:ext>
                </a:extLst>
              </a:tr>
              <a:tr h="168394">
                <a:tc>
                  <a:txBody>
                    <a:bodyPr/>
                    <a:lstStyle/>
                    <a:p>
                      <a:pPr algn="ctr" fontAlgn="ctr"/>
                      <a:r>
                        <a:rPr lang="cs-CZ" sz="1000" b="1" i="0" u="none" strike="noStrike">
                          <a:solidFill>
                            <a:srgbClr val="000000"/>
                          </a:solidFill>
                          <a:effectLst/>
                          <a:latin typeface="Calibri" panose="020F0502020204030204" pitchFamily="34" charset="0"/>
                        </a:rPr>
                        <a:t>PAK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16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14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19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33 (4)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14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28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21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512342571"/>
                  </a:ext>
                </a:extLst>
              </a:tr>
              <a:tr h="168394">
                <a:tc>
                  <a:txBody>
                    <a:bodyPr/>
                    <a:lstStyle/>
                    <a:p>
                      <a:pPr algn="ctr" fontAlgn="ctr"/>
                      <a:r>
                        <a:rPr lang="cs-CZ" sz="1000" b="1" i="0" u="none" strike="noStrike">
                          <a:solidFill>
                            <a:srgbClr val="000000"/>
                          </a:solidFill>
                          <a:effectLst/>
                          <a:latin typeface="Calibri" panose="020F0502020204030204" pitchFamily="34" charset="0"/>
                        </a:rPr>
                        <a:t>VYS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11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extLst>
                  <a:ext uri="{0D108BD9-81ED-4DB2-BD59-A6C34878D82A}">
                    <a16:rowId xmlns:a16="http://schemas.microsoft.com/office/drawing/2014/main" val="3660747978"/>
                  </a:ext>
                </a:extLst>
              </a:tr>
              <a:tr h="168394">
                <a:tc>
                  <a:txBody>
                    <a:bodyPr/>
                    <a:lstStyle/>
                    <a:p>
                      <a:pPr algn="ctr" fontAlgn="ctr"/>
                      <a:r>
                        <a:rPr lang="cs-CZ" sz="1000" b="1" i="0" u="none" strike="noStrike">
                          <a:solidFill>
                            <a:srgbClr val="000000"/>
                          </a:solidFill>
                          <a:effectLst/>
                          <a:latin typeface="Calibri" panose="020F0502020204030204" pitchFamily="34" charset="0"/>
                        </a:rPr>
                        <a:t>JMK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47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3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17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21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extLst>
                  <a:ext uri="{0D108BD9-81ED-4DB2-BD59-A6C34878D82A}">
                    <a16:rowId xmlns:a16="http://schemas.microsoft.com/office/drawing/2014/main" val="577056436"/>
                  </a:ext>
                </a:extLst>
              </a:tr>
              <a:tr h="168394">
                <a:tc>
                  <a:txBody>
                    <a:bodyPr/>
                    <a:lstStyle/>
                    <a:p>
                      <a:pPr algn="ctr" fontAlgn="ctr"/>
                      <a:r>
                        <a:rPr lang="cs-CZ" sz="1000" b="1" i="0" u="none" strike="noStrike">
                          <a:solidFill>
                            <a:srgbClr val="000000"/>
                          </a:solidFill>
                          <a:effectLst/>
                          <a:latin typeface="Calibri" panose="020F0502020204030204" pitchFamily="34" charset="0"/>
                        </a:rPr>
                        <a:t>OLK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5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8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4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13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23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7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16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78 (7)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40 (4)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7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41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61 (6)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63 (6)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33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16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72 (7)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94 (10)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45 (6)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extLst>
                  <a:ext uri="{0D108BD9-81ED-4DB2-BD59-A6C34878D82A}">
                    <a16:rowId xmlns:a16="http://schemas.microsoft.com/office/drawing/2014/main" val="560226851"/>
                  </a:ext>
                </a:extLst>
              </a:tr>
              <a:tr h="168394">
                <a:tc>
                  <a:txBody>
                    <a:bodyPr/>
                    <a:lstStyle/>
                    <a:p>
                      <a:pPr algn="ctr" fontAlgn="ctr"/>
                      <a:r>
                        <a:rPr lang="cs-CZ" sz="1000" b="1" i="0" u="none" strike="noStrike">
                          <a:solidFill>
                            <a:srgbClr val="000000"/>
                          </a:solidFill>
                          <a:effectLst/>
                          <a:latin typeface="Calibri" panose="020F0502020204030204" pitchFamily="34" charset="0"/>
                        </a:rPr>
                        <a:t>ZLK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6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32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12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57 (6)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19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65 (6)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35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26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55 (5)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51 (4)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7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12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223230428"/>
                  </a:ext>
                </a:extLst>
              </a:tr>
              <a:tr h="168394">
                <a:tc>
                  <a:txBody>
                    <a:bodyPr/>
                    <a:lstStyle/>
                    <a:p>
                      <a:pPr algn="ctr" fontAlgn="ctr"/>
                      <a:r>
                        <a:rPr lang="cs-CZ" sz="1000" b="1" i="0" u="none" strike="noStrike">
                          <a:solidFill>
                            <a:srgbClr val="000000"/>
                          </a:solidFill>
                          <a:effectLst/>
                          <a:latin typeface="Calibri" panose="020F0502020204030204" pitchFamily="34" charset="0"/>
                        </a:rPr>
                        <a:t>MSK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18 (6)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22 (7)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26 (9)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13 (6)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27 (10)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9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35 (4)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14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6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33 (8)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25 (4)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22 (4)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9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14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7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10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6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8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36 (7)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12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32 (5)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13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55 (5)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22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34 (5)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 (1)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278763526"/>
                  </a:ext>
                </a:extLst>
              </a:tr>
              <a:tr h="279955">
                <a:tc>
                  <a:txBody>
                    <a:bodyPr/>
                    <a:lstStyle/>
                    <a:p>
                      <a:pPr algn="ctr" fontAlgn="ctr"/>
                      <a:r>
                        <a:rPr lang="cs-CZ" sz="1000" b="1" i="0" u="none" strike="noStrike" dirty="0">
                          <a:solidFill>
                            <a:srgbClr val="000000"/>
                          </a:solidFill>
                          <a:effectLst/>
                          <a:latin typeface="Calibri" panose="020F0502020204030204" pitchFamily="34" charset="0"/>
                        </a:rPr>
                        <a:t>CELKEM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60 (9)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84 (30)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98 (39)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46 (15)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42 (19)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73 (36)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64 (11)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117 (30)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173 (44)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90 (26)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88 (28)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131 (18)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78 (14)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95 (16)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216 (36)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176 (29)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dirty="0">
                          <a:solidFill>
                            <a:srgbClr val="000000"/>
                          </a:solidFill>
                          <a:effectLst/>
                          <a:latin typeface="Calibri" panose="020F0502020204030204" pitchFamily="34" charset="0"/>
                        </a:rPr>
                        <a:t>61 (4)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143 (32)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21 (6)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dirty="0">
                          <a:solidFill>
                            <a:srgbClr val="000000"/>
                          </a:solidFill>
                          <a:effectLst/>
                          <a:latin typeface="Calibri" panose="020F0502020204030204" pitchFamily="34" charset="0"/>
                        </a:rPr>
                        <a:t>227 (37)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dirty="0">
                          <a:solidFill>
                            <a:srgbClr val="000000"/>
                          </a:solidFill>
                          <a:effectLst/>
                          <a:latin typeface="Calibri" panose="020F0502020204030204" pitchFamily="34" charset="0"/>
                        </a:rPr>
                        <a:t>252 (38)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dirty="0">
                          <a:solidFill>
                            <a:srgbClr val="000000"/>
                          </a:solidFill>
                          <a:effectLst/>
                          <a:latin typeface="Calibri" panose="020F0502020204030204" pitchFamily="34" charset="0"/>
                        </a:rPr>
                        <a:t>322 (48)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259 (40)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dirty="0">
                          <a:solidFill>
                            <a:srgbClr val="000000"/>
                          </a:solidFill>
                          <a:effectLst/>
                          <a:latin typeface="Calibri" panose="020F0502020204030204" pitchFamily="34" charset="0"/>
                        </a:rPr>
                        <a:t>505 (76)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917 (288)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dirty="0">
                          <a:solidFill>
                            <a:srgbClr val="000000"/>
                          </a:solidFill>
                          <a:effectLst/>
                          <a:latin typeface="Calibri" panose="020F0502020204030204" pitchFamily="34" charset="0"/>
                        </a:rPr>
                        <a:t>587 (80)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dirty="0">
                          <a:solidFill>
                            <a:srgbClr val="000000"/>
                          </a:solidFill>
                          <a:effectLst/>
                          <a:latin typeface="Calibri" panose="020F0502020204030204" pitchFamily="34" charset="0"/>
                        </a:rPr>
                        <a:t>332 (52)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dirty="0">
                          <a:solidFill>
                            <a:srgbClr val="000000"/>
                          </a:solidFill>
                          <a:effectLst/>
                          <a:latin typeface="Calibri" panose="020F0502020204030204" pitchFamily="34" charset="0"/>
                        </a:rPr>
                        <a:t>108 (19)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dirty="0">
                          <a:solidFill>
                            <a:srgbClr val="000000"/>
                          </a:solidFill>
                          <a:effectLst/>
                          <a:latin typeface="Calibri" panose="020F0502020204030204" pitchFamily="34" charset="0"/>
                        </a:rPr>
                        <a:t>169 (18)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dirty="0">
                          <a:solidFill>
                            <a:srgbClr val="000000"/>
                          </a:solidFill>
                          <a:effectLst/>
                          <a:latin typeface="Calibri" panose="020F0502020204030204" pitchFamily="34" charset="0"/>
                        </a:rPr>
                        <a:t>10 (3)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42656254"/>
                  </a:ext>
                </a:extLst>
              </a:tr>
            </a:tbl>
          </a:graphicData>
        </a:graphic>
      </p:graphicFrame>
      <p:sp>
        <p:nvSpPr>
          <p:cNvPr id="8" name="TextovéPole 7">
            <a:extLst>
              <a:ext uri="{FF2B5EF4-FFF2-40B4-BE49-F238E27FC236}">
                <a16:creationId xmlns:a16="http://schemas.microsoft.com/office/drawing/2014/main" id="{1DB73EA3-C50B-4BFA-A7DB-D8182C2ACDFA}"/>
              </a:ext>
            </a:extLst>
          </p:cNvPr>
          <p:cNvSpPr txBox="1"/>
          <p:nvPr/>
        </p:nvSpPr>
        <p:spPr>
          <a:xfrm>
            <a:off x="8546471" y="6564152"/>
            <a:ext cx="3547541"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0" i="0" u="none" strike="noStrike" kern="1200" cap="none" spc="0" normalizeH="0" baseline="0" noProof="0" dirty="0">
                <a:ln>
                  <a:noFill/>
                </a:ln>
                <a:solidFill>
                  <a:srgbClr val="000000"/>
                </a:solidFill>
                <a:effectLst/>
                <a:uLnTx/>
                <a:uFillTx/>
                <a:latin typeface="Arial" panose="020B0604020202020204"/>
                <a:ea typeface="+mn-ea"/>
                <a:cs typeface="+mn-cs"/>
              </a:rPr>
              <a:t>Zdroj: </a:t>
            </a:r>
            <a:r>
              <a:rPr kumimoji="0" lang="cs-CZ" sz="1100" b="0" i="0" u="none" strike="noStrike" kern="1200" cap="none" spc="0" normalizeH="0" baseline="0" noProof="0" dirty="0" err="1">
                <a:ln>
                  <a:noFill/>
                </a:ln>
                <a:solidFill>
                  <a:srgbClr val="000000"/>
                </a:solidFill>
                <a:effectLst/>
                <a:uLnTx/>
                <a:uFillTx/>
                <a:latin typeface="Arial" panose="020B0604020202020204"/>
                <a:ea typeface="+mn-ea"/>
                <a:cs typeface="+mn-cs"/>
              </a:rPr>
              <a:t>Covid</a:t>
            </a:r>
            <a:r>
              <a:rPr kumimoji="0" lang="cs-CZ" sz="11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cs-CZ" sz="1100" b="0" i="0" u="none" strike="noStrike" kern="1200" cap="none" spc="0" normalizeH="0" baseline="0" noProof="0" dirty="0" err="1">
                <a:ln>
                  <a:noFill/>
                </a:ln>
                <a:solidFill>
                  <a:srgbClr val="000000"/>
                </a:solidFill>
                <a:effectLst/>
                <a:uLnTx/>
                <a:uFillTx/>
                <a:latin typeface="Arial" panose="020B0604020202020204"/>
                <a:ea typeface="+mn-ea"/>
                <a:cs typeface="+mn-cs"/>
              </a:rPr>
              <a:t>Forms</a:t>
            </a:r>
            <a:r>
              <a:rPr kumimoji="0" lang="cs-CZ" sz="1100" b="0" i="0" u="none" strike="noStrike" kern="1200" cap="none" spc="0" normalizeH="0" baseline="0" noProof="0" dirty="0">
                <a:ln>
                  <a:noFill/>
                </a:ln>
                <a:solidFill>
                  <a:srgbClr val="000000"/>
                </a:solidFill>
                <a:effectLst/>
                <a:uLnTx/>
                <a:uFillTx/>
                <a:latin typeface="Arial" panose="020B0604020202020204"/>
                <a:ea typeface="+mn-ea"/>
                <a:cs typeface="+mn-cs"/>
              </a:rPr>
              <a:t> – Události</a:t>
            </a:r>
            <a:endParaRPr kumimoji="0" lang="cs-CZ" sz="1100" b="1" i="0" u="none" strike="noStrike" kern="1200" cap="none" spc="0" normalizeH="0" baseline="0" noProof="0" dirty="0">
              <a:ln>
                <a:noFill/>
              </a:ln>
              <a:solidFill>
                <a:srgbClr val="C00000"/>
              </a:solidFill>
              <a:effectLst/>
              <a:uLnTx/>
              <a:uFillTx/>
              <a:latin typeface="Arial" panose="020B0604020202020204"/>
              <a:ea typeface="+mn-ea"/>
              <a:cs typeface="+mn-cs"/>
            </a:endParaRPr>
          </a:p>
        </p:txBody>
      </p:sp>
      <p:sp>
        <p:nvSpPr>
          <p:cNvPr id="9" name="Obdélník 8">
            <a:extLst>
              <a:ext uri="{FF2B5EF4-FFF2-40B4-BE49-F238E27FC236}">
                <a16:creationId xmlns:a16="http://schemas.microsoft.com/office/drawing/2014/main" id="{A686C25E-3F24-4F41-BDB9-361A9D973445}"/>
              </a:ext>
            </a:extLst>
          </p:cNvPr>
          <p:cNvSpPr/>
          <p:nvPr/>
        </p:nvSpPr>
        <p:spPr>
          <a:xfrm>
            <a:off x="309980" y="6560463"/>
            <a:ext cx="7794665" cy="276999"/>
          </a:xfrm>
          <a:prstGeom prst="rect">
            <a:avLst/>
          </a:prstGeom>
        </p:spPr>
        <p:txBody>
          <a:bodyPr wrap="square">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Upozornění: mezi pozitivními osobami jsou započteni jak pracovníci tak žáci a studenti.</a:t>
            </a:r>
          </a:p>
        </p:txBody>
      </p:sp>
      <p:sp>
        <p:nvSpPr>
          <p:cNvPr id="10" name="Obdélník 9">
            <a:extLst>
              <a:ext uri="{FF2B5EF4-FFF2-40B4-BE49-F238E27FC236}">
                <a16:creationId xmlns:a16="http://schemas.microsoft.com/office/drawing/2014/main" id="{E4DF8FA6-6653-44D1-9E62-B47545A80E80}"/>
              </a:ext>
            </a:extLst>
          </p:cNvPr>
          <p:cNvSpPr/>
          <p:nvPr/>
        </p:nvSpPr>
        <p:spPr>
          <a:xfrm>
            <a:off x="4583863" y="553344"/>
            <a:ext cx="4951530" cy="276999"/>
          </a:xfrm>
          <a:prstGeom prst="rect">
            <a:avLst/>
          </a:prstGeom>
        </p:spPr>
        <p:txBody>
          <a:bodyPr wrap="square">
            <a:spAutoFit/>
          </a:bodyPr>
          <a:lstStyle/>
          <a:p>
            <a:pPr lvl="0" fontAlgn="ctr">
              <a:defRPr/>
            </a:pPr>
            <a:r>
              <a:rPr lang="cs-CZ" sz="1200" b="1" dirty="0">
                <a:solidFill>
                  <a:srgbClr val="000000"/>
                </a:solidFill>
                <a:latin typeface="Calibri" panose="020F0502020204030204" pitchFamily="34" charset="0"/>
              </a:rPr>
              <a:t>* včetně sdružených škol MŠ s vyššími stupni vzdělávání (ZŠ a případně SŠ)</a:t>
            </a:r>
          </a:p>
        </p:txBody>
      </p:sp>
    </p:spTree>
    <p:extLst>
      <p:ext uri="{BB962C8B-B14F-4D97-AF65-F5344CB8AC3E}">
        <p14:creationId xmlns:p14="http://schemas.microsoft.com/office/powerpoint/2010/main" val="522719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CFAC55-E7BE-4475-808A-CF41E61842C2}"/>
              </a:ext>
            </a:extLst>
          </p:cNvPr>
          <p:cNvSpPr>
            <a:spLocks noGrp="1"/>
          </p:cNvSpPr>
          <p:nvPr>
            <p:ph type="title"/>
          </p:nvPr>
        </p:nvSpPr>
        <p:spPr>
          <a:xfrm>
            <a:off x="292060" y="2"/>
            <a:ext cx="7992403" cy="576000"/>
          </a:xfrm>
        </p:spPr>
        <p:txBody>
          <a:bodyPr/>
          <a:lstStyle/>
          <a:p>
            <a:r>
              <a:rPr lang="cs-CZ" dirty="0"/>
              <a:t>Identifikovaná ohniska nákazy: základní školy* </a:t>
            </a:r>
            <a:endParaRPr lang="cs-CZ" sz="2000" dirty="0"/>
          </a:p>
        </p:txBody>
      </p:sp>
      <p:graphicFrame>
        <p:nvGraphicFramePr>
          <p:cNvPr id="4" name="Graf 3">
            <a:extLst>
              <a:ext uri="{FF2B5EF4-FFF2-40B4-BE49-F238E27FC236}">
                <a16:creationId xmlns:a16="http://schemas.microsoft.com/office/drawing/2014/main" id="{D8F24F05-8767-4489-9667-1CF7D4462FE7}"/>
              </a:ext>
            </a:extLst>
          </p:cNvPr>
          <p:cNvGraphicFramePr/>
          <p:nvPr/>
        </p:nvGraphicFramePr>
        <p:xfrm>
          <a:off x="1173598" y="606176"/>
          <a:ext cx="10926934" cy="2680232"/>
        </p:xfrm>
        <a:graphic>
          <a:graphicData uri="http://schemas.openxmlformats.org/drawingml/2006/chart">
            <c:chart xmlns:c="http://schemas.openxmlformats.org/drawingml/2006/chart" xmlns:r="http://schemas.openxmlformats.org/officeDocument/2006/relationships" r:id="rId2"/>
          </a:graphicData>
        </a:graphic>
      </p:graphicFrame>
      <p:sp>
        <p:nvSpPr>
          <p:cNvPr id="5" name="Obdélník 4">
            <a:extLst>
              <a:ext uri="{FF2B5EF4-FFF2-40B4-BE49-F238E27FC236}">
                <a16:creationId xmlns:a16="http://schemas.microsoft.com/office/drawing/2014/main" id="{9280CB1A-142C-43EA-B552-572D33094BF2}"/>
              </a:ext>
            </a:extLst>
          </p:cNvPr>
          <p:cNvSpPr/>
          <p:nvPr/>
        </p:nvSpPr>
        <p:spPr>
          <a:xfrm>
            <a:off x="38175" y="655641"/>
            <a:ext cx="1135422" cy="830997"/>
          </a:xfrm>
          <a:prstGeom prst="rect">
            <a:avLst/>
          </a:prstGeom>
        </p:spPr>
        <p:txBody>
          <a:bodyPr wrap="square">
            <a:spAutoFit/>
          </a:bodyPr>
          <a:lstStyle/>
          <a:p>
            <a:pPr algn="r" fontAlgn="b"/>
            <a:r>
              <a:rPr lang="cs-CZ" sz="1600" b="1" dirty="0">
                <a:solidFill>
                  <a:srgbClr val="000000"/>
                </a:solidFill>
                <a:latin typeface="Calibri" panose="020F0502020204030204" pitchFamily="34" charset="0"/>
              </a:rPr>
              <a:t>Počet zařazených osob</a:t>
            </a:r>
          </a:p>
        </p:txBody>
      </p:sp>
      <p:graphicFrame>
        <p:nvGraphicFramePr>
          <p:cNvPr id="6" name="Tabulka 5">
            <a:extLst>
              <a:ext uri="{FF2B5EF4-FFF2-40B4-BE49-F238E27FC236}">
                <a16:creationId xmlns:a16="http://schemas.microsoft.com/office/drawing/2014/main" id="{31D8F02F-AE7B-4D51-BA0C-71A5EFF4BDFB}"/>
              </a:ext>
            </a:extLst>
          </p:cNvPr>
          <p:cNvGraphicFramePr>
            <a:graphicFrameLocks noGrp="1"/>
          </p:cNvGraphicFramePr>
          <p:nvPr/>
        </p:nvGraphicFramePr>
        <p:xfrm>
          <a:off x="647201" y="3214230"/>
          <a:ext cx="11313885" cy="192405"/>
        </p:xfrm>
        <a:graphic>
          <a:graphicData uri="http://schemas.openxmlformats.org/drawingml/2006/table">
            <a:tbl>
              <a:tblPr/>
              <a:tblGrid>
                <a:gridCol w="1005555">
                  <a:extLst>
                    <a:ext uri="{9D8B030D-6E8A-4147-A177-3AD203B41FA5}">
                      <a16:colId xmlns:a16="http://schemas.microsoft.com/office/drawing/2014/main" val="1358248019"/>
                    </a:ext>
                  </a:extLst>
                </a:gridCol>
                <a:gridCol w="343611">
                  <a:extLst>
                    <a:ext uri="{9D8B030D-6E8A-4147-A177-3AD203B41FA5}">
                      <a16:colId xmlns:a16="http://schemas.microsoft.com/office/drawing/2014/main" val="4227063480"/>
                    </a:ext>
                  </a:extLst>
                </a:gridCol>
                <a:gridCol w="343611">
                  <a:extLst>
                    <a:ext uri="{9D8B030D-6E8A-4147-A177-3AD203B41FA5}">
                      <a16:colId xmlns:a16="http://schemas.microsoft.com/office/drawing/2014/main" val="4235552383"/>
                    </a:ext>
                  </a:extLst>
                </a:gridCol>
                <a:gridCol w="343611">
                  <a:extLst>
                    <a:ext uri="{9D8B030D-6E8A-4147-A177-3AD203B41FA5}">
                      <a16:colId xmlns:a16="http://schemas.microsoft.com/office/drawing/2014/main" val="4039418599"/>
                    </a:ext>
                  </a:extLst>
                </a:gridCol>
                <a:gridCol w="343611">
                  <a:extLst>
                    <a:ext uri="{9D8B030D-6E8A-4147-A177-3AD203B41FA5}">
                      <a16:colId xmlns:a16="http://schemas.microsoft.com/office/drawing/2014/main" val="494190901"/>
                    </a:ext>
                  </a:extLst>
                </a:gridCol>
                <a:gridCol w="343611">
                  <a:extLst>
                    <a:ext uri="{9D8B030D-6E8A-4147-A177-3AD203B41FA5}">
                      <a16:colId xmlns:a16="http://schemas.microsoft.com/office/drawing/2014/main" val="3955479085"/>
                    </a:ext>
                  </a:extLst>
                </a:gridCol>
                <a:gridCol w="343611">
                  <a:extLst>
                    <a:ext uri="{9D8B030D-6E8A-4147-A177-3AD203B41FA5}">
                      <a16:colId xmlns:a16="http://schemas.microsoft.com/office/drawing/2014/main" val="871778667"/>
                    </a:ext>
                  </a:extLst>
                </a:gridCol>
                <a:gridCol w="343611">
                  <a:extLst>
                    <a:ext uri="{9D8B030D-6E8A-4147-A177-3AD203B41FA5}">
                      <a16:colId xmlns:a16="http://schemas.microsoft.com/office/drawing/2014/main" val="2072097272"/>
                    </a:ext>
                  </a:extLst>
                </a:gridCol>
                <a:gridCol w="343611">
                  <a:extLst>
                    <a:ext uri="{9D8B030D-6E8A-4147-A177-3AD203B41FA5}">
                      <a16:colId xmlns:a16="http://schemas.microsoft.com/office/drawing/2014/main" val="807778385"/>
                    </a:ext>
                  </a:extLst>
                </a:gridCol>
                <a:gridCol w="343611">
                  <a:extLst>
                    <a:ext uri="{9D8B030D-6E8A-4147-A177-3AD203B41FA5}">
                      <a16:colId xmlns:a16="http://schemas.microsoft.com/office/drawing/2014/main" val="2101451889"/>
                    </a:ext>
                  </a:extLst>
                </a:gridCol>
                <a:gridCol w="343611">
                  <a:extLst>
                    <a:ext uri="{9D8B030D-6E8A-4147-A177-3AD203B41FA5}">
                      <a16:colId xmlns:a16="http://schemas.microsoft.com/office/drawing/2014/main" val="3605028481"/>
                    </a:ext>
                  </a:extLst>
                </a:gridCol>
                <a:gridCol w="343611">
                  <a:extLst>
                    <a:ext uri="{9D8B030D-6E8A-4147-A177-3AD203B41FA5}">
                      <a16:colId xmlns:a16="http://schemas.microsoft.com/office/drawing/2014/main" val="752428201"/>
                    </a:ext>
                  </a:extLst>
                </a:gridCol>
                <a:gridCol w="343611">
                  <a:extLst>
                    <a:ext uri="{9D8B030D-6E8A-4147-A177-3AD203B41FA5}">
                      <a16:colId xmlns:a16="http://schemas.microsoft.com/office/drawing/2014/main" val="1978385625"/>
                    </a:ext>
                  </a:extLst>
                </a:gridCol>
                <a:gridCol w="343611">
                  <a:extLst>
                    <a:ext uri="{9D8B030D-6E8A-4147-A177-3AD203B41FA5}">
                      <a16:colId xmlns:a16="http://schemas.microsoft.com/office/drawing/2014/main" val="884251675"/>
                    </a:ext>
                  </a:extLst>
                </a:gridCol>
                <a:gridCol w="343611">
                  <a:extLst>
                    <a:ext uri="{9D8B030D-6E8A-4147-A177-3AD203B41FA5}">
                      <a16:colId xmlns:a16="http://schemas.microsoft.com/office/drawing/2014/main" val="4135560205"/>
                    </a:ext>
                  </a:extLst>
                </a:gridCol>
                <a:gridCol w="343611">
                  <a:extLst>
                    <a:ext uri="{9D8B030D-6E8A-4147-A177-3AD203B41FA5}">
                      <a16:colId xmlns:a16="http://schemas.microsoft.com/office/drawing/2014/main" val="1879333647"/>
                    </a:ext>
                  </a:extLst>
                </a:gridCol>
                <a:gridCol w="343611">
                  <a:extLst>
                    <a:ext uri="{9D8B030D-6E8A-4147-A177-3AD203B41FA5}">
                      <a16:colId xmlns:a16="http://schemas.microsoft.com/office/drawing/2014/main" val="3213576122"/>
                    </a:ext>
                  </a:extLst>
                </a:gridCol>
                <a:gridCol w="343611">
                  <a:extLst>
                    <a:ext uri="{9D8B030D-6E8A-4147-A177-3AD203B41FA5}">
                      <a16:colId xmlns:a16="http://schemas.microsoft.com/office/drawing/2014/main" val="2832026134"/>
                    </a:ext>
                  </a:extLst>
                </a:gridCol>
                <a:gridCol w="343611">
                  <a:extLst>
                    <a:ext uri="{9D8B030D-6E8A-4147-A177-3AD203B41FA5}">
                      <a16:colId xmlns:a16="http://schemas.microsoft.com/office/drawing/2014/main" val="3864348483"/>
                    </a:ext>
                  </a:extLst>
                </a:gridCol>
                <a:gridCol w="343611">
                  <a:extLst>
                    <a:ext uri="{9D8B030D-6E8A-4147-A177-3AD203B41FA5}">
                      <a16:colId xmlns:a16="http://schemas.microsoft.com/office/drawing/2014/main" val="666246963"/>
                    </a:ext>
                  </a:extLst>
                </a:gridCol>
                <a:gridCol w="343611">
                  <a:extLst>
                    <a:ext uri="{9D8B030D-6E8A-4147-A177-3AD203B41FA5}">
                      <a16:colId xmlns:a16="http://schemas.microsoft.com/office/drawing/2014/main" val="3516127860"/>
                    </a:ext>
                  </a:extLst>
                </a:gridCol>
                <a:gridCol w="343611">
                  <a:extLst>
                    <a:ext uri="{9D8B030D-6E8A-4147-A177-3AD203B41FA5}">
                      <a16:colId xmlns:a16="http://schemas.microsoft.com/office/drawing/2014/main" val="3762784262"/>
                    </a:ext>
                  </a:extLst>
                </a:gridCol>
                <a:gridCol w="343611">
                  <a:extLst>
                    <a:ext uri="{9D8B030D-6E8A-4147-A177-3AD203B41FA5}">
                      <a16:colId xmlns:a16="http://schemas.microsoft.com/office/drawing/2014/main" val="3847832075"/>
                    </a:ext>
                  </a:extLst>
                </a:gridCol>
                <a:gridCol w="343611">
                  <a:extLst>
                    <a:ext uri="{9D8B030D-6E8A-4147-A177-3AD203B41FA5}">
                      <a16:colId xmlns:a16="http://schemas.microsoft.com/office/drawing/2014/main" val="1671688524"/>
                    </a:ext>
                  </a:extLst>
                </a:gridCol>
                <a:gridCol w="343611">
                  <a:extLst>
                    <a:ext uri="{9D8B030D-6E8A-4147-A177-3AD203B41FA5}">
                      <a16:colId xmlns:a16="http://schemas.microsoft.com/office/drawing/2014/main" val="1333259349"/>
                    </a:ext>
                  </a:extLst>
                </a:gridCol>
                <a:gridCol w="343611">
                  <a:extLst>
                    <a:ext uri="{9D8B030D-6E8A-4147-A177-3AD203B41FA5}">
                      <a16:colId xmlns:a16="http://schemas.microsoft.com/office/drawing/2014/main" val="296449698"/>
                    </a:ext>
                  </a:extLst>
                </a:gridCol>
                <a:gridCol w="343611">
                  <a:extLst>
                    <a:ext uri="{9D8B030D-6E8A-4147-A177-3AD203B41FA5}">
                      <a16:colId xmlns:a16="http://schemas.microsoft.com/office/drawing/2014/main" val="3887071798"/>
                    </a:ext>
                  </a:extLst>
                </a:gridCol>
                <a:gridCol w="343611">
                  <a:extLst>
                    <a:ext uri="{9D8B030D-6E8A-4147-A177-3AD203B41FA5}">
                      <a16:colId xmlns:a16="http://schemas.microsoft.com/office/drawing/2014/main" val="2961222335"/>
                    </a:ext>
                  </a:extLst>
                </a:gridCol>
                <a:gridCol w="343611">
                  <a:extLst>
                    <a:ext uri="{9D8B030D-6E8A-4147-A177-3AD203B41FA5}">
                      <a16:colId xmlns:a16="http://schemas.microsoft.com/office/drawing/2014/main" val="2142809054"/>
                    </a:ext>
                  </a:extLst>
                </a:gridCol>
                <a:gridCol w="343611">
                  <a:extLst>
                    <a:ext uri="{9D8B030D-6E8A-4147-A177-3AD203B41FA5}">
                      <a16:colId xmlns:a16="http://schemas.microsoft.com/office/drawing/2014/main" val="2007159708"/>
                    </a:ext>
                  </a:extLst>
                </a:gridCol>
                <a:gridCol w="343611">
                  <a:extLst>
                    <a:ext uri="{9D8B030D-6E8A-4147-A177-3AD203B41FA5}">
                      <a16:colId xmlns:a16="http://schemas.microsoft.com/office/drawing/2014/main" val="2779871516"/>
                    </a:ext>
                  </a:extLst>
                </a:gridCol>
              </a:tblGrid>
              <a:tr h="118656">
                <a:tc>
                  <a:txBody>
                    <a:bodyPr/>
                    <a:lstStyle/>
                    <a:p>
                      <a:pPr algn="r" fontAlgn="ctr"/>
                      <a:r>
                        <a:rPr lang="cs-CZ" sz="1200" b="1" i="1" u="none" strike="noStrike" dirty="0">
                          <a:solidFill>
                            <a:srgbClr val="000000"/>
                          </a:solidFill>
                          <a:effectLst/>
                          <a:latin typeface="Calibri" panose="020F0502020204030204" pitchFamily="34" charset="0"/>
                        </a:rPr>
                        <a:t>Počet ohnisek:</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dirty="0">
                          <a:solidFill>
                            <a:srgbClr val="000000"/>
                          </a:solidFill>
                          <a:effectLst/>
                          <a:latin typeface="Calibri" panose="020F0502020204030204" pitchFamily="34" charset="0"/>
                        </a:rPr>
                        <a:t>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42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68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23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22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58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39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31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30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18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18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16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43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123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25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19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a:solidFill>
                            <a:srgbClr val="000000"/>
                          </a:solidFill>
                          <a:effectLst/>
                          <a:latin typeface="Calibri" panose="020F0502020204030204" pitchFamily="34" charset="0"/>
                        </a:rPr>
                        <a:t>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cs-CZ" sz="1200" b="1" i="1" u="none" strike="noStrike" dirty="0">
                          <a:solidFill>
                            <a:srgbClr val="000000"/>
                          </a:solidFill>
                          <a:effectLst/>
                          <a:latin typeface="Calibri" panose="020F0502020204030204" pitchFamily="34" charset="0"/>
                        </a:rPr>
                        <a:t>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44403526"/>
                  </a:ext>
                </a:extLst>
              </a:tr>
            </a:tbl>
          </a:graphicData>
        </a:graphic>
      </p:graphicFrame>
      <p:graphicFrame>
        <p:nvGraphicFramePr>
          <p:cNvPr id="7" name="Tabulka 6">
            <a:extLst>
              <a:ext uri="{FF2B5EF4-FFF2-40B4-BE49-F238E27FC236}">
                <a16:creationId xmlns:a16="http://schemas.microsoft.com/office/drawing/2014/main" id="{2D6FA3F8-E8A1-4F64-BF82-5C5DE7A45B2E}"/>
              </a:ext>
            </a:extLst>
          </p:cNvPr>
          <p:cNvGraphicFramePr>
            <a:graphicFrameLocks noGrp="1"/>
          </p:cNvGraphicFramePr>
          <p:nvPr/>
        </p:nvGraphicFramePr>
        <p:xfrm>
          <a:off x="60616" y="3531474"/>
          <a:ext cx="12033393" cy="3053832"/>
        </p:xfrm>
        <a:graphic>
          <a:graphicData uri="http://schemas.openxmlformats.org/drawingml/2006/table">
            <a:tbl>
              <a:tblPr/>
              <a:tblGrid>
                <a:gridCol w="625475">
                  <a:extLst>
                    <a:ext uri="{9D8B030D-6E8A-4147-A177-3AD203B41FA5}">
                      <a16:colId xmlns:a16="http://schemas.microsoft.com/office/drawing/2014/main" val="1148265902"/>
                    </a:ext>
                  </a:extLst>
                </a:gridCol>
                <a:gridCol w="379281">
                  <a:extLst>
                    <a:ext uri="{9D8B030D-6E8A-4147-A177-3AD203B41FA5}">
                      <a16:colId xmlns:a16="http://schemas.microsoft.com/office/drawing/2014/main" val="4204192688"/>
                    </a:ext>
                  </a:extLst>
                </a:gridCol>
                <a:gridCol w="379281">
                  <a:extLst>
                    <a:ext uri="{9D8B030D-6E8A-4147-A177-3AD203B41FA5}">
                      <a16:colId xmlns:a16="http://schemas.microsoft.com/office/drawing/2014/main" val="2832739057"/>
                    </a:ext>
                  </a:extLst>
                </a:gridCol>
                <a:gridCol w="379281">
                  <a:extLst>
                    <a:ext uri="{9D8B030D-6E8A-4147-A177-3AD203B41FA5}">
                      <a16:colId xmlns:a16="http://schemas.microsoft.com/office/drawing/2014/main" val="2099542548"/>
                    </a:ext>
                  </a:extLst>
                </a:gridCol>
                <a:gridCol w="379281">
                  <a:extLst>
                    <a:ext uri="{9D8B030D-6E8A-4147-A177-3AD203B41FA5}">
                      <a16:colId xmlns:a16="http://schemas.microsoft.com/office/drawing/2014/main" val="2917192428"/>
                    </a:ext>
                  </a:extLst>
                </a:gridCol>
                <a:gridCol w="379281">
                  <a:extLst>
                    <a:ext uri="{9D8B030D-6E8A-4147-A177-3AD203B41FA5}">
                      <a16:colId xmlns:a16="http://schemas.microsoft.com/office/drawing/2014/main" val="3303836253"/>
                    </a:ext>
                  </a:extLst>
                </a:gridCol>
                <a:gridCol w="379281">
                  <a:extLst>
                    <a:ext uri="{9D8B030D-6E8A-4147-A177-3AD203B41FA5}">
                      <a16:colId xmlns:a16="http://schemas.microsoft.com/office/drawing/2014/main" val="1523759964"/>
                    </a:ext>
                  </a:extLst>
                </a:gridCol>
                <a:gridCol w="379281">
                  <a:extLst>
                    <a:ext uri="{9D8B030D-6E8A-4147-A177-3AD203B41FA5}">
                      <a16:colId xmlns:a16="http://schemas.microsoft.com/office/drawing/2014/main" val="2337675349"/>
                    </a:ext>
                  </a:extLst>
                </a:gridCol>
                <a:gridCol w="379281">
                  <a:extLst>
                    <a:ext uri="{9D8B030D-6E8A-4147-A177-3AD203B41FA5}">
                      <a16:colId xmlns:a16="http://schemas.microsoft.com/office/drawing/2014/main" val="4089801870"/>
                    </a:ext>
                  </a:extLst>
                </a:gridCol>
                <a:gridCol w="379281">
                  <a:extLst>
                    <a:ext uri="{9D8B030D-6E8A-4147-A177-3AD203B41FA5}">
                      <a16:colId xmlns:a16="http://schemas.microsoft.com/office/drawing/2014/main" val="438152286"/>
                    </a:ext>
                  </a:extLst>
                </a:gridCol>
                <a:gridCol w="379281">
                  <a:extLst>
                    <a:ext uri="{9D8B030D-6E8A-4147-A177-3AD203B41FA5}">
                      <a16:colId xmlns:a16="http://schemas.microsoft.com/office/drawing/2014/main" val="638801499"/>
                    </a:ext>
                  </a:extLst>
                </a:gridCol>
                <a:gridCol w="379281">
                  <a:extLst>
                    <a:ext uri="{9D8B030D-6E8A-4147-A177-3AD203B41FA5}">
                      <a16:colId xmlns:a16="http://schemas.microsoft.com/office/drawing/2014/main" val="3950936490"/>
                    </a:ext>
                  </a:extLst>
                </a:gridCol>
                <a:gridCol w="379281">
                  <a:extLst>
                    <a:ext uri="{9D8B030D-6E8A-4147-A177-3AD203B41FA5}">
                      <a16:colId xmlns:a16="http://schemas.microsoft.com/office/drawing/2014/main" val="692519158"/>
                    </a:ext>
                  </a:extLst>
                </a:gridCol>
                <a:gridCol w="379281">
                  <a:extLst>
                    <a:ext uri="{9D8B030D-6E8A-4147-A177-3AD203B41FA5}">
                      <a16:colId xmlns:a16="http://schemas.microsoft.com/office/drawing/2014/main" val="3096728759"/>
                    </a:ext>
                  </a:extLst>
                </a:gridCol>
                <a:gridCol w="379281">
                  <a:extLst>
                    <a:ext uri="{9D8B030D-6E8A-4147-A177-3AD203B41FA5}">
                      <a16:colId xmlns:a16="http://schemas.microsoft.com/office/drawing/2014/main" val="986585950"/>
                    </a:ext>
                  </a:extLst>
                </a:gridCol>
                <a:gridCol w="379281">
                  <a:extLst>
                    <a:ext uri="{9D8B030D-6E8A-4147-A177-3AD203B41FA5}">
                      <a16:colId xmlns:a16="http://schemas.microsoft.com/office/drawing/2014/main" val="1303995510"/>
                    </a:ext>
                  </a:extLst>
                </a:gridCol>
                <a:gridCol w="379281">
                  <a:extLst>
                    <a:ext uri="{9D8B030D-6E8A-4147-A177-3AD203B41FA5}">
                      <a16:colId xmlns:a16="http://schemas.microsoft.com/office/drawing/2014/main" val="1283637581"/>
                    </a:ext>
                  </a:extLst>
                </a:gridCol>
                <a:gridCol w="379281">
                  <a:extLst>
                    <a:ext uri="{9D8B030D-6E8A-4147-A177-3AD203B41FA5}">
                      <a16:colId xmlns:a16="http://schemas.microsoft.com/office/drawing/2014/main" val="2649751233"/>
                    </a:ext>
                  </a:extLst>
                </a:gridCol>
                <a:gridCol w="379281">
                  <a:extLst>
                    <a:ext uri="{9D8B030D-6E8A-4147-A177-3AD203B41FA5}">
                      <a16:colId xmlns:a16="http://schemas.microsoft.com/office/drawing/2014/main" val="1217992675"/>
                    </a:ext>
                  </a:extLst>
                </a:gridCol>
                <a:gridCol w="379281">
                  <a:extLst>
                    <a:ext uri="{9D8B030D-6E8A-4147-A177-3AD203B41FA5}">
                      <a16:colId xmlns:a16="http://schemas.microsoft.com/office/drawing/2014/main" val="1902830751"/>
                    </a:ext>
                  </a:extLst>
                </a:gridCol>
                <a:gridCol w="379281">
                  <a:extLst>
                    <a:ext uri="{9D8B030D-6E8A-4147-A177-3AD203B41FA5}">
                      <a16:colId xmlns:a16="http://schemas.microsoft.com/office/drawing/2014/main" val="587655968"/>
                    </a:ext>
                  </a:extLst>
                </a:gridCol>
                <a:gridCol w="379281">
                  <a:extLst>
                    <a:ext uri="{9D8B030D-6E8A-4147-A177-3AD203B41FA5}">
                      <a16:colId xmlns:a16="http://schemas.microsoft.com/office/drawing/2014/main" val="3512822322"/>
                    </a:ext>
                  </a:extLst>
                </a:gridCol>
                <a:gridCol w="408769">
                  <a:extLst>
                    <a:ext uri="{9D8B030D-6E8A-4147-A177-3AD203B41FA5}">
                      <a16:colId xmlns:a16="http://schemas.microsoft.com/office/drawing/2014/main" val="2659333034"/>
                    </a:ext>
                  </a:extLst>
                </a:gridCol>
                <a:gridCol w="379281">
                  <a:extLst>
                    <a:ext uri="{9D8B030D-6E8A-4147-A177-3AD203B41FA5}">
                      <a16:colId xmlns:a16="http://schemas.microsoft.com/office/drawing/2014/main" val="2660004666"/>
                    </a:ext>
                  </a:extLst>
                </a:gridCol>
                <a:gridCol w="379281">
                  <a:extLst>
                    <a:ext uri="{9D8B030D-6E8A-4147-A177-3AD203B41FA5}">
                      <a16:colId xmlns:a16="http://schemas.microsoft.com/office/drawing/2014/main" val="1863008928"/>
                    </a:ext>
                  </a:extLst>
                </a:gridCol>
                <a:gridCol w="379281">
                  <a:extLst>
                    <a:ext uri="{9D8B030D-6E8A-4147-A177-3AD203B41FA5}">
                      <a16:colId xmlns:a16="http://schemas.microsoft.com/office/drawing/2014/main" val="1724770166"/>
                    </a:ext>
                  </a:extLst>
                </a:gridCol>
                <a:gridCol w="379281">
                  <a:extLst>
                    <a:ext uri="{9D8B030D-6E8A-4147-A177-3AD203B41FA5}">
                      <a16:colId xmlns:a16="http://schemas.microsoft.com/office/drawing/2014/main" val="4101828230"/>
                    </a:ext>
                  </a:extLst>
                </a:gridCol>
                <a:gridCol w="379281">
                  <a:extLst>
                    <a:ext uri="{9D8B030D-6E8A-4147-A177-3AD203B41FA5}">
                      <a16:colId xmlns:a16="http://schemas.microsoft.com/office/drawing/2014/main" val="3546332885"/>
                    </a:ext>
                  </a:extLst>
                </a:gridCol>
                <a:gridCol w="379281">
                  <a:extLst>
                    <a:ext uri="{9D8B030D-6E8A-4147-A177-3AD203B41FA5}">
                      <a16:colId xmlns:a16="http://schemas.microsoft.com/office/drawing/2014/main" val="3623313660"/>
                    </a:ext>
                  </a:extLst>
                </a:gridCol>
                <a:gridCol w="379281">
                  <a:extLst>
                    <a:ext uri="{9D8B030D-6E8A-4147-A177-3AD203B41FA5}">
                      <a16:colId xmlns:a16="http://schemas.microsoft.com/office/drawing/2014/main" val="4168948778"/>
                    </a:ext>
                  </a:extLst>
                </a:gridCol>
                <a:gridCol w="379281">
                  <a:extLst>
                    <a:ext uri="{9D8B030D-6E8A-4147-A177-3AD203B41FA5}">
                      <a16:colId xmlns:a16="http://schemas.microsoft.com/office/drawing/2014/main" val="189841206"/>
                    </a:ext>
                  </a:extLst>
                </a:gridCol>
              </a:tblGrid>
              <a:tr h="279955">
                <a:tc>
                  <a:txBody>
                    <a:bodyPr/>
                    <a:lstStyle/>
                    <a:p>
                      <a:pPr algn="ctr" fontAlgn="b"/>
                      <a:r>
                        <a:rPr lang="cs-CZ" sz="1000" b="0" i="0" u="none" strike="noStrike" dirty="0">
                          <a:solidFill>
                            <a:srgbClr val="000000"/>
                          </a:solidFill>
                          <a:effectLst/>
                          <a:latin typeface="Calibri" panose="020F0502020204030204" pitchFamily="34" charset="0"/>
                        </a:rPr>
                        <a:t> Počet osob</a:t>
                      </a:r>
                    </a:p>
                    <a:p>
                      <a:pPr algn="ctr" fontAlgn="b"/>
                      <a:r>
                        <a:rPr lang="cs-CZ" sz="1000" b="0" i="0" u="none" strike="noStrike" dirty="0">
                          <a:solidFill>
                            <a:srgbClr val="000000"/>
                          </a:solidFill>
                          <a:effectLst/>
                          <a:latin typeface="Calibri" panose="020F0502020204030204" pitchFamily="34" charset="0"/>
                        </a:rPr>
                        <a:t>(událostí)</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31.8.–</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6.9.</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7.9.–</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13.9.</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14.9.–</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20.9.</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21.9.–</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27.9.</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28.9.–</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4.10.</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5.10.–</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11.10.</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12.10.–</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18.10.</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19.10.–</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25.10.</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26.10.–</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1.11.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2.11.–</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8.11.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9.11.–</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15.11.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16.11.–</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22.11.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23.11.–</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29.11.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30.11.–</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6.12.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7.12.–</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13.12.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14.12.–</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20.12.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21.12.–</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27.12.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28.12.–</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3.1.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4.1.–</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10.1.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11.1.–</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17.1.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18.1.–</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24.1.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25.1.–</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31.1.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1.2.–</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7.2.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8.2.–</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14.2.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15.2.–</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21.2.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22.2.–</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28.2.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1.3.–</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7.3.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8.3.–</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14.3.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15.3.–</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21.3.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800" b="1" i="0" u="none" strike="noStrike">
                          <a:solidFill>
                            <a:srgbClr val="000000"/>
                          </a:solidFill>
                          <a:effectLst/>
                          <a:latin typeface="Calibri" panose="020F0502020204030204" pitchFamily="34" charset="0"/>
                        </a:rPr>
                        <a:t>22.3.–</a:t>
                      </a:r>
                      <a:br>
                        <a:rPr lang="cs-CZ" sz="800" b="1" i="0" u="none" strike="noStrike">
                          <a:solidFill>
                            <a:srgbClr val="000000"/>
                          </a:solidFill>
                          <a:effectLst/>
                          <a:latin typeface="Calibri" panose="020F0502020204030204" pitchFamily="34" charset="0"/>
                        </a:rPr>
                      </a:br>
                      <a:r>
                        <a:rPr lang="cs-CZ" sz="800" b="1" i="0" u="none" strike="noStrike">
                          <a:solidFill>
                            <a:srgbClr val="000000"/>
                          </a:solidFill>
                          <a:effectLst/>
                          <a:latin typeface="Calibri" panose="020F0502020204030204" pitchFamily="34" charset="0"/>
                        </a:rPr>
                        <a:t>28.3.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13710681"/>
                  </a:ext>
                </a:extLst>
              </a:tr>
              <a:tr h="168394">
                <a:tc>
                  <a:txBody>
                    <a:bodyPr/>
                    <a:lstStyle/>
                    <a:p>
                      <a:pPr algn="ctr" fontAlgn="ctr"/>
                      <a:r>
                        <a:rPr lang="cs-CZ" sz="1000" b="1" i="0" u="none" strike="noStrike">
                          <a:solidFill>
                            <a:srgbClr val="000000"/>
                          </a:solidFill>
                          <a:effectLst/>
                          <a:latin typeface="Calibri" panose="020F0502020204030204" pitchFamily="34" charset="0"/>
                        </a:rPr>
                        <a:t>PHA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7 (2)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13 (11)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46 (34)</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58 (39)</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8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84 (32)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10 (3)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9 (4)</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14 (5)</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60 (20)</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73 (24)</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39 (15)</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33 (10)</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58 (15)</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43 (11)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111 (34)</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68 (22)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62 (22)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51 (12)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13 (6)</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2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86916820"/>
                  </a:ext>
                </a:extLst>
              </a:tr>
              <a:tr h="279955">
                <a:tc>
                  <a:txBody>
                    <a:bodyPr/>
                    <a:lstStyle/>
                    <a:p>
                      <a:pPr algn="ctr" fontAlgn="ctr"/>
                      <a:r>
                        <a:rPr lang="cs-CZ" sz="1000" b="1" i="0" u="none" strike="noStrike">
                          <a:solidFill>
                            <a:srgbClr val="000000"/>
                          </a:solidFill>
                          <a:effectLst/>
                          <a:latin typeface="Calibri" panose="020F0502020204030204" pitchFamily="34" charset="0"/>
                        </a:rPr>
                        <a:t>STC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4 (4)</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104 (8)</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122 (10)</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119 (7)</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32 (11)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5 (3)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244 (94)</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extLst>
                  <a:ext uri="{0D108BD9-81ED-4DB2-BD59-A6C34878D82A}">
                    <a16:rowId xmlns:a16="http://schemas.microsoft.com/office/drawing/2014/main" val="3917158992"/>
                  </a:ext>
                </a:extLst>
              </a:tr>
              <a:tr h="168394">
                <a:tc>
                  <a:txBody>
                    <a:bodyPr/>
                    <a:lstStyle/>
                    <a:p>
                      <a:pPr algn="ctr" fontAlgn="ctr"/>
                      <a:r>
                        <a:rPr lang="cs-CZ" sz="1000" b="1" i="0" u="none" strike="noStrike">
                          <a:solidFill>
                            <a:srgbClr val="000000"/>
                          </a:solidFill>
                          <a:effectLst/>
                          <a:latin typeface="Calibri" panose="020F0502020204030204" pitchFamily="34" charset="0"/>
                        </a:rPr>
                        <a:t>JHC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3 (3)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14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419962414"/>
                  </a:ext>
                </a:extLst>
              </a:tr>
              <a:tr h="168394">
                <a:tc>
                  <a:txBody>
                    <a:bodyPr/>
                    <a:lstStyle/>
                    <a:p>
                      <a:pPr algn="ctr" fontAlgn="ctr"/>
                      <a:r>
                        <a:rPr lang="cs-CZ" sz="1000" b="1" i="0" u="none" strike="noStrike">
                          <a:solidFill>
                            <a:srgbClr val="000000"/>
                          </a:solidFill>
                          <a:effectLst/>
                          <a:latin typeface="Calibri" panose="020F0502020204030204" pitchFamily="34" charset="0"/>
                        </a:rPr>
                        <a:t>PLK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18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21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9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7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9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32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14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22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extLst>
                  <a:ext uri="{0D108BD9-81ED-4DB2-BD59-A6C34878D82A}">
                    <a16:rowId xmlns:a16="http://schemas.microsoft.com/office/drawing/2014/main" val="1011056856"/>
                  </a:ext>
                </a:extLst>
              </a:tr>
              <a:tr h="168394">
                <a:tc>
                  <a:txBody>
                    <a:bodyPr/>
                    <a:lstStyle/>
                    <a:p>
                      <a:pPr algn="ctr" fontAlgn="ctr"/>
                      <a:r>
                        <a:rPr lang="cs-CZ" sz="1000" b="1" i="0" u="none" strike="noStrike">
                          <a:solidFill>
                            <a:srgbClr val="000000"/>
                          </a:solidFill>
                          <a:effectLst/>
                          <a:latin typeface="Calibri" panose="020F0502020204030204" pitchFamily="34" charset="0"/>
                        </a:rPr>
                        <a:t>KVK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63 (3)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17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27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10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26 (2)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11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749830543"/>
                  </a:ext>
                </a:extLst>
              </a:tr>
              <a:tr h="168394">
                <a:tc>
                  <a:txBody>
                    <a:bodyPr/>
                    <a:lstStyle/>
                    <a:p>
                      <a:pPr algn="ctr" fontAlgn="ctr"/>
                      <a:r>
                        <a:rPr lang="cs-CZ" sz="1000" b="1" i="0" u="none" strike="noStrike">
                          <a:solidFill>
                            <a:srgbClr val="000000"/>
                          </a:solidFill>
                          <a:effectLst/>
                          <a:latin typeface="Calibri" panose="020F0502020204030204" pitchFamily="34" charset="0"/>
                        </a:rPr>
                        <a:t>ULK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34 (3)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18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46 (3)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9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7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9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extLst>
                  <a:ext uri="{0D108BD9-81ED-4DB2-BD59-A6C34878D82A}">
                    <a16:rowId xmlns:a16="http://schemas.microsoft.com/office/drawing/2014/main" val="2380454374"/>
                  </a:ext>
                </a:extLst>
              </a:tr>
              <a:tr h="168394">
                <a:tc>
                  <a:txBody>
                    <a:bodyPr/>
                    <a:lstStyle/>
                    <a:p>
                      <a:pPr algn="ctr" fontAlgn="ctr"/>
                      <a:r>
                        <a:rPr lang="cs-CZ" sz="1000" b="1" i="0" u="none" strike="noStrike">
                          <a:solidFill>
                            <a:srgbClr val="000000"/>
                          </a:solidFill>
                          <a:effectLst/>
                          <a:latin typeface="Calibri" panose="020F0502020204030204" pitchFamily="34" charset="0"/>
                        </a:rPr>
                        <a:t>LBK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2 (2)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19 (5)</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19 (4)</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11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2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33 (2)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3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31 (3)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561185226"/>
                  </a:ext>
                </a:extLst>
              </a:tr>
              <a:tr h="168394">
                <a:tc>
                  <a:txBody>
                    <a:bodyPr/>
                    <a:lstStyle/>
                    <a:p>
                      <a:pPr algn="ctr" fontAlgn="ctr"/>
                      <a:r>
                        <a:rPr lang="cs-CZ" sz="1000" b="1" i="0" u="none" strike="noStrike">
                          <a:solidFill>
                            <a:srgbClr val="000000"/>
                          </a:solidFill>
                          <a:effectLst/>
                          <a:latin typeface="Calibri" panose="020F0502020204030204" pitchFamily="34" charset="0"/>
                        </a:rPr>
                        <a:t>HKK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9 (2)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extLst>
                  <a:ext uri="{0D108BD9-81ED-4DB2-BD59-A6C34878D82A}">
                    <a16:rowId xmlns:a16="http://schemas.microsoft.com/office/drawing/2014/main" val="2399153661"/>
                  </a:ext>
                </a:extLst>
              </a:tr>
              <a:tr h="168394">
                <a:tc>
                  <a:txBody>
                    <a:bodyPr/>
                    <a:lstStyle/>
                    <a:p>
                      <a:pPr algn="ctr" fontAlgn="ctr"/>
                      <a:r>
                        <a:rPr lang="cs-CZ" sz="1000" b="1" i="0" u="none" strike="noStrike">
                          <a:solidFill>
                            <a:srgbClr val="000000"/>
                          </a:solidFill>
                          <a:effectLst/>
                          <a:latin typeface="Calibri" panose="020F0502020204030204" pitchFamily="34" charset="0"/>
                        </a:rPr>
                        <a:t>PAK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6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7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512342571"/>
                  </a:ext>
                </a:extLst>
              </a:tr>
              <a:tr h="168394">
                <a:tc>
                  <a:txBody>
                    <a:bodyPr/>
                    <a:lstStyle/>
                    <a:p>
                      <a:pPr algn="ctr" fontAlgn="ctr"/>
                      <a:r>
                        <a:rPr lang="cs-CZ" sz="1000" b="1" i="0" u="none" strike="noStrike">
                          <a:solidFill>
                            <a:srgbClr val="000000"/>
                          </a:solidFill>
                          <a:effectLst/>
                          <a:latin typeface="Calibri" panose="020F0502020204030204" pitchFamily="34" charset="0"/>
                        </a:rPr>
                        <a:t>VYS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4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extLst>
                  <a:ext uri="{0D108BD9-81ED-4DB2-BD59-A6C34878D82A}">
                    <a16:rowId xmlns:a16="http://schemas.microsoft.com/office/drawing/2014/main" val="3660747978"/>
                  </a:ext>
                </a:extLst>
              </a:tr>
              <a:tr h="168394">
                <a:tc>
                  <a:txBody>
                    <a:bodyPr/>
                    <a:lstStyle/>
                    <a:p>
                      <a:pPr algn="ctr" fontAlgn="ctr"/>
                      <a:r>
                        <a:rPr lang="cs-CZ" sz="1000" b="1" i="0" u="none" strike="noStrike">
                          <a:solidFill>
                            <a:srgbClr val="000000"/>
                          </a:solidFill>
                          <a:effectLst/>
                          <a:latin typeface="Calibri" panose="020F0502020204030204" pitchFamily="34" charset="0"/>
                        </a:rPr>
                        <a:t>JMK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20 (2)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29 (3)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10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6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solidFill>
                  </a:tcPr>
                </a:tc>
                <a:extLst>
                  <a:ext uri="{0D108BD9-81ED-4DB2-BD59-A6C34878D82A}">
                    <a16:rowId xmlns:a16="http://schemas.microsoft.com/office/drawing/2014/main" val="577056436"/>
                  </a:ext>
                </a:extLst>
              </a:tr>
              <a:tr h="168394">
                <a:tc>
                  <a:txBody>
                    <a:bodyPr/>
                    <a:lstStyle/>
                    <a:p>
                      <a:pPr algn="ctr" fontAlgn="ctr"/>
                      <a:r>
                        <a:rPr lang="cs-CZ" sz="1000" b="1" i="0" u="none" strike="noStrike">
                          <a:solidFill>
                            <a:srgbClr val="000000"/>
                          </a:solidFill>
                          <a:effectLst/>
                          <a:latin typeface="Calibri" panose="020F0502020204030204" pitchFamily="34" charset="0"/>
                        </a:rPr>
                        <a:t>OLK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11 (2)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7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7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6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15 (2)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105 (7)</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30 (3)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12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5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25 (3)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18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5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21 (2)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29 (3)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8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chemeClr val="bg1">
                        <a:lumMod val="95000"/>
                      </a:schemeClr>
                    </a:solidFill>
                  </a:tcPr>
                </a:tc>
                <a:extLst>
                  <a:ext uri="{0D108BD9-81ED-4DB2-BD59-A6C34878D82A}">
                    <a16:rowId xmlns:a16="http://schemas.microsoft.com/office/drawing/2014/main" val="560226851"/>
                  </a:ext>
                </a:extLst>
              </a:tr>
              <a:tr h="168394">
                <a:tc>
                  <a:txBody>
                    <a:bodyPr/>
                    <a:lstStyle/>
                    <a:p>
                      <a:pPr algn="ctr" fontAlgn="ctr"/>
                      <a:r>
                        <a:rPr lang="cs-CZ" sz="1000" b="1" i="0" u="none" strike="noStrike">
                          <a:solidFill>
                            <a:srgbClr val="000000"/>
                          </a:solidFill>
                          <a:effectLst/>
                          <a:latin typeface="Calibri" panose="020F0502020204030204" pitchFamily="34" charset="0"/>
                        </a:rPr>
                        <a:t>ZLK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39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51 (2)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16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54 (3)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16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31 (3)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19 (2)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7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12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13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7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31 (2)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223230428"/>
                  </a:ext>
                </a:extLst>
              </a:tr>
              <a:tr h="168394">
                <a:tc>
                  <a:txBody>
                    <a:bodyPr/>
                    <a:lstStyle/>
                    <a:p>
                      <a:pPr algn="ctr" fontAlgn="ctr"/>
                      <a:r>
                        <a:rPr lang="cs-CZ" sz="1000" b="1" i="0" u="none" strike="noStrike">
                          <a:solidFill>
                            <a:srgbClr val="000000"/>
                          </a:solidFill>
                          <a:effectLst/>
                          <a:latin typeface="Calibri" panose="020F0502020204030204" pitchFamily="34" charset="0"/>
                        </a:rPr>
                        <a:t>MSK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7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146 (10)</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70 (15)</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42 (12)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23 (7)</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74 (11)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16 (3)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32 (3)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4 (2)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10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21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24 (3)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39 (5)</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55 (3)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7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800" b="0"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278763526"/>
                  </a:ext>
                </a:extLst>
              </a:tr>
              <a:tr h="279955">
                <a:tc>
                  <a:txBody>
                    <a:bodyPr/>
                    <a:lstStyle/>
                    <a:p>
                      <a:pPr algn="ctr" fontAlgn="ctr"/>
                      <a:r>
                        <a:rPr lang="cs-CZ" sz="1000" b="1" i="0" u="none" strike="noStrike" dirty="0">
                          <a:solidFill>
                            <a:srgbClr val="000000"/>
                          </a:solidFill>
                          <a:effectLst/>
                          <a:latin typeface="Calibri" panose="020F0502020204030204" pitchFamily="34" charset="0"/>
                        </a:rPr>
                        <a:t>CELKEM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46 (15)</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363 (42)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335 (68)</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203 (23)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134 (22)</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208 (58)</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24 (4)</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181 (39)</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67 (7)</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 </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17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18 (6)</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33 (9)</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223 (31)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134 (30)</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12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68 (18)</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3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67 (13)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82 (18)</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96 (16)</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81 (7)</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216 (43)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425 (123)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93 (25)</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115 (19)</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36 (10)</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a:solidFill>
                            <a:srgbClr val="000000"/>
                          </a:solidFill>
                          <a:effectLst/>
                          <a:latin typeface="Calibri" panose="020F0502020204030204" pitchFamily="34" charset="0"/>
                        </a:rPr>
                        <a:t>20 (3)</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800" b="1" i="0" u="none" strike="noStrike" dirty="0">
                          <a:solidFill>
                            <a:srgbClr val="000000"/>
                          </a:solidFill>
                          <a:effectLst/>
                          <a:latin typeface="Calibri" panose="020F0502020204030204" pitchFamily="34" charset="0"/>
                        </a:rPr>
                        <a:t>9 (1)</a:t>
                      </a: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42656254"/>
                  </a:ext>
                </a:extLst>
              </a:tr>
            </a:tbl>
          </a:graphicData>
        </a:graphic>
      </p:graphicFrame>
      <p:sp>
        <p:nvSpPr>
          <p:cNvPr id="8" name="TextovéPole 7">
            <a:extLst>
              <a:ext uri="{FF2B5EF4-FFF2-40B4-BE49-F238E27FC236}">
                <a16:creationId xmlns:a16="http://schemas.microsoft.com/office/drawing/2014/main" id="{1DB73EA3-C50B-4BFA-A7DB-D8182C2ACDFA}"/>
              </a:ext>
            </a:extLst>
          </p:cNvPr>
          <p:cNvSpPr txBox="1"/>
          <p:nvPr/>
        </p:nvSpPr>
        <p:spPr>
          <a:xfrm>
            <a:off x="8546471" y="6564152"/>
            <a:ext cx="3547541"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0" i="0" u="none" strike="noStrike" kern="1200" cap="none" spc="0" normalizeH="0" baseline="0" noProof="0" dirty="0">
                <a:ln>
                  <a:noFill/>
                </a:ln>
                <a:solidFill>
                  <a:srgbClr val="000000"/>
                </a:solidFill>
                <a:effectLst/>
                <a:uLnTx/>
                <a:uFillTx/>
                <a:latin typeface="Arial" panose="020B0604020202020204"/>
                <a:ea typeface="+mn-ea"/>
                <a:cs typeface="+mn-cs"/>
              </a:rPr>
              <a:t>Zdroj: </a:t>
            </a:r>
            <a:r>
              <a:rPr kumimoji="0" lang="cs-CZ" sz="1100" b="0" i="0" u="none" strike="noStrike" kern="1200" cap="none" spc="0" normalizeH="0" baseline="0" noProof="0" dirty="0" err="1">
                <a:ln>
                  <a:noFill/>
                </a:ln>
                <a:solidFill>
                  <a:srgbClr val="000000"/>
                </a:solidFill>
                <a:effectLst/>
                <a:uLnTx/>
                <a:uFillTx/>
                <a:latin typeface="Arial" panose="020B0604020202020204"/>
                <a:ea typeface="+mn-ea"/>
                <a:cs typeface="+mn-cs"/>
              </a:rPr>
              <a:t>Covid</a:t>
            </a:r>
            <a:r>
              <a:rPr kumimoji="0" lang="cs-CZ" sz="11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cs-CZ" sz="1100" b="0" i="0" u="none" strike="noStrike" kern="1200" cap="none" spc="0" normalizeH="0" baseline="0" noProof="0" dirty="0" err="1">
                <a:ln>
                  <a:noFill/>
                </a:ln>
                <a:solidFill>
                  <a:srgbClr val="000000"/>
                </a:solidFill>
                <a:effectLst/>
                <a:uLnTx/>
                <a:uFillTx/>
                <a:latin typeface="Arial" panose="020B0604020202020204"/>
                <a:ea typeface="+mn-ea"/>
                <a:cs typeface="+mn-cs"/>
              </a:rPr>
              <a:t>Forms</a:t>
            </a:r>
            <a:r>
              <a:rPr kumimoji="0" lang="cs-CZ" sz="1100" b="0" i="0" u="none" strike="noStrike" kern="1200" cap="none" spc="0" normalizeH="0" baseline="0" noProof="0" dirty="0">
                <a:ln>
                  <a:noFill/>
                </a:ln>
                <a:solidFill>
                  <a:srgbClr val="000000"/>
                </a:solidFill>
                <a:effectLst/>
                <a:uLnTx/>
                <a:uFillTx/>
                <a:latin typeface="Arial" panose="020B0604020202020204"/>
                <a:ea typeface="+mn-ea"/>
                <a:cs typeface="+mn-cs"/>
              </a:rPr>
              <a:t> – Události</a:t>
            </a:r>
            <a:endParaRPr kumimoji="0" lang="cs-CZ" sz="1100" b="1" i="0" u="none" strike="noStrike" kern="1200" cap="none" spc="0" normalizeH="0" baseline="0" noProof="0" dirty="0">
              <a:ln>
                <a:noFill/>
              </a:ln>
              <a:solidFill>
                <a:srgbClr val="C00000"/>
              </a:solidFill>
              <a:effectLst/>
              <a:uLnTx/>
              <a:uFillTx/>
              <a:latin typeface="Arial" panose="020B0604020202020204"/>
              <a:ea typeface="+mn-ea"/>
              <a:cs typeface="+mn-cs"/>
            </a:endParaRPr>
          </a:p>
        </p:txBody>
      </p:sp>
      <p:sp>
        <p:nvSpPr>
          <p:cNvPr id="9" name="Obdélník 8">
            <a:extLst>
              <a:ext uri="{FF2B5EF4-FFF2-40B4-BE49-F238E27FC236}">
                <a16:creationId xmlns:a16="http://schemas.microsoft.com/office/drawing/2014/main" id="{A686C25E-3F24-4F41-BDB9-361A9D973445}"/>
              </a:ext>
            </a:extLst>
          </p:cNvPr>
          <p:cNvSpPr/>
          <p:nvPr/>
        </p:nvSpPr>
        <p:spPr>
          <a:xfrm>
            <a:off x="309980" y="6560463"/>
            <a:ext cx="7794665" cy="276999"/>
          </a:xfrm>
          <a:prstGeom prst="rect">
            <a:avLst/>
          </a:prstGeom>
        </p:spPr>
        <p:txBody>
          <a:bodyPr wrap="square">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Upozornění: mezi pozitivními osobami jsou započteni jak pracovníci tak žáci a studenti.</a:t>
            </a:r>
          </a:p>
        </p:txBody>
      </p:sp>
      <p:sp>
        <p:nvSpPr>
          <p:cNvPr id="10" name="Obdélník 9">
            <a:extLst>
              <a:ext uri="{FF2B5EF4-FFF2-40B4-BE49-F238E27FC236}">
                <a16:creationId xmlns:a16="http://schemas.microsoft.com/office/drawing/2014/main" id="{E4DF8FA6-6653-44D1-9E62-B47545A80E80}"/>
              </a:ext>
            </a:extLst>
          </p:cNvPr>
          <p:cNvSpPr/>
          <p:nvPr/>
        </p:nvSpPr>
        <p:spPr>
          <a:xfrm>
            <a:off x="4583863" y="553344"/>
            <a:ext cx="4951530" cy="276999"/>
          </a:xfrm>
          <a:prstGeom prst="rect">
            <a:avLst/>
          </a:prstGeom>
        </p:spPr>
        <p:txBody>
          <a:bodyPr wrap="square">
            <a:spAutoFit/>
          </a:bodyPr>
          <a:lstStyle/>
          <a:p>
            <a:pPr lvl="0" fontAlgn="ctr">
              <a:defRPr/>
            </a:pPr>
            <a:r>
              <a:rPr lang="cs-CZ" sz="1200" b="1" dirty="0">
                <a:solidFill>
                  <a:srgbClr val="000000"/>
                </a:solidFill>
                <a:latin typeface="Calibri" panose="020F0502020204030204" pitchFamily="34" charset="0"/>
              </a:rPr>
              <a:t>* včetně sdružených škol ZŠ s vyššími stupni vzdělávání (SŠ a případně </a:t>
            </a:r>
            <a:r>
              <a:rPr lang="cs-CZ" sz="1200" b="1" dirty="0" err="1">
                <a:solidFill>
                  <a:srgbClr val="000000"/>
                </a:solidFill>
                <a:latin typeface="Calibri" panose="020F0502020204030204" pitchFamily="34" charset="0"/>
              </a:rPr>
              <a:t>VoŠ</a:t>
            </a:r>
            <a:r>
              <a:rPr lang="cs-CZ" sz="1200" b="1" dirty="0">
                <a:solidFill>
                  <a:srgbClr val="000000"/>
                </a:solidFill>
                <a:latin typeface="Calibri" panose="020F0502020204030204" pitchFamily="34" charset="0"/>
              </a:rPr>
              <a:t>)</a:t>
            </a:r>
          </a:p>
        </p:txBody>
      </p:sp>
    </p:spTree>
    <p:extLst>
      <p:ext uri="{BB962C8B-B14F-4D97-AF65-F5344CB8AC3E}">
        <p14:creationId xmlns:p14="http://schemas.microsoft.com/office/powerpoint/2010/main" val="17343790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ulka 3">
            <a:extLst>
              <a:ext uri="{FF2B5EF4-FFF2-40B4-BE49-F238E27FC236}">
                <a16:creationId xmlns:a16="http://schemas.microsoft.com/office/drawing/2014/main" id="{F314C875-C3FF-4CD2-859B-B768DF2A2EF9}"/>
              </a:ext>
            </a:extLst>
          </p:cNvPr>
          <p:cNvGraphicFramePr>
            <a:graphicFrameLocks noGrp="1"/>
          </p:cNvGraphicFramePr>
          <p:nvPr>
            <p:extLst>
              <p:ext uri="{D42A27DB-BD31-4B8C-83A1-F6EECF244321}">
                <p14:modId xmlns:p14="http://schemas.microsoft.com/office/powerpoint/2010/main" val="1832087662"/>
              </p:ext>
            </p:extLst>
          </p:nvPr>
        </p:nvGraphicFramePr>
        <p:xfrm>
          <a:off x="1844967" y="1859987"/>
          <a:ext cx="10204464" cy="3865930"/>
        </p:xfrm>
        <a:graphic>
          <a:graphicData uri="http://schemas.openxmlformats.org/drawingml/2006/table">
            <a:tbl>
              <a:tblPr/>
              <a:tblGrid>
                <a:gridCol w="425186">
                  <a:extLst>
                    <a:ext uri="{9D8B030D-6E8A-4147-A177-3AD203B41FA5}">
                      <a16:colId xmlns:a16="http://schemas.microsoft.com/office/drawing/2014/main" val="586649750"/>
                    </a:ext>
                  </a:extLst>
                </a:gridCol>
                <a:gridCol w="425186">
                  <a:extLst>
                    <a:ext uri="{9D8B030D-6E8A-4147-A177-3AD203B41FA5}">
                      <a16:colId xmlns:a16="http://schemas.microsoft.com/office/drawing/2014/main" val="2708715954"/>
                    </a:ext>
                  </a:extLst>
                </a:gridCol>
                <a:gridCol w="425186">
                  <a:extLst>
                    <a:ext uri="{9D8B030D-6E8A-4147-A177-3AD203B41FA5}">
                      <a16:colId xmlns:a16="http://schemas.microsoft.com/office/drawing/2014/main" val="2752505152"/>
                    </a:ext>
                  </a:extLst>
                </a:gridCol>
                <a:gridCol w="425186">
                  <a:extLst>
                    <a:ext uri="{9D8B030D-6E8A-4147-A177-3AD203B41FA5}">
                      <a16:colId xmlns:a16="http://schemas.microsoft.com/office/drawing/2014/main" val="1933818848"/>
                    </a:ext>
                  </a:extLst>
                </a:gridCol>
                <a:gridCol w="425186">
                  <a:extLst>
                    <a:ext uri="{9D8B030D-6E8A-4147-A177-3AD203B41FA5}">
                      <a16:colId xmlns:a16="http://schemas.microsoft.com/office/drawing/2014/main" val="3883574318"/>
                    </a:ext>
                  </a:extLst>
                </a:gridCol>
                <a:gridCol w="425186">
                  <a:extLst>
                    <a:ext uri="{9D8B030D-6E8A-4147-A177-3AD203B41FA5}">
                      <a16:colId xmlns:a16="http://schemas.microsoft.com/office/drawing/2014/main" val="1390329926"/>
                    </a:ext>
                  </a:extLst>
                </a:gridCol>
                <a:gridCol w="425186">
                  <a:extLst>
                    <a:ext uri="{9D8B030D-6E8A-4147-A177-3AD203B41FA5}">
                      <a16:colId xmlns:a16="http://schemas.microsoft.com/office/drawing/2014/main" val="3586007144"/>
                    </a:ext>
                  </a:extLst>
                </a:gridCol>
                <a:gridCol w="425186">
                  <a:extLst>
                    <a:ext uri="{9D8B030D-6E8A-4147-A177-3AD203B41FA5}">
                      <a16:colId xmlns:a16="http://schemas.microsoft.com/office/drawing/2014/main" val="2620673151"/>
                    </a:ext>
                  </a:extLst>
                </a:gridCol>
                <a:gridCol w="425186">
                  <a:extLst>
                    <a:ext uri="{9D8B030D-6E8A-4147-A177-3AD203B41FA5}">
                      <a16:colId xmlns:a16="http://schemas.microsoft.com/office/drawing/2014/main" val="1291911316"/>
                    </a:ext>
                  </a:extLst>
                </a:gridCol>
                <a:gridCol w="425186">
                  <a:extLst>
                    <a:ext uri="{9D8B030D-6E8A-4147-A177-3AD203B41FA5}">
                      <a16:colId xmlns:a16="http://schemas.microsoft.com/office/drawing/2014/main" val="1953653113"/>
                    </a:ext>
                  </a:extLst>
                </a:gridCol>
                <a:gridCol w="425186">
                  <a:extLst>
                    <a:ext uri="{9D8B030D-6E8A-4147-A177-3AD203B41FA5}">
                      <a16:colId xmlns:a16="http://schemas.microsoft.com/office/drawing/2014/main" val="1769279823"/>
                    </a:ext>
                  </a:extLst>
                </a:gridCol>
                <a:gridCol w="425186">
                  <a:extLst>
                    <a:ext uri="{9D8B030D-6E8A-4147-A177-3AD203B41FA5}">
                      <a16:colId xmlns:a16="http://schemas.microsoft.com/office/drawing/2014/main" val="4244165050"/>
                    </a:ext>
                  </a:extLst>
                </a:gridCol>
                <a:gridCol w="425186">
                  <a:extLst>
                    <a:ext uri="{9D8B030D-6E8A-4147-A177-3AD203B41FA5}">
                      <a16:colId xmlns:a16="http://schemas.microsoft.com/office/drawing/2014/main" val="1029000377"/>
                    </a:ext>
                  </a:extLst>
                </a:gridCol>
                <a:gridCol w="425186">
                  <a:extLst>
                    <a:ext uri="{9D8B030D-6E8A-4147-A177-3AD203B41FA5}">
                      <a16:colId xmlns:a16="http://schemas.microsoft.com/office/drawing/2014/main" val="1179970278"/>
                    </a:ext>
                  </a:extLst>
                </a:gridCol>
                <a:gridCol w="425186">
                  <a:extLst>
                    <a:ext uri="{9D8B030D-6E8A-4147-A177-3AD203B41FA5}">
                      <a16:colId xmlns:a16="http://schemas.microsoft.com/office/drawing/2014/main" val="24340252"/>
                    </a:ext>
                  </a:extLst>
                </a:gridCol>
                <a:gridCol w="425186">
                  <a:extLst>
                    <a:ext uri="{9D8B030D-6E8A-4147-A177-3AD203B41FA5}">
                      <a16:colId xmlns:a16="http://schemas.microsoft.com/office/drawing/2014/main" val="1008746999"/>
                    </a:ext>
                  </a:extLst>
                </a:gridCol>
                <a:gridCol w="425186">
                  <a:extLst>
                    <a:ext uri="{9D8B030D-6E8A-4147-A177-3AD203B41FA5}">
                      <a16:colId xmlns:a16="http://schemas.microsoft.com/office/drawing/2014/main" val="1180176537"/>
                    </a:ext>
                  </a:extLst>
                </a:gridCol>
                <a:gridCol w="425186">
                  <a:extLst>
                    <a:ext uri="{9D8B030D-6E8A-4147-A177-3AD203B41FA5}">
                      <a16:colId xmlns:a16="http://schemas.microsoft.com/office/drawing/2014/main" val="645812000"/>
                    </a:ext>
                  </a:extLst>
                </a:gridCol>
                <a:gridCol w="425186">
                  <a:extLst>
                    <a:ext uri="{9D8B030D-6E8A-4147-A177-3AD203B41FA5}">
                      <a16:colId xmlns:a16="http://schemas.microsoft.com/office/drawing/2014/main" val="1943326120"/>
                    </a:ext>
                  </a:extLst>
                </a:gridCol>
                <a:gridCol w="425186">
                  <a:extLst>
                    <a:ext uri="{9D8B030D-6E8A-4147-A177-3AD203B41FA5}">
                      <a16:colId xmlns:a16="http://schemas.microsoft.com/office/drawing/2014/main" val="1900297123"/>
                    </a:ext>
                  </a:extLst>
                </a:gridCol>
                <a:gridCol w="425186">
                  <a:extLst>
                    <a:ext uri="{9D8B030D-6E8A-4147-A177-3AD203B41FA5}">
                      <a16:colId xmlns:a16="http://schemas.microsoft.com/office/drawing/2014/main" val="1974577312"/>
                    </a:ext>
                  </a:extLst>
                </a:gridCol>
                <a:gridCol w="425186">
                  <a:extLst>
                    <a:ext uri="{9D8B030D-6E8A-4147-A177-3AD203B41FA5}">
                      <a16:colId xmlns:a16="http://schemas.microsoft.com/office/drawing/2014/main" val="450718480"/>
                    </a:ext>
                  </a:extLst>
                </a:gridCol>
                <a:gridCol w="425186">
                  <a:extLst>
                    <a:ext uri="{9D8B030D-6E8A-4147-A177-3AD203B41FA5}">
                      <a16:colId xmlns:a16="http://schemas.microsoft.com/office/drawing/2014/main" val="1522985909"/>
                    </a:ext>
                  </a:extLst>
                </a:gridCol>
                <a:gridCol w="425186">
                  <a:extLst>
                    <a:ext uri="{9D8B030D-6E8A-4147-A177-3AD203B41FA5}">
                      <a16:colId xmlns:a16="http://schemas.microsoft.com/office/drawing/2014/main" val="1765557762"/>
                    </a:ext>
                  </a:extLst>
                </a:gridCol>
              </a:tblGrid>
              <a:tr h="386593">
                <a:tc>
                  <a:txBody>
                    <a:bodyPr/>
                    <a:lstStyle/>
                    <a:p>
                      <a:pPr algn="ctr" fontAlgn="ctr"/>
                      <a:endParaRPr lang="cs-CZ" sz="800" b="0" i="0" u="none" strike="noStrike" dirty="0">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63BE7B"/>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CFCFF"/>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DBE7C"/>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CECEF"/>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8696B"/>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8696B"/>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FE884"/>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97375"/>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DBD7C"/>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BD1D4"/>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8696B"/>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8696B"/>
                    </a:solidFill>
                  </a:tcPr>
                </a:tc>
                <a:extLst>
                  <a:ext uri="{0D108BD9-81ED-4DB2-BD59-A6C34878D82A}">
                    <a16:rowId xmlns:a16="http://schemas.microsoft.com/office/drawing/2014/main" val="1098711357"/>
                  </a:ext>
                </a:extLst>
              </a:tr>
              <a:tr h="386593">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64BE7B"/>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BD1D4"/>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63BE7B"/>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CE6E9"/>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63BE7B"/>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CFCFF"/>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63BE7B"/>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BBDBF"/>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9BCE7E"/>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BC2C5"/>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63BE7B"/>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BC1C4"/>
                    </a:solidFill>
                  </a:tcPr>
                </a:tc>
                <a:extLst>
                  <a:ext uri="{0D108BD9-81ED-4DB2-BD59-A6C34878D82A}">
                    <a16:rowId xmlns:a16="http://schemas.microsoft.com/office/drawing/2014/main" val="4139111527"/>
                  </a:ext>
                </a:extLst>
              </a:tr>
              <a:tr h="386593">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FEB84"/>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CF2F5"/>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7FC67C"/>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8696B"/>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CAD79"/>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CEDF0"/>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FEB84"/>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CFCFF"/>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extLst>
                  <a:ext uri="{0D108BD9-81ED-4DB2-BD59-A6C34878D82A}">
                    <a16:rowId xmlns:a16="http://schemas.microsoft.com/office/drawing/2014/main" val="4073023009"/>
                  </a:ext>
                </a:extLst>
              </a:tr>
              <a:tr h="386593">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FE082"/>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8696B"/>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FE283"/>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CDCDF"/>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E6E482"/>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A9A9D"/>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B9774"/>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98C8E"/>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ED07F"/>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CDDE0"/>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FDF82"/>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CFCFF"/>
                    </a:solidFill>
                  </a:tcPr>
                </a:tc>
                <a:extLst>
                  <a:ext uri="{0D108BD9-81ED-4DB2-BD59-A6C34878D82A}">
                    <a16:rowId xmlns:a16="http://schemas.microsoft.com/office/drawing/2014/main" val="4201070451"/>
                  </a:ext>
                </a:extLst>
              </a:tr>
              <a:tr h="386593">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94CC7D"/>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BD1D4"/>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E3E382"/>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CFCFF"/>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90CB7D"/>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CDADD"/>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extLst>
                  <a:ext uri="{0D108BD9-81ED-4DB2-BD59-A6C34878D82A}">
                    <a16:rowId xmlns:a16="http://schemas.microsoft.com/office/drawing/2014/main" val="1840487410"/>
                  </a:ext>
                </a:extLst>
              </a:tr>
              <a:tr h="386593">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8696B"/>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96A6C"/>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C5DA80"/>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CE5E8"/>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82C77C"/>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BC3C5"/>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63BE7B"/>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CE3E6"/>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extLst>
                  <a:ext uri="{0D108BD9-81ED-4DB2-BD59-A6C34878D82A}">
                    <a16:rowId xmlns:a16="http://schemas.microsoft.com/office/drawing/2014/main" val="1127119563"/>
                  </a:ext>
                </a:extLst>
              </a:tr>
              <a:tr h="386593">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FE784"/>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BB8BB"/>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A0CF7E"/>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CF3F6"/>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8696B"/>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8696B"/>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89C97D"/>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BC9CB"/>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extLst>
                  <a:ext uri="{0D108BD9-81ED-4DB2-BD59-A6C34878D82A}">
                    <a16:rowId xmlns:a16="http://schemas.microsoft.com/office/drawing/2014/main" val="766768914"/>
                  </a:ext>
                </a:extLst>
              </a:tr>
              <a:tr h="386593">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A8971"/>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CFCFF"/>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extLst>
                  <a:ext uri="{0D108BD9-81ED-4DB2-BD59-A6C34878D82A}">
                    <a16:rowId xmlns:a16="http://schemas.microsoft.com/office/drawing/2014/main" val="3360021202"/>
                  </a:ext>
                </a:extLst>
              </a:tr>
              <a:tr h="386593">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8696B"/>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CFCFF"/>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8696B"/>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8696B"/>
                    </a:solidFill>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0"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extLst>
                  <a:ext uri="{0D108BD9-81ED-4DB2-BD59-A6C34878D82A}">
                    <a16:rowId xmlns:a16="http://schemas.microsoft.com/office/drawing/2014/main" val="503006628"/>
                  </a:ext>
                </a:extLst>
              </a:tr>
              <a:tr h="386593">
                <a:tc>
                  <a:txBody>
                    <a:bodyPr/>
                    <a:lstStyle/>
                    <a:p>
                      <a:pPr algn="ctr" fontAlgn="ctr"/>
                      <a:endParaRPr lang="cs-CZ" sz="800" b="1"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1"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B0D47F"/>
                    </a:solidFill>
                  </a:tcPr>
                </a:tc>
                <a:tc>
                  <a:txBody>
                    <a:bodyPr/>
                    <a:lstStyle/>
                    <a:p>
                      <a:pPr algn="ctr" fontAlgn="ctr"/>
                      <a:endParaRPr lang="cs-CZ" sz="800" b="1"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1"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A9193"/>
                    </a:solidFill>
                  </a:tcPr>
                </a:tc>
                <a:tc>
                  <a:txBody>
                    <a:bodyPr/>
                    <a:lstStyle/>
                    <a:p>
                      <a:pPr algn="ctr" fontAlgn="ctr"/>
                      <a:endParaRPr lang="cs-CZ" sz="800" b="1"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1"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FE183"/>
                    </a:solidFill>
                  </a:tcPr>
                </a:tc>
                <a:tc>
                  <a:txBody>
                    <a:bodyPr/>
                    <a:lstStyle/>
                    <a:p>
                      <a:pPr algn="ctr" fontAlgn="ctr"/>
                      <a:endParaRPr lang="cs-CZ" sz="800" b="1"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1"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CE6E9"/>
                    </a:solidFill>
                  </a:tcPr>
                </a:tc>
                <a:tc>
                  <a:txBody>
                    <a:bodyPr/>
                    <a:lstStyle/>
                    <a:p>
                      <a:pPr algn="ctr" fontAlgn="ctr"/>
                      <a:endParaRPr lang="cs-CZ" sz="800" b="1"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1"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FE082"/>
                    </a:solidFill>
                  </a:tcPr>
                </a:tc>
                <a:tc>
                  <a:txBody>
                    <a:bodyPr/>
                    <a:lstStyle/>
                    <a:p>
                      <a:pPr algn="ctr" fontAlgn="ctr"/>
                      <a:endParaRPr lang="cs-CZ" sz="800" b="1"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1"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97A7C"/>
                    </a:solidFill>
                  </a:tcPr>
                </a:tc>
                <a:tc>
                  <a:txBody>
                    <a:bodyPr/>
                    <a:lstStyle/>
                    <a:p>
                      <a:pPr algn="ctr" fontAlgn="ctr"/>
                      <a:endParaRPr lang="cs-CZ" sz="800" b="1"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1"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7E883"/>
                    </a:solidFill>
                  </a:tcPr>
                </a:tc>
                <a:tc>
                  <a:txBody>
                    <a:bodyPr/>
                    <a:lstStyle/>
                    <a:p>
                      <a:pPr algn="ctr" fontAlgn="ctr"/>
                      <a:endParaRPr lang="cs-CZ" sz="800" b="1"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1"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98A8C"/>
                    </a:solidFill>
                  </a:tcPr>
                </a:tc>
                <a:tc>
                  <a:txBody>
                    <a:bodyPr/>
                    <a:lstStyle/>
                    <a:p>
                      <a:pPr algn="ctr" fontAlgn="ctr"/>
                      <a:endParaRPr lang="cs-CZ" sz="800" b="1"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1"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ED881"/>
                    </a:solidFill>
                  </a:tcPr>
                </a:tc>
                <a:tc>
                  <a:txBody>
                    <a:bodyPr/>
                    <a:lstStyle/>
                    <a:p>
                      <a:pPr algn="ctr" fontAlgn="ctr"/>
                      <a:endParaRPr lang="cs-CZ" sz="800" b="1"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1" i="1"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BD3D6"/>
                    </a:solidFill>
                  </a:tcPr>
                </a:tc>
                <a:tc>
                  <a:txBody>
                    <a:bodyPr/>
                    <a:lstStyle/>
                    <a:p>
                      <a:pPr algn="ctr" fontAlgn="ctr"/>
                      <a:endParaRPr lang="cs-CZ" sz="800" b="1"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1"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1E783"/>
                    </a:solidFill>
                  </a:tcPr>
                </a:tc>
                <a:tc>
                  <a:txBody>
                    <a:bodyPr/>
                    <a:lstStyle/>
                    <a:p>
                      <a:pPr algn="ctr" fontAlgn="ctr"/>
                      <a:endParaRPr lang="cs-CZ" sz="800" b="1" i="0" u="none" strike="noStrike">
                        <a:solidFill>
                          <a:srgbClr val="000000"/>
                        </a:solidFill>
                        <a:effectLst/>
                        <a:latin typeface="Calibri" panose="020F0502020204030204" pitchFamily="34" charset="0"/>
                      </a:endParaRPr>
                    </a:p>
                  </a:txBody>
                  <a:tcPr marL="6846" marR="6846" marT="6846" marB="0" anchor="ctr">
                    <a:lnL>
                      <a:noFill/>
                    </a:lnL>
                    <a:lnR>
                      <a:noFill/>
                    </a:lnR>
                    <a:lnT>
                      <a:noFill/>
                    </a:lnT>
                    <a:lnB>
                      <a:noFill/>
                    </a:lnB>
                  </a:tcPr>
                </a:tc>
                <a:tc>
                  <a:txBody>
                    <a:bodyPr/>
                    <a:lstStyle/>
                    <a:p>
                      <a:pPr algn="ctr" fontAlgn="ctr"/>
                      <a:endParaRPr lang="cs-CZ" sz="800" b="1" i="1" u="none" strike="noStrike" dirty="0">
                        <a:solidFill>
                          <a:srgbClr val="000000"/>
                        </a:solidFill>
                        <a:effectLst/>
                        <a:latin typeface="Calibri" panose="020F0502020204030204" pitchFamily="34" charset="0"/>
                      </a:endParaRPr>
                    </a:p>
                  </a:txBody>
                  <a:tcPr marL="6846" marR="6846" marT="6846" marB="0" anchor="ctr">
                    <a:lnL>
                      <a:noFill/>
                    </a:lnL>
                    <a:lnR>
                      <a:noFill/>
                    </a:lnR>
                    <a:lnT>
                      <a:noFill/>
                    </a:lnT>
                    <a:lnB>
                      <a:noFill/>
                    </a:lnB>
                    <a:solidFill>
                      <a:srgbClr val="FA9799"/>
                    </a:solidFill>
                  </a:tcPr>
                </a:tc>
                <a:extLst>
                  <a:ext uri="{0D108BD9-81ED-4DB2-BD59-A6C34878D82A}">
                    <a16:rowId xmlns:a16="http://schemas.microsoft.com/office/drawing/2014/main" val="3369447051"/>
                  </a:ext>
                </a:extLst>
              </a:tr>
            </a:tbl>
          </a:graphicData>
        </a:graphic>
      </p:graphicFrame>
      <p:sp>
        <p:nvSpPr>
          <p:cNvPr id="2" name="Nadpis 1">
            <a:extLst>
              <a:ext uri="{FF2B5EF4-FFF2-40B4-BE49-F238E27FC236}">
                <a16:creationId xmlns:a16="http://schemas.microsoft.com/office/drawing/2014/main" id="{41CFAC55-E7BE-4475-808A-CF41E61842C2}"/>
              </a:ext>
            </a:extLst>
          </p:cNvPr>
          <p:cNvSpPr>
            <a:spLocks noGrp="1"/>
          </p:cNvSpPr>
          <p:nvPr>
            <p:ph type="title"/>
          </p:nvPr>
        </p:nvSpPr>
        <p:spPr>
          <a:xfrm>
            <a:off x="381739" y="2"/>
            <a:ext cx="6923935" cy="576000"/>
          </a:xfrm>
        </p:spPr>
        <p:txBody>
          <a:bodyPr/>
          <a:lstStyle/>
          <a:p>
            <a:r>
              <a:rPr lang="cs-CZ" dirty="0"/>
              <a:t>Školská zařízení jako ohniska COVID-19</a:t>
            </a:r>
            <a:endParaRPr lang="cs-CZ" sz="2000" dirty="0"/>
          </a:p>
        </p:txBody>
      </p:sp>
      <p:sp>
        <p:nvSpPr>
          <p:cNvPr id="10" name="TextovéPole 9">
            <a:extLst>
              <a:ext uri="{FF2B5EF4-FFF2-40B4-BE49-F238E27FC236}">
                <a16:creationId xmlns:a16="http://schemas.microsoft.com/office/drawing/2014/main" id="{8596C74F-0221-4E8A-956E-65A82E2B961A}"/>
              </a:ext>
            </a:extLst>
          </p:cNvPr>
          <p:cNvSpPr txBox="1"/>
          <p:nvPr/>
        </p:nvSpPr>
        <p:spPr>
          <a:xfrm>
            <a:off x="8546471" y="6545102"/>
            <a:ext cx="3547541"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Zdroj: </a:t>
            </a:r>
            <a:r>
              <a:rPr kumimoji="0" lang="cs-CZ" sz="1200" b="0" i="0" u="none" strike="noStrike" kern="1200" cap="none" spc="0" normalizeH="0" baseline="0" noProof="0" dirty="0" err="1">
                <a:ln>
                  <a:noFill/>
                </a:ln>
                <a:solidFill>
                  <a:srgbClr val="000000"/>
                </a:solidFill>
                <a:effectLst/>
                <a:uLnTx/>
                <a:uFillTx/>
                <a:latin typeface="Arial" panose="020B0604020202020204"/>
                <a:ea typeface="+mn-ea"/>
                <a:cs typeface="+mn-cs"/>
              </a:rPr>
              <a:t>Covid</a:t>
            </a: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cs-CZ" sz="1200" b="0" i="0" u="none" strike="noStrike" kern="1200" cap="none" spc="0" normalizeH="0" baseline="0" noProof="0" dirty="0" err="1">
                <a:ln>
                  <a:noFill/>
                </a:ln>
                <a:solidFill>
                  <a:srgbClr val="000000"/>
                </a:solidFill>
                <a:effectLst/>
                <a:uLnTx/>
                <a:uFillTx/>
                <a:latin typeface="Arial" panose="020B0604020202020204"/>
                <a:ea typeface="+mn-ea"/>
                <a:cs typeface="+mn-cs"/>
              </a:rPr>
              <a:t>Forms</a:t>
            </a: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 – Události</a:t>
            </a:r>
            <a:endParaRPr kumimoji="0" lang="cs-CZ" sz="1200" b="1" i="0" u="none" strike="noStrike" kern="1200" cap="none" spc="0" normalizeH="0" baseline="0" noProof="0" dirty="0">
              <a:ln>
                <a:noFill/>
              </a:ln>
              <a:solidFill>
                <a:srgbClr val="C00000"/>
              </a:solidFill>
              <a:effectLst/>
              <a:uLnTx/>
              <a:uFillTx/>
              <a:latin typeface="Arial" panose="020B0604020202020204"/>
              <a:ea typeface="+mn-ea"/>
              <a:cs typeface="+mn-cs"/>
            </a:endParaRPr>
          </a:p>
        </p:txBody>
      </p:sp>
      <p:sp>
        <p:nvSpPr>
          <p:cNvPr id="17" name="Obdélník 16">
            <a:extLst>
              <a:ext uri="{FF2B5EF4-FFF2-40B4-BE49-F238E27FC236}">
                <a16:creationId xmlns:a16="http://schemas.microsoft.com/office/drawing/2014/main" id="{A68F3A4E-914F-4302-8185-D954BCC101FA}"/>
              </a:ext>
            </a:extLst>
          </p:cNvPr>
          <p:cNvSpPr/>
          <p:nvPr/>
        </p:nvSpPr>
        <p:spPr>
          <a:xfrm>
            <a:off x="90905" y="6541413"/>
            <a:ext cx="7794665" cy="307777"/>
          </a:xfrm>
          <a:prstGeom prst="rect">
            <a:avLst/>
          </a:prstGeom>
        </p:spPr>
        <p:txBody>
          <a:bodyPr wrap="square">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Upozornění: mezi pozitivními osobami jsou započteni jak pracovníci tak žáci a studenti.</a:t>
            </a:r>
          </a:p>
        </p:txBody>
      </p:sp>
      <p:graphicFrame>
        <p:nvGraphicFramePr>
          <p:cNvPr id="8" name="Tabulka 7">
            <a:extLst>
              <a:ext uri="{FF2B5EF4-FFF2-40B4-BE49-F238E27FC236}">
                <a16:creationId xmlns:a16="http://schemas.microsoft.com/office/drawing/2014/main" id="{71C8C12D-E8AB-4DB1-B6C5-E223304DEA27}"/>
              </a:ext>
            </a:extLst>
          </p:cNvPr>
          <p:cNvGraphicFramePr>
            <a:graphicFrameLocks noGrp="1"/>
          </p:cNvGraphicFramePr>
          <p:nvPr>
            <p:extLst>
              <p:ext uri="{D42A27DB-BD31-4B8C-83A1-F6EECF244321}">
                <p14:modId xmlns:p14="http://schemas.microsoft.com/office/powerpoint/2010/main" val="3281079992"/>
              </p:ext>
            </p:extLst>
          </p:nvPr>
        </p:nvGraphicFramePr>
        <p:xfrm>
          <a:off x="142572" y="796977"/>
          <a:ext cx="11906856" cy="4919877"/>
        </p:xfrm>
        <a:graphic>
          <a:graphicData uri="http://schemas.openxmlformats.org/drawingml/2006/table">
            <a:tbl>
              <a:tblPr/>
              <a:tblGrid>
                <a:gridCol w="1182350">
                  <a:extLst>
                    <a:ext uri="{9D8B030D-6E8A-4147-A177-3AD203B41FA5}">
                      <a16:colId xmlns:a16="http://schemas.microsoft.com/office/drawing/2014/main" val="1148265902"/>
                    </a:ext>
                  </a:extLst>
                </a:gridCol>
                <a:gridCol w="518026">
                  <a:extLst>
                    <a:ext uri="{9D8B030D-6E8A-4147-A177-3AD203B41FA5}">
                      <a16:colId xmlns:a16="http://schemas.microsoft.com/office/drawing/2014/main" val="3388869861"/>
                    </a:ext>
                  </a:extLst>
                </a:gridCol>
                <a:gridCol w="425270">
                  <a:extLst>
                    <a:ext uri="{9D8B030D-6E8A-4147-A177-3AD203B41FA5}">
                      <a16:colId xmlns:a16="http://schemas.microsoft.com/office/drawing/2014/main" val="4204192688"/>
                    </a:ext>
                  </a:extLst>
                </a:gridCol>
                <a:gridCol w="425270">
                  <a:extLst>
                    <a:ext uri="{9D8B030D-6E8A-4147-A177-3AD203B41FA5}">
                      <a16:colId xmlns:a16="http://schemas.microsoft.com/office/drawing/2014/main" val="2832739057"/>
                    </a:ext>
                  </a:extLst>
                </a:gridCol>
                <a:gridCol w="425270">
                  <a:extLst>
                    <a:ext uri="{9D8B030D-6E8A-4147-A177-3AD203B41FA5}">
                      <a16:colId xmlns:a16="http://schemas.microsoft.com/office/drawing/2014/main" val="2099542548"/>
                    </a:ext>
                  </a:extLst>
                </a:gridCol>
                <a:gridCol w="425270">
                  <a:extLst>
                    <a:ext uri="{9D8B030D-6E8A-4147-A177-3AD203B41FA5}">
                      <a16:colId xmlns:a16="http://schemas.microsoft.com/office/drawing/2014/main" val="478386334"/>
                    </a:ext>
                  </a:extLst>
                </a:gridCol>
                <a:gridCol w="425270">
                  <a:extLst>
                    <a:ext uri="{9D8B030D-6E8A-4147-A177-3AD203B41FA5}">
                      <a16:colId xmlns:a16="http://schemas.microsoft.com/office/drawing/2014/main" val="2917192428"/>
                    </a:ext>
                  </a:extLst>
                </a:gridCol>
                <a:gridCol w="425270">
                  <a:extLst>
                    <a:ext uri="{9D8B030D-6E8A-4147-A177-3AD203B41FA5}">
                      <a16:colId xmlns:a16="http://schemas.microsoft.com/office/drawing/2014/main" val="3396260297"/>
                    </a:ext>
                  </a:extLst>
                </a:gridCol>
                <a:gridCol w="425270">
                  <a:extLst>
                    <a:ext uri="{9D8B030D-6E8A-4147-A177-3AD203B41FA5}">
                      <a16:colId xmlns:a16="http://schemas.microsoft.com/office/drawing/2014/main" val="3029497676"/>
                    </a:ext>
                  </a:extLst>
                </a:gridCol>
                <a:gridCol w="425270">
                  <a:extLst>
                    <a:ext uri="{9D8B030D-6E8A-4147-A177-3AD203B41FA5}">
                      <a16:colId xmlns:a16="http://schemas.microsoft.com/office/drawing/2014/main" val="1800737635"/>
                    </a:ext>
                  </a:extLst>
                </a:gridCol>
                <a:gridCol w="425270">
                  <a:extLst>
                    <a:ext uri="{9D8B030D-6E8A-4147-A177-3AD203B41FA5}">
                      <a16:colId xmlns:a16="http://schemas.microsoft.com/office/drawing/2014/main" val="4196771034"/>
                    </a:ext>
                  </a:extLst>
                </a:gridCol>
                <a:gridCol w="425270">
                  <a:extLst>
                    <a:ext uri="{9D8B030D-6E8A-4147-A177-3AD203B41FA5}">
                      <a16:colId xmlns:a16="http://schemas.microsoft.com/office/drawing/2014/main" val="4058463005"/>
                    </a:ext>
                  </a:extLst>
                </a:gridCol>
                <a:gridCol w="425270">
                  <a:extLst>
                    <a:ext uri="{9D8B030D-6E8A-4147-A177-3AD203B41FA5}">
                      <a16:colId xmlns:a16="http://schemas.microsoft.com/office/drawing/2014/main" val="998449534"/>
                    </a:ext>
                  </a:extLst>
                </a:gridCol>
                <a:gridCol w="425270">
                  <a:extLst>
                    <a:ext uri="{9D8B030D-6E8A-4147-A177-3AD203B41FA5}">
                      <a16:colId xmlns:a16="http://schemas.microsoft.com/office/drawing/2014/main" val="1953591376"/>
                    </a:ext>
                  </a:extLst>
                </a:gridCol>
                <a:gridCol w="425270">
                  <a:extLst>
                    <a:ext uri="{9D8B030D-6E8A-4147-A177-3AD203B41FA5}">
                      <a16:colId xmlns:a16="http://schemas.microsoft.com/office/drawing/2014/main" val="561739286"/>
                    </a:ext>
                  </a:extLst>
                </a:gridCol>
                <a:gridCol w="425270">
                  <a:extLst>
                    <a:ext uri="{9D8B030D-6E8A-4147-A177-3AD203B41FA5}">
                      <a16:colId xmlns:a16="http://schemas.microsoft.com/office/drawing/2014/main" val="1999827090"/>
                    </a:ext>
                  </a:extLst>
                </a:gridCol>
                <a:gridCol w="425270">
                  <a:extLst>
                    <a:ext uri="{9D8B030D-6E8A-4147-A177-3AD203B41FA5}">
                      <a16:colId xmlns:a16="http://schemas.microsoft.com/office/drawing/2014/main" val="317431710"/>
                    </a:ext>
                  </a:extLst>
                </a:gridCol>
                <a:gridCol w="425270">
                  <a:extLst>
                    <a:ext uri="{9D8B030D-6E8A-4147-A177-3AD203B41FA5}">
                      <a16:colId xmlns:a16="http://schemas.microsoft.com/office/drawing/2014/main" val="3188243355"/>
                    </a:ext>
                  </a:extLst>
                </a:gridCol>
                <a:gridCol w="425270">
                  <a:extLst>
                    <a:ext uri="{9D8B030D-6E8A-4147-A177-3AD203B41FA5}">
                      <a16:colId xmlns:a16="http://schemas.microsoft.com/office/drawing/2014/main" val="265230270"/>
                    </a:ext>
                  </a:extLst>
                </a:gridCol>
                <a:gridCol w="425270">
                  <a:extLst>
                    <a:ext uri="{9D8B030D-6E8A-4147-A177-3AD203B41FA5}">
                      <a16:colId xmlns:a16="http://schemas.microsoft.com/office/drawing/2014/main" val="4108293249"/>
                    </a:ext>
                  </a:extLst>
                </a:gridCol>
                <a:gridCol w="425270">
                  <a:extLst>
                    <a:ext uri="{9D8B030D-6E8A-4147-A177-3AD203B41FA5}">
                      <a16:colId xmlns:a16="http://schemas.microsoft.com/office/drawing/2014/main" val="860845491"/>
                    </a:ext>
                  </a:extLst>
                </a:gridCol>
                <a:gridCol w="425270">
                  <a:extLst>
                    <a:ext uri="{9D8B030D-6E8A-4147-A177-3AD203B41FA5}">
                      <a16:colId xmlns:a16="http://schemas.microsoft.com/office/drawing/2014/main" val="1636350511"/>
                    </a:ext>
                  </a:extLst>
                </a:gridCol>
                <a:gridCol w="425270">
                  <a:extLst>
                    <a:ext uri="{9D8B030D-6E8A-4147-A177-3AD203B41FA5}">
                      <a16:colId xmlns:a16="http://schemas.microsoft.com/office/drawing/2014/main" val="3206475092"/>
                    </a:ext>
                  </a:extLst>
                </a:gridCol>
                <a:gridCol w="425270">
                  <a:extLst>
                    <a:ext uri="{9D8B030D-6E8A-4147-A177-3AD203B41FA5}">
                      <a16:colId xmlns:a16="http://schemas.microsoft.com/office/drawing/2014/main" val="1489053538"/>
                    </a:ext>
                  </a:extLst>
                </a:gridCol>
                <a:gridCol w="425270">
                  <a:extLst>
                    <a:ext uri="{9D8B030D-6E8A-4147-A177-3AD203B41FA5}">
                      <a16:colId xmlns:a16="http://schemas.microsoft.com/office/drawing/2014/main" val="1653614131"/>
                    </a:ext>
                  </a:extLst>
                </a:gridCol>
                <a:gridCol w="425270">
                  <a:extLst>
                    <a:ext uri="{9D8B030D-6E8A-4147-A177-3AD203B41FA5}">
                      <a16:colId xmlns:a16="http://schemas.microsoft.com/office/drawing/2014/main" val="2826892121"/>
                    </a:ext>
                  </a:extLst>
                </a:gridCol>
              </a:tblGrid>
              <a:tr h="396680">
                <a:tc>
                  <a:txBody>
                    <a:bodyPr/>
                    <a:lstStyle/>
                    <a:p>
                      <a:pPr algn="l" fontAlgn="b"/>
                      <a:endParaRPr lang="cs-CZ" sz="1100" b="0" i="0" u="none" strike="noStrike" dirty="0">
                        <a:solidFill>
                          <a:srgbClr val="000000"/>
                        </a:solidFill>
                        <a:effectLst/>
                        <a:latin typeface="Calibri" panose="020F0502020204030204" pitchFamily="34" charset="0"/>
                      </a:endParaRPr>
                    </a:p>
                  </a:txBody>
                  <a:tcPr marL="36000" marR="0" marT="0" marB="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lumMod val="85000"/>
                      </a:schemeClr>
                    </a:solidFill>
                  </a:tcPr>
                </a:tc>
                <a:tc>
                  <a:txBody>
                    <a:bodyPr/>
                    <a:lstStyle/>
                    <a:p>
                      <a:pPr algn="ctr" fontAlgn="ctr"/>
                      <a:endParaRPr lang="cs-CZ" sz="1100" b="0" i="0" u="none" strike="noStrike" dirty="0">
                        <a:solidFill>
                          <a:srgbClr val="000000"/>
                        </a:solidFill>
                        <a:effectLst/>
                        <a:latin typeface="Calibri" panose="020F0502020204030204" pitchFamily="34"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lumMod val="85000"/>
                      </a:schemeClr>
                    </a:solidFill>
                  </a:tcPr>
                </a:tc>
                <a:tc gridSpan="4">
                  <a:txBody>
                    <a:bodyPr/>
                    <a:lstStyle/>
                    <a:p>
                      <a:pPr algn="ctr" fontAlgn="ctr"/>
                      <a:r>
                        <a:rPr lang="cs-CZ" sz="1400" b="1" i="0" u="none" strike="noStrike" dirty="0">
                          <a:solidFill>
                            <a:srgbClr val="000000"/>
                          </a:solidFill>
                          <a:effectLst/>
                          <a:latin typeface="Calibri" panose="020F0502020204030204" pitchFamily="34" charset="0"/>
                        </a:rPr>
                        <a:t>1. 9. – 13. 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cs-CZ"/>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cs-CZ"/>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cs-CZ" sz="1600" b="1" i="0" u="none" strike="noStrike" dirty="0">
                        <a:solidFill>
                          <a:srgbClr val="000000"/>
                        </a:solidFill>
                        <a:effectLst/>
                        <a:latin typeface="Calibri" panose="020F05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fontAlgn="ctr"/>
                      <a:r>
                        <a:rPr lang="cs-CZ" sz="1400" b="1" i="0" u="none" strike="noStrike" dirty="0">
                          <a:solidFill>
                            <a:srgbClr val="000000"/>
                          </a:solidFill>
                          <a:effectLst/>
                          <a:latin typeface="Calibri" panose="020F0502020204030204" pitchFamily="34" charset="0"/>
                        </a:rPr>
                        <a:t>*14. 10. – 17. 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cs-CZ"/>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cs-CZ"/>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cs-CZ" sz="1600" b="1" i="0" u="none" strike="noStrike" dirty="0">
                        <a:solidFill>
                          <a:srgbClr val="000000"/>
                        </a:solidFill>
                        <a:effectLst/>
                        <a:latin typeface="Calibri" panose="020F05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fontAlgn="ctr"/>
                      <a:r>
                        <a:rPr lang="cs-CZ" sz="1400" b="1" i="0" u="none" strike="noStrike" dirty="0">
                          <a:solidFill>
                            <a:srgbClr val="000000"/>
                          </a:solidFill>
                          <a:effectLst/>
                          <a:latin typeface="Calibri" panose="020F0502020204030204" pitchFamily="34" charset="0"/>
                        </a:rPr>
                        <a:t>*18. 11. – 29. 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cs-CZ"/>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cs-CZ"/>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cs-CZ" sz="1600" b="1" i="0" u="none" strike="noStrike" dirty="0">
                        <a:solidFill>
                          <a:srgbClr val="000000"/>
                        </a:solidFill>
                        <a:effectLst/>
                        <a:latin typeface="Calibri" panose="020F05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fontAlgn="ctr"/>
                      <a:r>
                        <a:rPr lang="cs-CZ" sz="1400" b="1" i="0" u="none" strike="noStrike" dirty="0">
                          <a:solidFill>
                            <a:srgbClr val="000000"/>
                          </a:solidFill>
                          <a:effectLst/>
                          <a:latin typeface="Calibri" panose="020F0502020204030204" pitchFamily="34" charset="0"/>
                        </a:rPr>
                        <a:t>*30. 11. – 20. 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cs-CZ"/>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cs-CZ"/>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cs-CZ" sz="1600" b="1" i="0" u="none" strike="noStrike" dirty="0">
                        <a:solidFill>
                          <a:srgbClr val="000000"/>
                        </a:solidFill>
                        <a:effectLst/>
                        <a:latin typeface="Calibri" panose="020F05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fontAlgn="ctr"/>
                      <a:r>
                        <a:rPr lang="cs-CZ" sz="1400" b="1" i="0" u="none" strike="noStrike" dirty="0">
                          <a:solidFill>
                            <a:srgbClr val="000000"/>
                          </a:solidFill>
                          <a:effectLst/>
                          <a:latin typeface="Calibri" panose="020F0502020204030204" pitchFamily="34" charset="0"/>
                        </a:rPr>
                        <a:t>*21. 12. – 28. 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cs-CZ"/>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cs-CZ"/>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cs-CZ" sz="1600" b="1" i="0" u="none" strike="noStrike" dirty="0">
                        <a:solidFill>
                          <a:srgbClr val="000000"/>
                        </a:solidFill>
                        <a:effectLst/>
                        <a:latin typeface="Calibri" panose="020F05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fontAlgn="ctr"/>
                      <a:r>
                        <a:rPr lang="cs-CZ" sz="1400" b="1" i="0" u="none" strike="noStrike" dirty="0">
                          <a:solidFill>
                            <a:srgbClr val="000000"/>
                          </a:solidFill>
                          <a:effectLst/>
                          <a:latin typeface="Calibri" panose="020F0502020204030204" pitchFamily="34" charset="0"/>
                        </a:rPr>
                        <a:t>*1. 3. – 28. 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cs-CZ"/>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cs-CZ"/>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cs-CZ" sz="1600" b="1" i="0" u="none" strike="noStrike" dirty="0">
                        <a:solidFill>
                          <a:srgbClr val="000000"/>
                        </a:solidFill>
                        <a:effectLst/>
                        <a:latin typeface="Calibri" panose="020F05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743929684"/>
                  </a:ext>
                </a:extLst>
              </a:tr>
              <a:tr h="671527">
                <a:tc>
                  <a:txBody>
                    <a:bodyPr/>
                    <a:lstStyle/>
                    <a:p>
                      <a:pPr algn="l" fontAlgn="b"/>
                      <a:r>
                        <a:rPr lang="cs-CZ" sz="1100" b="0" i="0" u="none" strike="noStrike" dirty="0">
                          <a:solidFill>
                            <a:srgbClr val="000000"/>
                          </a:solidFill>
                          <a:effectLst/>
                          <a:latin typeface="Calibri" panose="020F0502020204030204" pitchFamily="34" charset="0"/>
                        </a:rPr>
                        <a:t>Typ školského zařízení</a:t>
                      </a:r>
                    </a:p>
                  </a:txBody>
                  <a:tcPr marL="3600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100" b="0" i="1" u="none" strike="noStrike" dirty="0">
                          <a:solidFill>
                            <a:srgbClr val="000000"/>
                          </a:solidFill>
                          <a:effectLst/>
                          <a:latin typeface="Calibri" panose="020F0502020204030204" pitchFamily="34" charset="0"/>
                        </a:rPr>
                        <a:t>Počet zařízení</a:t>
                      </a: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0" u="none" strike="noStrike" dirty="0">
                          <a:solidFill>
                            <a:srgbClr val="000000"/>
                          </a:solidFill>
                          <a:effectLst/>
                          <a:latin typeface="Calibri" panose="020F0502020204030204" pitchFamily="34" charset="0"/>
                        </a:rPr>
                        <a:t>Počet ohnisek</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1" u="none" strike="noStrike" dirty="0">
                          <a:solidFill>
                            <a:srgbClr val="000000"/>
                          </a:solidFill>
                          <a:effectLst/>
                          <a:latin typeface="Calibri" panose="020F0502020204030204" pitchFamily="34" charset="0"/>
                        </a:rPr>
                        <a:t>Počet ohnisek na 100 zařízení</a:t>
                      </a: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0" u="none" strike="noStrike" dirty="0">
                          <a:solidFill>
                            <a:srgbClr val="000000"/>
                          </a:solidFill>
                          <a:effectLst/>
                          <a:latin typeface="Calibri" panose="020F0502020204030204" pitchFamily="34" charset="0"/>
                        </a:rPr>
                        <a:t>Počet </a:t>
                      </a:r>
                      <a:r>
                        <a:rPr lang="cs-CZ" sz="1000" b="0" i="0" u="none" strike="noStrike" dirty="0" err="1">
                          <a:solidFill>
                            <a:srgbClr val="000000"/>
                          </a:solidFill>
                          <a:effectLst/>
                          <a:latin typeface="Calibri" panose="020F0502020204030204" pitchFamily="34" charset="0"/>
                        </a:rPr>
                        <a:t>pozit</a:t>
                      </a:r>
                      <a:r>
                        <a:rPr lang="cs-CZ" sz="1000" b="0" i="0" u="none" strike="noStrike" dirty="0">
                          <a:solidFill>
                            <a:srgbClr val="000000"/>
                          </a:solidFill>
                          <a:effectLst/>
                          <a:latin typeface="Calibri" panose="020F0502020204030204" pitchFamily="34" charset="0"/>
                        </a:rPr>
                        <a:t>. osob</a:t>
                      </a: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1" u="none" strike="noStrike" dirty="0">
                          <a:solidFill>
                            <a:srgbClr val="000000"/>
                          </a:solidFill>
                          <a:effectLst/>
                          <a:latin typeface="Calibri" panose="020F0502020204030204" pitchFamily="34" charset="0"/>
                        </a:rPr>
                        <a:t>Počet osob na ohnisko</a:t>
                      </a: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0" u="none" strike="noStrike" dirty="0">
                          <a:solidFill>
                            <a:srgbClr val="000000"/>
                          </a:solidFill>
                          <a:effectLst/>
                          <a:latin typeface="Calibri" panose="020F0502020204030204" pitchFamily="34" charset="0"/>
                        </a:rPr>
                        <a:t>Počet ohnisek</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1" u="none" strike="noStrike" dirty="0">
                          <a:solidFill>
                            <a:srgbClr val="000000"/>
                          </a:solidFill>
                          <a:effectLst/>
                          <a:latin typeface="Calibri" panose="020F0502020204030204" pitchFamily="34" charset="0"/>
                        </a:rPr>
                        <a:t>Počet ohnisek na 100 zařízení</a:t>
                      </a: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0" u="none" strike="noStrike" dirty="0">
                          <a:solidFill>
                            <a:srgbClr val="000000"/>
                          </a:solidFill>
                          <a:effectLst/>
                          <a:latin typeface="Calibri" panose="020F0502020204030204" pitchFamily="34" charset="0"/>
                        </a:rPr>
                        <a:t>Počet </a:t>
                      </a:r>
                      <a:r>
                        <a:rPr lang="cs-CZ" sz="1000" b="0" i="0" u="none" strike="noStrike" dirty="0" err="1">
                          <a:solidFill>
                            <a:srgbClr val="000000"/>
                          </a:solidFill>
                          <a:effectLst/>
                          <a:latin typeface="Calibri" panose="020F0502020204030204" pitchFamily="34" charset="0"/>
                        </a:rPr>
                        <a:t>pozit</a:t>
                      </a:r>
                      <a:r>
                        <a:rPr lang="cs-CZ" sz="1000" b="0" i="0" u="none" strike="noStrike" dirty="0">
                          <a:solidFill>
                            <a:srgbClr val="000000"/>
                          </a:solidFill>
                          <a:effectLst/>
                          <a:latin typeface="Calibri" panose="020F0502020204030204" pitchFamily="34" charset="0"/>
                        </a:rPr>
                        <a:t>. osob</a:t>
                      </a: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1" u="none" strike="noStrike" dirty="0">
                          <a:solidFill>
                            <a:srgbClr val="000000"/>
                          </a:solidFill>
                          <a:effectLst/>
                          <a:latin typeface="Calibri" panose="020F0502020204030204" pitchFamily="34" charset="0"/>
                        </a:rPr>
                        <a:t>Počet osob na ohnisko</a:t>
                      </a: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0" u="none" strike="noStrike" dirty="0">
                          <a:solidFill>
                            <a:srgbClr val="000000"/>
                          </a:solidFill>
                          <a:effectLst/>
                          <a:latin typeface="Calibri" panose="020F0502020204030204" pitchFamily="34" charset="0"/>
                        </a:rPr>
                        <a:t>Počet ohnisek</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1" u="none" strike="noStrike" dirty="0">
                          <a:solidFill>
                            <a:srgbClr val="000000"/>
                          </a:solidFill>
                          <a:effectLst/>
                          <a:latin typeface="Calibri" panose="020F0502020204030204" pitchFamily="34" charset="0"/>
                        </a:rPr>
                        <a:t>Počet ohnisek na 100 zařízení</a:t>
                      </a: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0" u="none" strike="noStrike" dirty="0">
                          <a:solidFill>
                            <a:srgbClr val="000000"/>
                          </a:solidFill>
                          <a:effectLst/>
                          <a:latin typeface="Calibri" panose="020F0502020204030204" pitchFamily="34" charset="0"/>
                        </a:rPr>
                        <a:t>Počet </a:t>
                      </a:r>
                      <a:r>
                        <a:rPr lang="cs-CZ" sz="1000" b="0" i="0" u="none" strike="noStrike" dirty="0" err="1">
                          <a:solidFill>
                            <a:srgbClr val="000000"/>
                          </a:solidFill>
                          <a:effectLst/>
                          <a:latin typeface="Calibri" panose="020F0502020204030204" pitchFamily="34" charset="0"/>
                        </a:rPr>
                        <a:t>pozit</a:t>
                      </a:r>
                      <a:r>
                        <a:rPr lang="cs-CZ" sz="1000" b="0" i="0" u="none" strike="noStrike" dirty="0">
                          <a:solidFill>
                            <a:srgbClr val="000000"/>
                          </a:solidFill>
                          <a:effectLst/>
                          <a:latin typeface="Calibri" panose="020F0502020204030204" pitchFamily="34" charset="0"/>
                        </a:rPr>
                        <a:t>. osob</a:t>
                      </a: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1" u="none" strike="noStrike" dirty="0">
                          <a:solidFill>
                            <a:srgbClr val="000000"/>
                          </a:solidFill>
                          <a:effectLst/>
                          <a:latin typeface="Calibri" panose="020F0502020204030204" pitchFamily="34" charset="0"/>
                        </a:rPr>
                        <a:t>Počet osob na ohnisko</a:t>
                      </a: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0" u="none" strike="noStrike" dirty="0">
                          <a:solidFill>
                            <a:srgbClr val="000000"/>
                          </a:solidFill>
                          <a:effectLst/>
                          <a:latin typeface="Calibri" panose="020F0502020204030204" pitchFamily="34" charset="0"/>
                        </a:rPr>
                        <a:t>Počet ohnisek</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1" u="none" strike="noStrike" dirty="0">
                          <a:solidFill>
                            <a:srgbClr val="000000"/>
                          </a:solidFill>
                          <a:effectLst/>
                          <a:latin typeface="Calibri" panose="020F0502020204030204" pitchFamily="34" charset="0"/>
                        </a:rPr>
                        <a:t>Počet ohnisek na 100 zařízení</a:t>
                      </a: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0" u="none" strike="noStrike" dirty="0">
                          <a:solidFill>
                            <a:srgbClr val="000000"/>
                          </a:solidFill>
                          <a:effectLst/>
                          <a:latin typeface="Calibri" panose="020F0502020204030204" pitchFamily="34" charset="0"/>
                        </a:rPr>
                        <a:t>Počet </a:t>
                      </a:r>
                      <a:r>
                        <a:rPr lang="cs-CZ" sz="1000" b="0" i="0" u="none" strike="noStrike" dirty="0" err="1">
                          <a:solidFill>
                            <a:srgbClr val="000000"/>
                          </a:solidFill>
                          <a:effectLst/>
                          <a:latin typeface="Calibri" panose="020F0502020204030204" pitchFamily="34" charset="0"/>
                        </a:rPr>
                        <a:t>pozit</a:t>
                      </a:r>
                      <a:r>
                        <a:rPr lang="cs-CZ" sz="1000" b="0" i="0" u="none" strike="noStrike" dirty="0">
                          <a:solidFill>
                            <a:srgbClr val="000000"/>
                          </a:solidFill>
                          <a:effectLst/>
                          <a:latin typeface="Calibri" panose="020F0502020204030204" pitchFamily="34" charset="0"/>
                        </a:rPr>
                        <a:t>. osob</a:t>
                      </a: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1" u="none" strike="noStrike" dirty="0">
                          <a:solidFill>
                            <a:srgbClr val="000000"/>
                          </a:solidFill>
                          <a:effectLst/>
                          <a:latin typeface="Calibri" panose="020F0502020204030204" pitchFamily="34" charset="0"/>
                        </a:rPr>
                        <a:t>Počet osob na ohnisko</a:t>
                      </a: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0" u="none" strike="noStrike" dirty="0">
                          <a:solidFill>
                            <a:srgbClr val="000000"/>
                          </a:solidFill>
                          <a:effectLst/>
                          <a:latin typeface="Calibri" panose="020F0502020204030204" pitchFamily="34" charset="0"/>
                        </a:rPr>
                        <a:t>Počet ohnisek</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1" u="none" strike="noStrike" dirty="0">
                          <a:solidFill>
                            <a:srgbClr val="000000"/>
                          </a:solidFill>
                          <a:effectLst/>
                          <a:latin typeface="Calibri" panose="020F0502020204030204" pitchFamily="34" charset="0"/>
                        </a:rPr>
                        <a:t>Počet ohnisek na 100 zařízení</a:t>
                      </a: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0" u="none" strike="noStrike" dirty="0">
                          <a:solidFill>
                            <a:srgbClr val="000000"/>
                          </a:solidFill>
                          <a:effectLst/>
                          <a:latin typeface="Calibri" panose="020F0502020204030204" pitchFamily="34" charset="0"/>
                        </a:rPr>
                        <a:t>Počet </a:t>
                      </a:r>
                      <a:r>
                        <a:rPr lang="cs-CZ" sz="1000" b="0" i="0" u="none" strike="noStrike" dirty="0" err="1">
                          <a:solidFill>
                            <a:srgbClr val="000000"/>
                          </a:solidFill>
                          <a:effectLst/>
                          <a:latin typeface="Calibri" panose="020F0502020204030204" pitchFamily="34" charset="0"/>
                        </a:rPr>
                        <a:t>pozit</a:t>
                      </a:r>
                      <a:r>
                        <a:rPr lang="cs-CZ" sz="1000" b="0" i="0" u="none" strike="noStrike" dirty="0">
                          <a:solidFill>
                            <a:srgbClr val="000000"/>
                          </a:solidFill>
                          <a:effectLst/>
                          <a:latin typeface="Calibri" panose="020F0502020204030204" pitchFamily="34" charset="0"/>
                        </a:rPr>
                        <a:t>. osob</a:t>
                      </a: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1" u="none" strike="noStrike" dirty="0">
                          <a:solidFill>
                            <a:srgbClr val="000000"/>
                          </a:solidFill>
                          <a:effectLst/>
                          <a:latin typeface="Calibri" panose="020F0502020204030204" pitchFamily="34" charset="0"/>
                        </a:rPr>
                        <a:t>Počet osob na ohnisko</a:t>
                      </a: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0" u="none" strike="noStrike" dirty="0">
                          <a:solidFill>
                            <a:srgbClr val="000000"/>
                          </a:solidFill>
                          <a:effectLst/>
                          <a:latin typeface="Calibri" panose="020F0502020204030204" pitchFamily="34" charset="0"/>
                        </a:rPr>
                        <a:t>Počet ohnisek</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1" u="none" strike="noStrike" dirty="0">
                          <a:solidFill>
                            <a:srgbClr val="000000"/>
                          </a:solidFill>
                          <a:effectLst/>
                          <a:latin typeface="Calibri" panose="020F0502020204030204" pitchFamily="34" charset="0"/>
                        </a:rPr>
                        <a:t>Počet ohnisek na 100 zařízení</a:t>
                      </a: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0" u="none" strike="noStrike" dirty="0">
                          <a:solidFill>
                            <a:srgbClr val="000000"/>
                          </a:solidFill>
                          <a:effectLst/>
                          <a:latin typeface="Calibri" panose="020F0502020204030204" pitchFamily="34" charset="0"/>
                        </a:rPr>
                        <a:t>Počet </a:t>
                      </a:r>
                      <a:r>
                        <a:rPr lang="cs-CZ" sz="1000" b="0" i="0" u="none" strike="noStrike" dirty="0" err="1">
                          <a:solidFill>
                            <a:srgbClr val="000000"/>
                          </a:solidFill>
                          <a:effectLst/>
                          <a:latin typeface="Calibri" panose="020F0502020204030204" pitchFamily="34" charset="0"/>
                        </a:rPr>
                        <a:t>pozit</a:t>
                      </a:r>
                      <a:r>
                        <a:rPr lang="cs-CZ" sz="1000" b="0" i="0" u="none" strike="noStrike" dirty="0">
                          <a:solidFill>
                            <a:srgbClr val="000000"/>
                          </a:solidFill>
                          <a:effectLst/>
                          <a:latin typeface="Calibri" panose="020F0502020204030204" pitchFamily="34" charset="0"/>
                        </a:rPr>
                        <a:t>. osob</a:t>
                      </a: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0" i="1" u="none" strike="noStrike" dirty="0">
                          <a:solidFill>
                            <a:srgbClr val="000000"/>
                          </a:solidFill>
                          <a:effectLst/>
                          <a:latin typeface="Calibri" panose="020F0502020204030204" pitchFamily="34" charset="0"/>
                        </a:rPr>
                        <a:t>Počet osob na ohnisko</a:t>
                      </a: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13710681"/>
                  </a:ext>
                </a:extLst>
              </a:tr>
              <a:tr h="385167">
                <a:tc>
                  <a:txBody>
                    <a:bodyPr/>
                    <a:lstStyle/>
                    <a:p>
                      <a:pPr algn="l" fontAlgn="ctr"/>
                      <a:r>
                        <a:rPr lang="cs-CZ" sz="1050" b="1" i="0" u="none" strike="noStrike" dirty="0">
                          <a:solidFill>
                            <a:srgbClr val="000000"/>
                          </a:solidFill>
                          <a:effectLst/>
                          <a:latin typeface="Calibri" panose="020F0502020204030204" pitchFamily="34" charset="0"/>
                        </a:rPr>
                        <a:t>Mateřská škola</a:t>
                      </a:r>
                    </a:p>
                  </a:txBody>
                  <a:tcPr marL="3600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200" b="0" i="1" u="none" strike="noStrike" dirty="0">
                          <a:solidFill>
                            <a:srgbClr val="000000"/>
                          </a:solidFill>
                          <a:effectLst/>
                          <a:latin typeface="Calibri" panose="020F0502020204030204" pitchFamily="34" charset="0"/>
                        </a:rPr>
                        <a:t>3 215</a:t>
                      </a: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200" b="0" i="0" u="none" strike="noStrike">
                          <a:solidFill>
                            <a:srgbClr val="000000"/>
                          </a:solidFill>
                          <a:effectLst/>
                          <a:latin typeface="Calibri" panose="020F0502020204030204" pitchFamily="34" charset="0"/>
                        </a:rPr>
                        <a:t>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206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2,3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3,3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388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3,7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203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7,0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2,1</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429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6,5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569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17,7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2 838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5,0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565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6,8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286916820"/>
                  </a:ext>
                </a:extLst>
              </a:tr>
              <a:tr h="385167">
                <a:tc>
                  <a:txBody>
                    <a:bodyPr/>
                    <a:lstStyle/>
                    <a:p>
                      <a:pPr algn="l" fontAlgn="ctr"/>
                      <a:r>
                        <a:rPr lang="cs-CZ" sz="1050" b="1" i="0" u="none" strike="noStrike" dirty="0">
                          <a:solidFill>
                            <a:srgbClr val="000000"/>
                          </a:solidFill>
                          <a:effectLst/>
                          <a:latin typeface="Calibri" panose="020F0502020204030204" pitchFamily="34" charset="0"/>
                        </a:rPr>
                        <a:t>Mateřská + základní škola</a:t>
                      </a:r>
                    </a:p>
                  </a:txBody>
                  <a:tcPr marL="3600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200" b="0" i="1" u="none" strike="noStrike">
                          <a:solidFill>
                            <a:srgbClr val="000000"/>
                          </a:solidFill>
                          <a:effectLst/>
                          <a:latin typeface="Calibri" panose="020F0502020204030204" pitchFamily="34" charset="0"/>
                        </a:rPr>
                        <a:t>2 020</a:t>
                      </a: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200" b="0" i="0" u="none" strike="noStrike">
                          <a:solidFill>
                            <a:srgbClr val="000000"/>
                          </a:solidFill>
                          <a:effectLst/>
                          <a:latin typeface="Calibri" panose="020F0502020204030204" pitchFamily="34"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190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3,3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120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4,3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0,1</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1,0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53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4,1</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3,8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446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5,9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54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6,0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917158992"/>
                  </a:ext>
                </a:extLst>
              </a:tr>
              <a:tr h="385167">
                <a:tc>
                  <a:txBody>
                    <a:bodyPr/>
                    <a:lstStyle/>
                    <a:p>
                      <a:pPr algn="l" fontAlgn="ctr"/>
                      <a:r>
                        <a:rPr lang="cs-CZ" sz="1050" b="1" i="0" u="none" strike="noStrike" dirty="0">
                          <a:solidFill>
                            <a:srgbClr val="000000"/>
                          </a:solidFill>
                          <a:effectLst/>
                          <a:latin typeface="Calibri" panose="020F0502020204030204" pitchFamily="34" charset="0"/>
                        </a:rPr>
                        <a:t>Mateřská + základní + střední škola</a:t>
                      </a:r>
                    </a:p>
                  </a:txBody>
                  <a:tcPr marL="3600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200" b="0" i="1" u="none" strike="noStrike">
                          <a:solidFill>
                            <a:srgbClr val="000000"/>
                          </a:solidFill>
                          <a:effectLst/>
                          <a:latin typeface="Calibri" panose="020F0502020204030204" pitchFamily="34" charset="0"/>
                        </a:rPr>
                        <a:t>66</a:t>
                      </a: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200" b="0" i="0" u="none" strike="noStrike">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10,6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2,6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17,0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1"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3,0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2,5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6,1</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2,5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1"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419962414"/>
                  </a:ext>
                </a:extLst>
              </a:tr>
              <a:tr h="385167">
                <a:tc>
                  <a:txBody>
                    <a:bodyPr/>
                    <a:lstStyle/>
                    <a:p>
                      <a:pPr algn="l" fontAlgn="ctr"/>
                      <a:r>
                        <a:rPr lang="cs-CZ" sz="1050" b="1" i="0" u="none" strike="noStrike" dirty="0">
                          <a:solidFill>
                            <a:srgbClr val="000000"/>
                          </a:solidFill>
                          <a:effectLst/>
                          <a:latin typeface="Calibri" panose="020F0502020204030204" pitchFamily="34" charset="0"/>
                        </a:rPr>
                        <a:t>Základní škola</a:t>
                      </a:r>
                    </a:p>
                  </a:txBody>
                  <a:tcPr marL="3600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200" b="0" i="1" u="none" strike="noStrike">
                          <a:solidFill>
                            <a:srgbClr val="000000"/>
                          </a:solidFill>
                          <a:effectLst/>
                          <a:latin typeface="Calibri" panose="020F0502020204030204" pitchFamily="34" charset="0"/>
                        </a:rPr>
                        <a:t>1 994</a:t>
                      </a: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200" b="0" i="0" u="none" strike="noStrike">
                          <a:solidFill>
                            <a:srgbClr val="000000"/>
                          </a:solidFill>
                          <a:effectLst/>
                          <a:latin typeface="Calibri" panose="020F0502020204030204" pitchFamily="34" charset="0"/>
                        </a:rPr>
                        <a:t>223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11,2</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1 288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5,8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251</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5,3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35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5,0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3,4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386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5,7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13,1</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1 125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4,3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180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5,5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011056856"/>
                  </a:ext>
                </a:extLst>
              </a:tr>
              <a:tr h="385167">
                <a:tc>
                  <a:txBody>
                    <a:bodyPr/>
                    <a:lstStyle/>
                    <a:p>
                      <a:pPr algn="l" fontAlgn="ctr"/>
                      <a:r>
                        <a:rPr lang="cs-CZ" sz="1050" b="1" i="0" u="none" strike="noStrike">
                          <a:solidFill>
                            <a:srgbClr val="000000"/>
                          </a:solidFill>
                          <a:effectLst/>
                          <a:latin typeface="Calibri" panose="020F0502020204030204" pitchFamily="34" charset="0"/>
                        </a:rPr>
                        <a:t>Základní + střední škola</a:t>
                      </a:r>
                    </a:p>
                  </a:txBody>
                  <a:tcPr marL="3600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200" b="0" i="1" u="none" strike="noStrike">
                          <a:solidFill>
                            <a:srgbClr val="000000"/>
                          </a:solidFill>
                          <a:effectLst/>
                          <a:latin typeface="Calibri" panose="020F0502020204030204" pitchFamily="34" charset="0"/>
                        </a:rPr>
                        <a:t>114</a:t>
                      </a: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200" b="0" i="0" u="none" strike="noStrike">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5,3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3,3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1"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1"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2,0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3,5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4,5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1"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49830543"/>
                  </a:ext>
                </a:extLst>
              </a:tr>
              <a:tr h="385167">
                <a:tc>
                  <a:txBody>
                    <a:bodyPr/>
                    <a:lstStyle/>
                    <a:p>
                      <a:pPr algn="l" fontAlgn="ctr"/>
                      <a:r>
                        <a:rPr lang="cs-CZ" sz="1050" b="1" i="0" u="none" strike="noStrike" dirty="0">
                          <a:solidFill>
                            <a:srgbClr val="000000"/>
                          </a:solidFill>
                          <a:effectLst/>
                          <a:latin typeface="Calibri" panose="020F0502020204030204" pitchFamily="34" charset="0"/>
                        </a:rPr>
                        <a:t>Střední škola</a:t>
                      </a:r>
                    </a:p>
                  </a:txBody>
                  <a:tcPr marL="3600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200" b="0" i="1" u="none" strike="noStrike">
                          <a:solidFill>
                            <a:srgbClr val="000000"/>
                          </a:solidFill>
                          <a:effectLst/>
                          <a:latin typeface="Calibri" panose="020F0502020204030204" pitchFamily="34" charset="0"/>
                        </a:rPr>
                        <a:t>982</a:t>
                      </a: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200" b="0" i="0" u="none" strike="noStrike">
                          <a:solidFill>
                            <a:srgbClr val="000000"/>
                          </a:solidFill>
                          <a:effectLst/>
                          <a:latin typeface="Calibri" panose="020F0502020204030204" pitchFamily="34" charset="0"/>
                        </a:rPr>
                        <a:t>171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17,4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987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5,8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79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4,4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1"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35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3,9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95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4,0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1"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380454374"/>
                  </a:ext>
                </a:extLst>
              </a:tr>
              <a:tr h="385167">
                <a:tc>
                  <a:txBody>
                    <a:bodyPr/>
                    <a:lstStyle/>
                    <a:p>
                      <a:pPr algn="l" fontAlgn="ctr"/>
                      <a:r>
                        <a:rPr lang="cs-CZ" sz="1050" b="1" i="0" u="none" strike="noStrike" dirty="0">
                          <a:solidFill>
                            <a:srgbClr val="000000"/>
                          </a:solidFill>
                          <a:effectLst/>
                          <a:latin typeface="Calibri" panose="020F0502020204030204" pitchFamily="34" charset="0"/>
                        </a:rPr>
                        <a:t>Střední + Vyšší odborná škola</a:t>
                      </a:r>
                    </a:p>
                  </a:txBody>
                  <a:tcPr marL="3600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200" b="0" i="1" u="none" strike="noStrike">
                          <a:solidFill>
                            <a:srgbClr val="000000"/>
                          </a:solidFill>
                          <a:effectLst/>
                          <a:latin typeface="Calibri" panose="020F0502020204030204" pitchFamily="34" charset="0"/>
                        </a:rPr>
                        <a:t>120</a:t>
                      </a: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200" b="0" i="0" u="none" strike="noStrike">
                          <a:solidFill>
                            <a:srgbClr val="000000"/>
                          </a:solidFill>
                          <a:effectLst/>
                          <a:latin typeface="Calibri" panose="020F0502020204030204" pitchFamily="34"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10,8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51</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3,9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3,0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1"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4,2</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34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6,8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3,3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22</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5,5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1"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561185226"/>
                  </a:ext>
                </a:extLst>
              </a:tr>
              <a:tr h="385167">
                <a:tc>
                  <a:txBody>
                    <a:bodyPr/>
                    <a:lstStyle/>
                    <a:p>
                      <a:pPr algn="l" fontAlgn="ctr"/>
                      <a:r>
                        <a:rPr lang="cs-CZ" sz="1050" b="1" i="0" u="none" strike="noStrike" dirty="0">
                          <a:solidFill>
                            <a:srgbClr val="000000"/>
                          </a:solidFill>
                          <a:effectLst/>
                          <a:latin typeface="Calibri" panose="020F0502020204030204" pitchFamily="34" charset="0"/>
                        </a:rPr>
                        <a:t>Vyšší odborná škola</a:t>
                      </a:r>
                    </a:p>
                  </a:txBody>
                  <a:tcPr marL="3600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200" b="0" i="1" u="none" strike="noStrike">
                          <a:solidFill>
                            <a:srgbClr val="000000"/>
                          </a:solidFill>
                          <a:effectLst/>
                          <a:latin typeface="Calibri" panose="020F0502020204030204" pitchFamily="34" charset="0"/>
                        </a:rPr>
                        <a:t>38</a:t>
                      </a: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200" b="0" i="0" u="none" strike="noStrike">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15,8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2,3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1"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1"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1"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1"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200" b="0" i="1"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399153661"/>
                  </a:ext>
                </a:extLst>
              </a:tr>
              <a:tr h="385167">
                <a:tc>
                  <a:txBody>
                    <a:bodyPr/>
                    <a:lstStyle/>
                    <a:p>
                      <a:pPr algn="l" fontAlgn="ctr"/>
                      <a:r>
                        <a:rPr lang="cs-CZ" sz="1050" b="1" i="0" u="none" strike="noStrike" dirty="0">
                          <a:solidFill>
                            <a:srgbClr val="000000"/>
                          </a:solidFill>
                          <a:effectLst/>
                          <a:latin typeface="Calibri" panose="020F0502020204030204" pitchFamily="34" charset="0"/>
                        </a:rPr>
                        <a:t>Ostatní</a:t>
                      </a:r>
                    </a:p>
                  </a:txBody>
                  <a:tcPr marL="3600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18</a:t>
                      </a: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cs-CZ" sz="1200" b="0" i="1"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5,6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2</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2,0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cs-CZ" sz="1200" b="0" i="1"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cs-CZ" sz="1200" b="0" i="1"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38,9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77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0" i="1" u="none" strike="noStrike">
                          <a:solidFill>
                            <a:srgbClr val="000000"/>
                          </a:solidFill>
                          <a:effectLst/>
                          <a:latin typeface="Calibri" panose="020F0502020204030204" pitchFamily="34" charset="0"/>
                        </a:rPr>
                        <a:t>11,0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cs-CZ" sz="12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cs-CZ" sz="1200" b="0" i="1"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60747978"/>
                  </a:ext>
                </a:extLst>
              </a:tr>
              <a:tr h="385167">
                <a:tc>
                  <a:txBody>
                    <a:bodyPr/>
                    <a:lstStyle/>
                    <a:p>
                      <a:pPr algn="l" fontAlgn="ctr"/>
                      <a:r>
                        <a:rPr lang="cs-CZ" sz="1100" b="1" i="0" u="none" strike="noStrike" dirty="0">
                          <a:solidFill>
                            <a:srgbClr val="000000"/>
                          </a:solidFill>
                          <a:effectLst/>
                          <a:latin typeface="Calibri" panose="020F0502020204030204" pitchFamily="34" charset="0"/>
                        </a:rPr>
                        <a:t>CELKEM</a:t>
                      </a:r>
                    </a:p>
                  </a:txBody>
                  <a:tcPr marL="3600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200" b="1" i="1" u="none" strike="noStrike">
                          <a:solidFill>
                            <a:srgbClr val="000000"/>
                          </a:solidFill>
                          <a:effectLst/>
                          <a:latin typeface="Calibri" panose="020F0502020204030204" pitchFamily="34" charset="0"/>
                        </a:rPr>
                        <a:t>8 567</a:t>
                      </a: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200" b="1" i="0" u="none" strike="noStrike">
                          <a:solidFill>
                            <a:srgbClr val="000000"/>
                          </a:solidFill>
                          <a:effectLst/>
                          <a:latin typeface="Calibri" panose="020F0502020204030204" pitchFamily="34" charset="0"/>
                        </a:rPr>
                        <a:t>572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0" u="none" strike="noStrike">
                          <a:solidFill>
                            <a:srgbClr val="000000"/>
                          </a:solidFill>
                          <a:effectLst/>
                          <a:latin typeface="Calibri" panose="020F0502020204030204" pitchFamily="34" charset="0"/>
                        </a:rPr>
                        <a:t>6,7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0" u="none" strike="noStrike">
                          <a:solidFill>
                            <a:srgbClr val="000000"/>
                          </a:solidFill>
                          <a:effectLst/>
                          <a:latin typeface="Calibri" panose="020F0502020204030204" pitchFamily="34" charset="0"/>
                        </a:rPr>
                        <a:t>2 774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1" u="none" strike="noStrike">
                          <a:solidFill>
                            <a:srgbClr val="000000"/>
                          </a:solidFill>
                          <a:effectLst/>
                          <a:latin typeface="Calibri" panose="020F0502020204030204" pitchFamily="34" charset="0"/>
                        </a:rPr>
                        <a:t>4,8</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0" u="none" strike="noStrike">
                          <a:solidFill>
                            <a:srgbClr val="000000"/>
                          </a:solidFill>
                          <a:effectLst/>
                          <a:latin typeface="Calibri" panose="020F0502020204030204" pitchFamily="34" charset="0"/>
                        </a:rPr>
                        <a:t>203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0" u="none" strike="noStrike">
                          <a:solidFill>
                            <a:srgbClr val="000000"/>
                          </a:solidFill>
                          <a:effectLst/>
                          <a:latin typeface="Calibri" panose="020F0502020204030204" pitchFamily="34" charset="0"/>
                        </a:rPr>
                        <a:t>2,4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0" u="none" strike="noStrike">
                          <a:solidFill>
                            <a:srgbClr val="000000"/>
                          </a:solidFill>
                          <a:effectLst/>
                          <a:latin typeface="Calibri" panose="020F0502020204030204" pitchFamily="34" charset="0"/>
                        </a:rPr>
                        <a:t>863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1" u="none" strike="noStrike">
                          <a:solidFill>
                            <a:srgbClr val="000000"/>
                          </a:solidFill>
                          <a:effectLst/>
                          <a:latin typeface="Calibri" panose="020F0502020204030204" pitchFamily="34" charset="0"/>
                        </a:rPr>
                        <a:t>4,3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0" u="none" strike="noStrike">
                          <a:solidFill>
                            <a:srgbClr val="000000"/>
                          </a:solidFill>
                          <a:effectLst/>
                          <a:latin typeface="Calibri" panose="020F0502020204030204" pitchFamily="34"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0" u="none" strike="noStrike">
                          <a:solidFill>
                            <a:srgbClr val="000000"/>
                          </a:solidFill>
                          <a:effectLst/>
                          <a:latin typeface="Calibri" panose="020F0502020204030204" pitchFamily="34" charset="0"/>
                        </a:rPr>
                        <a:t>0,4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0" u="none" strike="noStrike">
                          <a:solidFill>
                            <a:srgbClr val="000000"/>
                          </a:solidFill>
                          <a:effectLst/>
                          <a:latin typeface="Calibri" panose="020F0502020204030204" pitchFamily="34" charset="0"/>
                        </a:rPr>
                        <a:t>240</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1" u="none" strike="noStrike">
                          <a:solidFill>
                            <a:srgbClr val="000000"/>
                          </a:solidFill>
                          <a:effectLst/>
                          <a:latin typeface="Calibri" panose="020F0502020204030204" pitchFamily="34" charset="0"/>
                        </a:rPr>
                        <a:t>6,3</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0" u="none" strike="noStrike">
                          <a:solidFill>
                            <a:srgbClr val="000000"/>
                          </a:solidFill>
                          <a:effectLst/>
                          <a:latin typeface="Calibri" panose="020F0502020204030204" pitchFamily="34" charset="0"/>
                        </a:rPr>
                        <a:t>165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0" u="none" strike="noStrike">
                          <a:solidFill>
                            <a:srgbClr val="000000"/>
                          </a:solidFill>
                          <a:effectLst/>
                          <a:latin typeface="Calibri" panose="020F0502020204030204" pitchFamily="34" charset="0"/>
                        </a:rPr>
                        <a:t>1,9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0" u="none" strike="noStrike">
                          <a:solidFill>
                            <a:srgbClr val="000000"/>
                          </a:solidFill>
                          <a:effectLst/>
                          <a:latin typeface="Calibri" panose="020F0502020204030204" pitchFamily="34" charset="0"/>
                        </a:rPr>
                        <a:t>946</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1" u="none" strike="noStrike">
                          <a:solidFill>
                            <a:srgbClr val="000000"/>
                          </a:solidFill>
                          <a:effectLst/>
                          <a:latin typeface="Calibri" panose="020F0502020204030204" pitchFamily="34" charset="0"/>
                        </a:rPr>
                        <a:t>5,7</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0" u="none" strike="noStrike">
                          <a:solidFill>
                            <a:srgbClr val="000000"/>
                          </a:solidFill>
                          <a:effectLst/>
                          <a:latin typeface="Calibri" panose="020F0502020204030204" pitchFamily="34" charset="0"/>
                        </a:rPr>
                        <a:t>949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0" u="none" strike="noStrike">
                          <a:solidFill>
                            <a:srgbClr val="000000"/>
                          </a:solidFill>
                          <a:effectLst/>
                          <a:latin typeface="Calibri" panose="020F0502020204030204" pitchFamily="34" charset="0"/>
                        </a:rPr>
                        <a:t>11,1</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0" u="none" strike="noStrike">
                          <a:solidFill>
                            <a:srgbClr val="000000"/>
                          </a:solidFill>
                          <a:effectLst/>
                          <a:latin typeface="Calibri" panose="020F0502020204030204" pitchFamily="34" charset="0"/>
                        </a:rPr>
                        <a:t>4 631</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1" u="none" strike="noStrike">
                          <a:solidFill>
                            <a:srgbClr val="000000"/>
                          </a:solidFill>
                          <a:effectLst/>
                          <a:latin typeface="Calibri" panose="020F0502020204030204" pitchFamily="34" charset="0"/>
                        </a:rPr>
                        <a:t>4,9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0" u="none" strike="noStrike">
                          <a:solidFill>
                            <a:srgbClr val="000000"/>
                          </a:solidFill>
                          <a:effectLst/>
                          <a:latin typeface="Calibri" panose="020F0502020204030204" pitchFamily="34" charset="0"/>
                        </a:rPr>
                        <a:t>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0" u="none" strike="noStrike">
                          <a:solidFill>
                            <a:srgbClr val="000000"/>
                          </a:solidFill>
                          <a:effectLst/>
                          <a:latin typeface="Calibri" panose="020F0502020204030204" pitchFamily="34" charset="0"/>
                        </a:rPr>
                        <a:t>1,5</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0" u="none" strike="noStrike">
                          <a:solidFill>
                            <a:srgbClr val="000000"/>
                          </a:solidFill>
                          <a:effectLst/>
                          <a:latin typeface="Calibri" panose="020F0502020204030204" pitchFamily="34" charset="0"/>
                        </a:rPr>
                        <a:t>799</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200" b="1" i="1" u="none" strike="noStrike" dirty="0">
                          <a:solidFill>
                            <a:srgbClr val="000000"/>
                          </a:solidFill>
                          <a:effectLst/>
                          <a:latin typeface="Calibri" panose="020F0502020204030204" pitchFamily="34" charset="0"/>
                        </a:rPr>
                        <a:t>6,4</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42656254"/>
                  </a:ext>
                </a:extLst>
              </a:tr>
            </a:tbl>
          </a:graphicData>
        </a:graphic>
      </p:graphicFrame>
      <p:grpSp>
        <p:nvGrpSpPr>
          <p:cNvPr id="11" name="Skupina 10">
            <a:extLst>
              <a:ext uri="{FF2B5EF4-FFF2-40B4-BE49-F238E27FC236}">
                <a16:creationId xmlns:a16="http://schemas.microsoft.com/office/drawing/2014/main" id="{DEDA3E0E-B20A-4EC5-BDC2-6863A93A662D}"/>
              </a:ext>
            </a:extLst>
          </p:cNvPr>
          <p:cNvGrpSpPr/>
          <p:nvPr/>
        </p:nvGrpSpPr>
        <p:grpSpPr>
          <a:xfrm>
            <a:off x="2402469" y="5885983"/>
            <a:ext cx="2143122" cy="173463"/>
            <a:chOff x="733425" y="6443990"/>
            <a:chExt cx="2143122" cy="173463"/>
          </a:xfrm>
        </p:grpSpPr>
        <p:sp>
          <p:nvSpPr>
            <p:cNvPr id="12" name="TextovéPole 11">
              <a:extLst>
                <a:ext uri="{FF2B5EF4-FFF2-40B4-BE49-F238E27FC236}">
                  <a16:creationId xmlns:a16="http://schemas.microsoft.com/office/drawing/2014/main" id="{64255409-BC06-4C47-890D-D0B1BA402A0B}"/>
                </a:ext>
              </a:extLst>
            </p:cNvPr>
            <p:cNvSpPr txBox="1"/>
            <p:nvPr/>
          </p:nvSpPr>
          <p:spPr>
            <a:xfrm>
              <a:off x="733425" y="6443990"/>
              <a:ext cx="2143122" cy="1692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0" i="0" u="none" strike="noStrike" kern="1200" cap="none" spc="0" normalizeH="0" baseline="0" noProof="0" dirty="0">
                  <a:ln>
                    <a:noFill/>
                  </a:ln>
                  <a:solidFill>
                    <a:prstClr val="black"/>
                  </a:solidFill>
                  <a:effectLst/>
                  <a:uLnTx/>
                  <a:uFillTx/>
                  <a:latin typeface="Calibri" panose="020F0502020204030204"/>
                  <a:ea typeface="+mn-ea"/>
                  <a:cs typeface="+mn-cs"/>
                </a:rPr>
                <a:t>min %                                         max %</a:t>
              </a:r>
            </a:p>
          </p:txBody>
        </p:sp>
        <p:pic>
          <p:nvPicPr>
            <p:cNvPr id="13" name="Obrázek 12">
              <a:extLst>
                <a:ext uri="{FF2B5EF4-FFF2-40B4-BE49-F238E27FC236}">
                  <a16:creationId xmlns:a16="http://schemas.microsoft.com/office/drawing/2014/main" id="{2E529915-C577-49A0-8CB8-D6FF1D5866F0}"/>
                </a:ext>
              </a:extLst>
            </p:cNvPr>
            <p:cNvPicPr>
              <a:picLocks noChangeAspect="1"/>
            </p:cNvPicPr>
            <p:nvPr/>
          </p:nvPicPr>
          <p:blipFill>
            <a:blip r:embed="rId2"/>
            <a:stretch>
              <a:fillRect/>
            </a:stretch>
          </p:blipFill>
          <p:spPr>
            <a:xfrm>
              <a:off x="1176253" y="6445979"/>
              <a:ext cx="1209844" cy="171474"/>
            </a:xfrm>
            <a:prstGeom prst="rect">
              <a:avLst/>
            </a:prstGeom>
          </p:spPr>
        </p:pic>
      </p:grpSp>
      <p:sp>
        <p:nvSpPr>
          <p:cNvPr id="14" name="TextovéPole 13">
            <a:extLst>
              <a:ext uri="{FF2B5EF4-FFF2-40B4-BE49-F238E27FC236}">
                <a16:creationId xmlns:a16="http://schemas.microsoft.com/office/drawing/2014/main" id="{F1F81A17-84E5-4828-AFBC-781828C94FD8}"/>
              </a:ext>
            </a:extLst>
          </p:cNvPr>
          <p:cNvSpPr txBox="1"/>
          <p:nvPr/>
        </p:nvSpPr>
        <p:spPr>
          <a:xfrm>
            <a:off x="4549577" y="5833057"/>
            <a:ext cx="668952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200" b="1" i="0" u="none" strike="noStrike" kern="1200" cap="none" spc="0" normalizeH="0" baseline="0" noProof="0" dirty="0">
                <a:ln>
                  <a:noFill/>
                </a:ln>
                <a:solidFill>
                  <a:prstClr val="black"/>
                </a:solidFill>
                <a:effectLst/>
                <a:uLnTx/>
                <a:uFillTx/>
                <a:latin typeface="Calibri" panose="020F0502020204030204"/>
                <a:ea typeface="+mn-ea"/>
                <a:cs typeface="+mn-cs"/>
              </a:rPr>
              <a:t>Barevná škála vizualizuje rozsah hodnot v rámci sloupce</a:t>
            </a:r>
          </a:p>
        </p:txBody>
      </p:sp>
      <p:sp>
        <p:nvSpPr>
          <p:cNvPr id="15" name="Obdélník 14">
            <a:extLst>
              <a:ext uri="{FF2B5EF4-FFF2-40B4-BE49-F238E27FC236}">
                <a16:creationId xmlns:a16="http://schemas.microsoft.com/office/drawing/2014/main" id="{8095FFD6-5406-4CB1-B6D5-F6846055EF22}"/>
              </a:ext>
            </a:extLst>
          </p:cNvPr>
          <p:cNvSpPr/>
          <p:nvPr/>
        </p:nvSpPr>
        <p:spPr>
          <a:xfrm>
            <a:off x="204760" y="6070086"/>
            <a:ext cx="11740194" cy="553998"/>
          </a:xfrm>
          <a:prstGeom prst="rect">
            <a:avLst/>
          </a:prstGeom>
        </p:spPr>
        <p:txBody>
          <a:bodyPr wrap="square">
            <a:spAutoFit/>
          </a:bodyPr>
          <a:lstStyle/>
          <a:p>
            <a:r>
              <a:rPr lang="cs-CZ" sz="1000" b="1" i="1" dirty="0"/>
              <a:t>* od 14. 10. 2020 uzavření všech škol (mimo mateřských); od 18. 11. 2020návrat 1. a 2. tříd do škol, otevření speciálních škol a přípravných tříd; </a:t>
            </a:r>
            <a:r>
              <a:rPr lang="cs-CZ" sz="1000" i="1" dirty="0">
                <a:solidFill>
                  <a:srgbClr val="000000"/>
                </a:solidFill>
              </a:rPr>
              <a:t>od 25.11. Návrat studentů posledního ročníku SŠ a VOŠ, vybrané praktické výuky pro VŠ, SŠ, VOŠ; </a:t>
            </a:r>
            <a:r>
              <a:rPr lang="cs-CZ" sz="1000" b="1" i="1" dirty="0">
                <a:solidFill>
                  <a:srgbClr val="000000"/>
                </a:solidFill>
              </a:rPr>
              <a:t>od 30. 11. 2020 návrat zbytku ZŠ, 6. – 8. třídy v rotačním režimu; od 7.12. návrat zbytku ročníků středních škol v rotačním režimu</a:t>
            </a:r>
            <a:r>
              <a:rPr lang="cs-CZ" sz="1000" b="1" i="1" dirty="0"/>
              <a:t>; od 21. 12. 2020 do 3. 1. 2021 vánoční školní prázdniny; od 1. 3. přerušení veškeré prezenční výuky</a:t>
            </a:r>
          </a:p>
        </p:txBody>
      </p:sp>
      <p:grpSp>
        <p:nvGrpSpPr>
          <p:cNvPr id="16" name="Skupina 15">
            <a:extLst>
              <a:ext uri="{FF2B5EF4-FFF2-40B4-BE49-F238E27FC236}">
                <a16:creationId xmlns:a16="http://schemas.microsoft.com/office/drawing/2014/main" id="{5F4F989D-403B-4463-B58A-0C336B7559CD}"/>
              </a:ext>
            </a:extLst>
          </p:cNvPr>
          <p:cNvGrpSpPr/>
          <p:nvPr/>
        </p:nvGrpSpPr>
        <p:grpSpPr>
          <a:xfrm>
            <a:off x="204760" y="5889549"/>
            <a:ext cx="2143122" cy="171474"/>
            <a:chOff x="2185672" y="6586960"/>
            <a:chExt cx="2143122" cy="171474"/>
          </a:xfrm>
        </p:grpSpPr>
        <p:sp>
          <p:nvSpPr>
            <p:cNvPr id="18" name="TextovéPole 17">
              <a:extLst>
                <a:ext uri="{FF2B5EF4-FFF2-40B4-BE49-F238E27FC236}">
                  <a16:creationId xmlns:a16="http://schemas.microsoft.com/office/drawing/2014/main" id="{9E701343-FBCF-40ED-9B7A-E04DC48DE142}"/>
                </a:ext>
              </a:extLst>
            </p:cNvPr>
            <p:cNvSpPr txBox="1"/>
            <p:nvPr/>
          </p:nvSpPr>
          <p:spPr>
            <a:xfrm>
              <a:off x="2185672" y="6586960"/>
              <a:ext cx="2143122" cy="153888"/>
            </a:xfrm>
            <a:prstGeom prst="rect">
              <a:avLst/>
            </a:prstGeom>
            <a:noFill/>
          </p:spPr>
          <p:txBody>
            <a:bodyPr wrap="square" lIns="0" tIns="0" rIns="0" bIns="0" rtlCol="0">
              <a:spAutoFit/>
            </a:bodyPr>
            <a:lstStyle/>
            <a:p>
              <a:pPr algn="ctr"/>
              <a:r>
                <a:rPr lang="cs-CZ" sz="1000" dirty="0"/>
                <a:t>min %                                    max %</a:t>
              </a:r>
            </a:p>
          </p:txBody>
        </p:sp>
        <p:pic>
          <p:nvPicPr>
            <p:cNvPr id="19" name="Obrázek 18">
              <a:extLst>
                <a:ext uri="{FF2B5EF4-FFF2-40B4-BE49-F238E27FC236}">
                  <a16:creationId xmlns:a16="http://schemas.microsoft.com/office/drawing/2014/main" id="{63E8C021-305A-4B1A-95D2-77DF9B58A3AD}"/>
                </a:ext>
              </a:extLst>
            </p:cNvPr>
            <p:cNvPicPr>
              <a:picLocks noChangeAspect="1"/>
            </p:cNvPicPr>
            <p:nvPr/>
          </p:nvPicPr>
          <p:blipFill>
            <a:blip r:embed="rId3"/>
            <a:stretch>
              <a:fillRect/>
            </a:stretch>
          </p:blipFill>
          <p:spPr>
            <a:xfrm>
              <a:off x="2653291" y="6586960"/>
              <a:ext cx="1190791" cy="171474"/>
            </a:xfrm>
            <a:prstGeom prst="rect">
              <a:avLst/>
            </a:prstGeom>
          </p:spPr>
        </p:pic>
      </p:grpSp>
      <p:sp>
        <p:nvSpPr>
          <p:cNvPr id="20" name="Pravá složená závorka 19"/>
          <p:cNvSpPr/>
          <p:nvPr/>
        </p:nvSpPr>
        <p:spPr>
          <a:xfrm>
            <a:off x="1940943" y="3679165"/>
            <a:ext cx="310551" cy="1574322"/>
          </a:xfrm>
          <a:prstGeom prst="rightBrace">
            <a:avLst>
              <a:gd name="adj1" fmla="val 209722"/>
              <a:gd name="adj2" fmla="val 50000"/>
            </a:avLst>
          </a:prstGeom>
          <a:solidFill>
            <a:srgbClr val="C00000"/>
          </a:solid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cs-CZ"/>
          </a:p>
        </p:txBody>
      </p:sp>
      <p:sp>
        <p:nvSpPr>
          <p:cNvPr id="21" name="TextovéPole 20"/>
          <p:cNvSpPr txBox="1"/>
          <p:nvPr/>
        </p:nvSpPr>
        <p:spPr>
          <a:xfrm>
            <a:off x="2402469" y="4084923"/>
            <a:ext cx="3860308" cy="769441"/>
          </a:xfrm>
          <a:prstGeom prst="rect">
            <a:avLst/>
          </a:prstGeom>
          <a:solidFill>
            <a:srgbClr val="C00000"/>
          </a:solidFill>
        </p:spPr>
        <p:txBody>
          <a:bodyPr wrap="square" rtlCol="0">
            <a:spAutoFit/>
          </a:bodyPr>
          <a:lstStyle/>
          <a:p>
            <a:pPr algn="ctr"/>
            <a:r>
              <a:rPr lang="cs-CZ" sz="2200" b="1" dirty="0" smtClean="0">
                <a:solidFill>
                  <a:schemeClr val="bg1"/>
                </a:solidFill>
              </a:rPr>
              <a:t>Vymizení ohnisek </a:t>
            </a:r>
          </a:p>
          <a:p>
            <a:pPr algn="ctr"/>
            <a:r>
              <a:rPr lang="cs-CZ" sz="2200" b="1" dirty="0" smtClean="0">
                <a:solidFill>
                  <a:schemeClr val="bg1"/>
                </a:solidFill>
              </a:rPr>
              <a:t>u středních a vyšších škol </a:t>
            </a:r>
            <a:endParaRPr lang="cs-CZ" sz="2200" b="1" dirty="0">
              <a:solidFill>
                <a:schemeClr val="bg1"/>
              </a:solidFill>
            </a:endParaRPr>
          </a:p>
        </p:txBody>
      </p:sp>
      <p:sp>
        <p:nvSpPr>
          <p:cNvPr id="22" name="Šipka doprava 21"/>
          <p:cNvSpPr/>
          <p:nvPr/>
        </p:nvSpPr>
        <p:spPr>
          <a:xfrm>
            <a:off x="6343052" y="4197911"/>
            <a:ext cx="3804249" cy="543464"/>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3" name="TextovéPole 22"/>
          <p:cNvSpPr txBox="1"/>
          <p:nvPr/>
        </p:nvSpPr>
        <p:spPr>
          <a:xfrm>
            <a:off x="3474030" y="3066494"/>
            <a:ext cx="4274770" cy="769441"/>
          </a:xfrm>
          <a:prstGeom prst="rect">
            <a:avLst/>
          </a:prstGeom>
          <a:solidFill>
            <a:srgbClr val="C00000"/>
          </a:solidFill>
        </p:spPr>
        <p:txBody>
          <a:bodyPr wrap="square" rtlCol="0">
            <a:spAutoFit/>
          </a:bodyPr>
          <a:lstStyle/>
          <a:p>
            <a:pPr algn="ctr"/>
            <a:r>
              <a:rPr lang="cs-CZ" sz="2200" b="1" dirty="0" smtClean="0">
                <a:solidFill>
                  <a:schemeClr val="bg1"/>
                </a:solidFill>
              </a:rPr>
              <a:t>Řádový pokles u mateřských </a:t>
            </a:r>
          </a:p>
          <a:p>
            <a:pPr algn="ctr"/>
            <a:r>
              <a:rPr lang="cs-CZ" sz="2200" b="1" dirty="0" smtClean="0">
                <a:solidFill>
                  <a:schemeClr val="bg1"/>
                </a:solidFill>
              </a:rPr>
              <a:t>a základních škol</a:t>
            </a:r>
            <a:endParaRPr lang="cs-CZ" sz="2200" b="1" dirty="0">
              <a:solidFill>
                <a:schemeClr val="bg1"/>
              </a:solidFill>
            </a:endParaRPr>
          </a:p>
        </p:txBody>
      </p:sp>
      <p:sp>
        <p:nvSpPr>
          <p:cNvPr id="24" name="Šipka doprava 23"/>
          <p:cNvSpPr/>
          <p:nvPr/>
        </p:nvSpPr>
        <p:spPr>
          <a:xfrm rot="19314325">
            <a:off x="7762848" y="2569656"/>
            <a:ext cx="796813" cy="543464"/>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5" name="Šipka doprava 24"/>
          <p:cNvSpPr/>
          <p:nvPr/>
        </p:nvSpPr>
        <p:spPr>
          <a:xfrm>
            <a:off x="7797216" y="3179482"/>
            <a:ext cx="796813" cy="543464"/>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1779499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284960" y="152857"/>
            <a:ext cx="11068050" cy="181588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2800" b="1" i="0" u="none" strike="noStrike" kern="1200" cap="none" spc="0" normalizeH="0" baseline="0" noProof="0" dirty="0">
                <a:ln>
                  <a:noFill/>
                </a:ln>
                <a:solidFill>
                  <a:prstClr val="black"/>
                </a:solidFill>
                <a:effectLst/>
                <a:uLnTx/>
                <a:uFillTx/>
                <a:latin typeface="Calibri" panose="020F0502020204030204"/>
                <a:ea typeface="+mn-ea"/>
                <a:cs typeface="+mn-cs"/>
              </a:rPr>
              <a:t>Při hodnocení rizika souvisejícího s ohnisky je ovšem nutné brát</a:t>
            </a:r>
            <a:r>
              <a:rPr kumimoji="0" lang="cs-CZ" sz="2800" b="1" i="0" u="none" strike="noStrike" kern="1200" cap="none" spc="0" normalizeH="0" noProof="0" dirty="0">
                <a:ln>
                  <a:noFill/>
                </a:ln>
                <a:solidFill>
                  <a:prstClr val="black"/>
                </a:solidFill>
                <a:effectLst/>
                <a:uLnTx/>
                <a:uFillTx/>
                <a:latin typeface="Calibri" panose="020F0502020204030204"/>
                <a:ea typeface="+mn-ea"/>
                <a:cs typeface="+mn-cs"/>
              </a:rPr>
              <a:t> v úvahu jednak typ školy a dále také podíl škol z daného segmentu, který byl nákazou COVID-19 zasažen. Tyto hodnoty, vedle údajů o velikosti ohnisek, ukazují na  rizikovost určitého typu škol. </a:t>
            </a:r>
            <a:endParaRPr kumimoji="0" lang="cs-CZ"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Šipka dolů 4"/>
          <p:cNvSpPr/>
          <p:nvPr/>
        </p:nvSpPr>
        <p:spPr>
          <a:xfrm>
            <a:off x="5244274" y="2820317"/>
            <a:ext cx="1095375" cy="585985"/>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3" name="Tabulka 2">
            <a:extLst>
              <a:ext uri="{FF2B5EF4-FFF2-40B4-BE49-F238E27FC236}">
                <a16:creationId xmlns:a16="http://schemas.microsoft.com/office/drawing/2014/main" id="{0161F7D5-4F84-49F1-80D7-300CC6A14664}"/>
              </a:ext>
            </a:extLst>
          </p:cNvPr>
          <p:cNvGraphicFramePr>
            <a:graphicFrameLocks noGrp="1"/>
          </p:cNvGraphicFramePr>
          <p:nvPr>
            <p:extLst>
              <p:ext uri="{D42A27DB-BD31-4B8C-83A1-F6EECF244321}">
                <p14:modId xmlns:p14="http://schemas.microsoft.com/office/powerpoint/2010/main" val="2043436328"/>
              </p:ext>
            </p:extLst>
          </p:nvPr>
        </p:nvGraphicFramePr>
        <p:xfrm>
          <a:off x="702689" y="3682222"/>
          <a:ext cx="10477877" cy="1497459"/>
        </p:xfrm>
        <a:graphic>
          <a:graphicData uri="http://schemas.openxmlformats.org/drawingml/2006/table">
            <a:tbl>
              <a:tblPr firstRow="1" firstCol="1" bandRow="1">
                <a:tableStyleId>{9D7B26C5-4107-4FEC-AEDC-1716B250A1EF}</a:tableStyleId>
              </a:tblPr>
              <a:tblGrid>
                <a:gridCol w="2685750">
                  <a:extLst>
                    <a:ext uri="{9D8B030D-6E8A-4147-A177-3AD203B41FA5}">
                      <a16:colId xmlns:a16="http://schemas.microsoft.com/office/drawing/2014/main" val="2991518453"/>
                    </a:ext>
                  </a:extLst>
                </a:gridCol>
                <a:gridCol w="1113161">
                  <a:extLst>
                    <a:ext uri="{9D8B030D-6E8A-4147-A177-3AD203B41FA5}">
                      <a16:colId xmlns:a16="http://schemas.microsoft.com/office/drawing/2014/main" val="468165526"/>
                    </a:ext>
                  </a:extLst>
                </a:gridCol>
                <a:gridCol w="1113161">
                  <a:extLst>
                    <a:ext uri="{9D8B030D-6E8A-4147-A177-3AD203B41FA5}">
                      <a16:colId xmlns:a16="http://schemas.microsoft.com/office/drawing/2014/main" val="1497221487"/>
                    </a:ext>
                  </a:extLst>
                </a:gridCol>
                <a:gridCol w="1113161">
                  <a:extLst>
                    <a:ext uri="{9D8B030D-6E8A-4147-A177-3AD203B41FA5}">
                      <a16:colId xmlns:a16="http://schemas.microsoft.com/office/drawing/2014/main" val="2315194281"/>
                    </a:ext>
                  </a:extLst>
                </a:gridCol>
                <a:gridCol w="1113161">
                  <a:extLst>
                    <a:ext uri="{9D8B030D-6E8A-4147-A177-3AD203B41FA5}">
                      <a16:colId xmlns:a16="http://schemas.microsoft.com/office/drawing/2014/main" val="1055578575"/>
                    </a:ext>
                  </a:extLst>
                </a:gridCol>
                <a:gridCol w="1113161">
                  <a:extLst>
                    <a:ext uri="{9D8B030D-6E8A-4147-A177-3AD203B41FA5}">
                      <a16:colId xmlns:a16="http://schemas.microsoft.com/office/drawing/2014/main" val="344858212"/>
                    </a:ext>
                  </a:extLst>
                </a:gridCol>
                <a:gridCol w="1113161">
                  <a:extLst>
                    <a:ext uri="{9D8B030D-6E8A-4147-A177-3AD203B41FA5}">
                      <a16:colId xmlns:a16="http://schemas.microsoft.com/office/drawing/2014/main" val="1195578825"/>
                    </a:ext>
                  </a:extLst>
                </a:gridCol>
                <a:gridCol w="1113161">
                  <a:extLst>
                    <a:ext uri="{9D8B030D-6E8A-4147-A177-3AD203B41FA5}">
                      <a16:colId xmlns:a16="http://schemas.microsoft.com/office/drawing/2014/main" val="2879606622"/>
                    </a:ext>
                  </a:extLst>
                </a:gridCol>
              </a:tblGrid>
              <a:tr h="490127">
                <a:tc>
                  <a:txBody>
                    <a:bodyPr/>
                    <a:lstStyle/>
                    <a:p>
                      <a:pPr algn="l" fontAlgn="b"/>
                      <a:endParaRPr lang="cs-CZ" sz="1200" b="0" i="0" u="none" strike="noStrike" dirty="0">
                        <a:solidFill>
                          <a:srgbClr val="000000"/>
                        </a:solidFill>
                        <a:effectLst/>
                        <a:latin typeface="+mn-lt"/>
                      </a:endParaRPr>
                    </a:p>
                  </a:txBody>
                  <a:tcPr marL="9525" marR="9525" marT="9525" marB="0" anchor="b"/>
                </a:tc>
                <a:tc>
                  <a:txBody>
                    <a:bodyPr/>
                    <a:lstStyle/>
                    <a:p>
                      <a:pPr algn="ctr" fontAlgn="ctr"/>
                      <a:r>
                        <a:rPr lang="cs-CZ" sz="1200" i="1" u="none" strike="noStrike" dirty="0">
                          <a:effectLst/>
                          <a:latin typeface="+mn-lt"/>
                        </a:rPr>
                        <a:t>Počet zařízení</a:t>
                      </a:r>
                      <a:endParaRPr lang="cs-CZ" sz="1200" b="1" i="1" u="none" strike="noStrike" dirty="0">
                        <a:solidFill>
                          <a:srgbClr val="000000"/>
                        </a:solidFill>
                        <a:effectLst/>
                        <a:latin typeface="+mn-lt"/>
                      </a:endParaRPr>
                    </a:p>
                  </a:txBody>
                  <a:tcPr marL="9525" marR="9525" marT="9525" marB="0" anchor="ctr"/>
                </a:tc>
                <a:tc>
                  <a:txBody>
                    <a:bodyPr/>
                    <a:lstStyle/>
                    <a:p>
                      <a:pPr algn="ctr" fontAlgn="ctr"/>
                      <a:r>
                        <a:rPr lang="cs-CZ" sz="1200" i="1" u="none" strike="noStrike" dirty="0">
                          <a:effectLst/>
                          <a:latin typeface="+mn-lt"/>
                        </a:rPr>
                        <a:t>Počet studentů</a:t>
                      </a:r>
                      <a:endParaRPr lang="cs-CZ" sz="1200" b="1" i="1" u="none" strike="noStrike" dirty="0">
                        <a:solidFill>
                          <a:srgbClr val="000000"/>
                        </a:solidFill>
                        <a:effectLst/>
                        <a:latin typeface="+mn-lt"/>
                      </a:endParaRPr>
                    </a:p>
                  </a:txBody>
                  <a:tcPr marL="9525" marR="9525" marT="9525" marB="0" anchor="ctr"/>
                </a:tc>
                <a:tc>
                  <a:txBody>
                    <a:bodyPr/>
                    <a:lstStyle/>
                    <a:p>
                      <a:pPr algn="ctr" fontAlgn="ctr"/>
                      <a:r>
                        <a:rPr lang="cs-CZ" sz="1200" i="1" u="none" strike="noStrike" dirty="0">
                          <a:effectLst/>
                          <a:latin typeface="+mn-lt"/>
                        </a:rPr>
                        <a:t>Počet učitelů a vychovatelů</a:t>
                      </a:r>
                      <a:endParaRPr lang="cs-CZ" sz="1200" b="1" i="1" u="none" strike="noStrike" dirty="0">
                        <a:solidFill>
                          <a:srgbClr val="000000"/>
                        </a:solidFill>
                        <a:effectLst/>
                        <a:latin typeface="+mn-lt"/>
                      </a:endParaRPr>
                    </a:p>
                  </a:txBody>
                  <a:tcPr marL="9525" marR="9525" marT="9525" marB="0" anchor="ctr"/>
                </a:tc>
                <a:tc>
                  <a:txBody>
                    <a:bodyPr/>
                    <a:lstStyle/>
                    <a:p>
                      <a:pPr algn="ctr" fontAlgn="ctr"/>
                      <a:r>
                        <a:rPr lang="cs-CZ" sz="1200" u="none" strike="noStrike" dirty="0">
                          <a:solidFill>
                            <a:srgbClr val="C00000"/>
                          </a:solidFill>
                          <a:effectLst/>
                          <a:latin typeface="+mn-lt"/>
                        </a:rPr>
                        <a:t>Počet </a:t>
                      </a:r>
                    </a:p>
                    <a:p>
                      <a:pPr algn="ctr" fontAlgn="ctr"/>
                      <a:r>
                        <a:rPr lang="cs-CZ" sz="1200" u="none" strike="noStrike" dirty="0">
                          <a:solidFill>
                            <a:srgbClr val="C00000"/>
                          </a:solidFill>
                          <a:effectLst/>
                          <a:latin typeface="+mn-lt"/>
                        </a:rPr>
                        <a:t>ohnisek</a:t>
                      </a:r>
                      <a:endParaRPr lang="cs-CZ" sz="1200" b="1" i="0" u="none" strike="noStrike" dirty="0">
                        <a:solidFill>
                          <a:srgbClr val="C00000"/>
                        </a:solidFill>
                        <a:effectLst/>
                        <a:latin typeface="+mn-lt"/>
                      </a:endParaRPr>
                    </a:p>
                  </a:txBody>
                  <a:tcPr marL="9525" marR="9525" marT="9525" marB="0" anchor="ctr"/>
                </a:tc>
                <a:tc>
                  <a:txBody>
                    <a:bodyPr/>
                    <a:lstStyle/>
                    <a:p>
                      <a:pPr algn="ctr" fontAlgn="ctr"/>
                      <a:r>
                        <a:rPr lang="cs-CZ" sz="1200" u="none" strike="noStrike" dirty="0">
                          <a:solidFill>
                            <a:srgbClr val="C00000"/>
                          </a:solidFill>
                          <a:effectLst/>
                          <a:latin typeface="+mn-lt"/>
                        </a:rPr>
                        <a:t>Počet nakažených</a:t>
                      </a:r>
                      <a:endParaRPr lang="cs-CZ" sz="1200" b="1" i="0" u="none" strike="noStrike" dirty="0">
                        <a:solidFill>
                          <a:srgbClr val="C00000"/>
                        </a:solidFill>
                        <a:effectLst/>
                        <a:latin typeface="+mn-lt"/>
                      </a:endParaRPr>
                    </a:p>
                  </a:txBody>
                  <a:tcPr marL="9525" marR="9525" marT="9525" marB="0" anchor="ctr"/>
                </a:tc>
                <a:tc>
                  <a:txBody>
                    <a:bodyPr/>
                    <a:lstStyle/>
                    <a:p>
                      <a:pPr algn="ctr" fontAlgn="ctr"/>
                      <a:r>
                        <a:rPr lang="cs-CZ" sz="1200" u="none" strike="noStrike" dirty="0">
                          <a:solidFill>
                            <a:srgbClr val="C00000"/>
                          </a:solidFill>
                          <a:effectLst/>
                          <a:latin typeface="+mn-lt"/>
                        </a:rPr>
                        <a:t>Průměr na ohnisko</a:t>
                      </a:r>
                      <a:endParaRPr lang="cs-CZ" sz="1200" b="1" i="0" u="none" strike="noStrike" dirty="0">
                        <a:solidFill>
                          <a:srgbClr val="C00000"/>
                        </a:solidFill>
                        <a:effectLst/>
                        <a:latin typeface="+mn-lt"/>
                      </a:endParaRPr>
                    </a:p>
                  </a:txBody>
                  <a:tcPr marL="9525" marR="9525" marT="9525" marB="0" anchor="ctr"/>
                </a:tc>
                <a:tc>
                  <a:txBody>
                    <a:bodyPr/>
                    <a:lstStyle/>
                    <a:p>
                      <a:pPr algn="ctr" fontAlgn="ctr"/>
                      <a:r>
                        <a:rPr lang="cs-CZ" sz="1200" u="none" strike="noStrike" dirty="0">
                          <a:solidFill>
                            <a:srgbClr val="C00000"/>
                          </a:solidFill>
                          <a:effectLst/>
                          <a:latin typeface="+mn-lt"/>
                        </a:rPr>
                        <a:t>Počet ohnisek na 100 zařízení</a:t>
                      </a:r>
                      <a:endParaRPr lang="cs-CZ" sz="1200" b="1" i="0" u="none" strike="noStrike" dirty="0">
                        <a:solidFill>
                          <a:srgbClr val="C00000"/>
                        </a:solidFill>
                        <a:effectLst/>
                        <a:latin typeface="+mn-lt"/>
                      </a:endParaRPr>
                    </a:p>
                  </a:txBody>
                  <a:tcPr marL="9525" marR="9525" marT="9525" marB="0" anchor="ctr"/>
                </a:tc>
                <a:extLst>
                  <a:ext uri="{0D108BD9-81ED-4DB2-BD59-A6C34878D82A}">
                    <a16:rowId xmlns:a16="http://schemas.microsoft.com/office/drawing/2014/main" val="2773515059"/>
                  </a:ext>
                </a:extLst>
              </a:tr>
              <a:tr h="251833">
                <a:tc>
                  <a:txBody>
                    <a:bodyPr/>
                    <a:lstStyle/>
                    <a:p>
                      <a:pPr algn="l" fontAlgn="ctr"/>
                      <a:r>
                        <a:rPr lang="cs-CZ" sz="1200" u="none" strike="noStrike" dirty="0">
                          <a:effectLst/>
                          <a:latin typeface="+mn-lt"/>
                        </a:rPr>
                        <a:t>Mateřská škola</a:t>
                      </a:r>
                      <a:endParaRPr lang="cs-CZ" sz="1200" b="1" i="0" u="none" strike="noStrike" dirty="0">
                        <a:solidFill>
                          <a:srgbClr val="000000"/>
                        </a:solidFill>
                        <a:effectLst/>
                        <a:latin typeface="+mn-lt"/>
                      </a:endParaRPr>
                    </a:p>
                  </a:txBody>
                  <a:tcPr marL="9525" marR="9525" marT="9525" marB="0" anchor="ctr"/>
                </a:tc>
                <a:tc>
                  <a:txBody>
                    <a:bodyPr/>
                    <a:lstStyle/>
                    <a:p>
                      <a:pPr algn="ctr" fontAlgn="ctr"/>
                      <a:r>
                        <a:rPr lang="cs-CZ" sz="1200" b="0" i="1" u="none" strike="noStrike" dirty="0">
                          <a:solidFill>
                            <a:srgbClr val="000000"/>
                          </a:solidFill>
                          <a:effectLst/>
                          <a:latin typeface="+mn-lt"/>
                        </a:rPr>
                        <a:t>3 215</a:t>
                      </a:r>
                    </a:p>
                  </a:txBody>
                  <a:tcPr marL="9525" marR="9525" marT="0" marB="0" anchor="ctr"/>
                </a:tc>
                <a:tc>
                  <a:txBody>
                    <a:bodyPr/>
                    <a:lstStyle/>
                    <a:p>
                      <a:pPr algn="ctr" fontAlgn="ctr"/>
                      <a:r>
                        <a:rPr lang="cs-CZ" sz="1200" b="0" i="1" u="none" strike="noStrike">
                          <a:solidFill>
                            <a:srgbClr val="000000"/>
                          </a:solidFill>
                          <a:effectLst/>
                          <a:latin typeface="+mn-lt"/>
                        </a:rPr>
                        <a:t>259 312</a:t>
                      </a:r>
                    </a:p>
                  </a:txBody>
                  <a:tcPr marL="9525" marR="9525" marT="0" marB="0" anchor="ctr"/>
                </a:tc>
                <a:tc>
                  <a:txBody>
                    <a:bodyPr/>
                    <a:lstStyle/>
                    <a:p>
                      <a:pPr algn="ctr" fontAlgn="ctr"/>
                      <a:r>
                        <a:rPr lang="cs-CZ" sz="1200" b="0" i="1" u="none" strike="noStrike">
                          <a:solidFill>
                            <a:srgbClr val="000000"/>
                          </a:solidFill>
                          <a:effectLst/>
                          <a:latin typeface="+mn-lt"/>
                        </a:rPr>
                        <a:t>24 438</a:t>
                      </a:r>
                    </a:p>
                  </a:txBody>
                  <a:tcPr marL="9525" marR="9525" marT="0" marB="0" anchor="ctr"/>
                </a:tc>
                <a:tc>
                  <a:txBody>
                    <a:bodyPr/>
                    <a:lstStyle/>
                    <a:p>
                      <a:pPr algn="ctr" fontAlgn="ctr"/>
                      <a:r>
                        <a:rPr lang="cs-CZ" sz="1200" b="1" i="0" u="none" strike="noStrike">
                          <a:solidFill>
                            <a:srgbClr val="C00000"/>
                          </a:solidFill>
                          <a:effectLst/>
                          <a:latin typeface="Arial" panose="020B0604020202020204" pitchFamily="34" charset="0"/>
                        </a:rPr>
                        <a:t>942</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4 629</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4,9</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29,3</a:t>
                      </a:r>
                    </a:p>
                  </a:txBody>
                  <a:tcPr marL="9525" marR="9525" marT="9525" marB="0" anchor="ctr"/>
                </a:tc>
                <a:extLst>
                  <a:ext uri="{0D108BD9-81ED-4DB2-BD59-A6C34878D82A}">
                    <a16:rowId xmlns:a16="http://schemas.microsoft.com/office/drawing/2014/main" val="1090783073"/>
                  </a:ext>
                </a:extLst>
              </a:tr>
              <a:tr h="251833">
                <a:tc>
                  <a:txBody>
                    <a:bodyPr/>
                    <a:lstStyle/>
                    <a:p>
                      <a:pPr algn="l" fontAlgn="ctr"/>
                      <a:r>
                        <a:rPr lang="cs-CZ" sz="1200" u="none" strike="noStrike" dirty="0">
                          <a:effectLst/>
                          <a:latin typeface="+mn-lt"/>
                        </a:rPr>
                        <a:t>Mateřská + základní škola</a:t>
                      </a:r>
                      <a:endParaRPr lang="cs-CZ" sz="1200" b="1" i="0" u="none" strike="noStrike" dirty="0">
                        <a:solidFill>
                          <a:srgbClr val="000000"/>
                        </a:solidFill>
                        <a:effectLst/>
                        <a:latin typeface="+mn-lt"/>
                      </a:endParaRPr>
                    </a:p>
                  </a:txBody>
                  <a:tcPr marL="9525" marR="9525" marT="9525" marB="0" anchor="ctr"/>
                </a:tc>
                <a:tc>
                  <a:txBody>
                    <a:bodyPr/>
                    <a:lstStyle/>
                    <a:p>
                      <a:pPr algn="ctr" fontAlgn="ctr"/>
                      <a:r>
                        <a:rPr lang="cs-CZ" sz="1200" b="0" i="1" u="none" strike="noStrike" dirty="0">
                          <a:solidFill>
                            <a:srgbClr val="000000"/>
                          </a:solidFill>
                          <a:effectLst/>
                          <a:latin typeface="+mn-lt"/>
                        </a:rPr>
                        <a:t>2 020</a:t>
                      </a:r>
                    </a:p>
                  </a:txBody>
                  <a:tcPr marL="9525" marR="9525" marT="0" marB="0" anchor="ctr"/>
                </a:tc>
                <a:tc>
                  <a:txBody>
                    <a:bodyPr/>
                    <a:lstStyle/>
                    <a:p>
                      <a:pPr algn="ctr" fontAlgn="ctr"/>
                      <a:r>
                        <a:rPr lang="cs-CZ" sz="1200" b="0" i="1" u="none" strike="noStrike" dirty="0">
                          <a:solidFill>
                            <a:srgbClr val="000000"/>
                          </a:solidFill>
                          <a:effectLst/>
                          <a:latin typeface="+mn-lt"/>
                        </a:rPr>
                        <a:t>391 582</a:t>
                      </a:r>
                    </a:p>
                  </a:txBody>
                  <a:tcPr marL="9525" marR="9525" marT="0" marB="0" anchor="ctr"/>
                </a:tc>
                <a:tc>
                  <a:txBody>
                    <a:bodyPr/>
                    <a:lstStyle/>
                    <a:p>
                      <a:pPr algn="ctr" fontAlgn="ctr"/>
                      <a:r>
                        <a:rPr lang="cs-CZ" sz="1200" b="0" i="1" u="none" strike="noStrike" dirty="0">
                          <a:solidFill>
                            <a:srgbClr val="000000"/>
                          </a:solidFill>
                          <a:effectLst/>
                          <a:latin typeface="+mn-lt"/>
                        </a:rPr>
                        <a:t>39 939</a:t>
                      </a:r>
                    </a:p>
                  </a:txBody>
                  <a:tcPr marL="9525" marR="9525" marT="0" marB="0" anchor="ctr"/>
                </a:tc>
                <a:tc>
                  <a:txBody>
                    <a:bodyPr/>
                    <a:lstStyle/>
                    <a:p>
                      <a:pPr algn="ctr" fontAlgn="ctr"/>
                      <a:r>
                        <a:rPr lang="cs-CZ" sz="1200" b="1" i="0" u="none" strike="noStrike" dirty="0">
                          <a:solidFill>
                            <a:srgbClr val="C00000"/>
                          </a:solidFill>
                          <a:effectLst/>
                          <a:latin typeface="Arial" panose="020B0604020202020204" pitchFamily="34" charset="0"/>
                        </a:rPr>
                        <a:t>185</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865</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4,7</a:t>
                      </a:r>
                    </a:p>
                  </a:txBody>
                  <a:tcPr marL="9525" marR="9525" marT="9525" marB="0" anchor="ctr"/>
                </a:tc>
                <a:tc>
                  <a:txBody>
                    <a:bodyPr/>
                    <a:lstStyle/>
                    <a:p>
                      <a:pPr algn="ctr" fontAlgn="ctr"/>
                      <a:r>
                        <a:rPr lang="cs-CZ" sz="1200" b="1" i="0" u="none" strike="noStrike" dirty="0">
                          <a:solidFill>
                            <a:srgbClr val="C00000"/>
                          </a:solidFill>
                          <a:effectLst/>
                          <a:latin typeface="Arial" panose="020B0604020202020204" pitchFamily="34" charset="0"/>
                        </a:rPr>
                        <a:t>9,2</a:t>
                      </a:r>
                    </a:p>
                  </a:txBody>
                  <a:tcPr marL="9525" marR="9525" marT="9525" marB="0" anchor="ctr"/>
                </a:tc>
                <a:extLst>
                  <a:ext uri="{0D108BD9-81ED-4DB2-BD59-A6C34878D82A}">
                    <a16:rowId xmlns:a16="http://schemas.microsoft.com/office/drawing/2014/main" val="2681639042"/>
                  </a:ext>
                </a:extLst>
              </a:tr>
              <a:tr h="251833">
                <a:tc>
                  <a:txBody>
                    <a:bodyPr/>
                    <a:lstStyle/>
                    <a:p>
                      <a:pPr algn="l" fontAlgn="ctr"/>
                      <a:r>
                        <a:rPr lang="cs-CZ" sz="1200" u="none" strike="noStrike">
                          <a:effectLst/>
                          <a:latin typeface="+mn-lt"/>
                        </a:rPr>
                        <a:t>Mateřská + základní + střední škola</a:t>
                      </a:r>
                      <a:endParaRPr lang="cs-CZ" sz="1200" b="1" i="0" u="none" strike="noStrike">
                        <a:solidFill>
                          <a:srgbClr val="000000"/>
                        </a:solidFill>
                        <a:effectLst/>
                        <a:latin typeface="+mn-lt"/>
                      </a:endParaRPr>
                    </a:p>
                  </a:txBody>
                  <a:tcPr marL="9525" marR="9525" marT="9525" marB="0" anchor="ctr"/>
                </a:tc>
                <a:tc>
                  <a:txBody>
                    <a:bodyPr/>
                    <a:lstStyle/>
                    <a:p>
                      <a:pPr algn="ctr" fontAlgn="ctr"/>
                      <a:r>
                        <a:rPr lang="cs-CZ" sz="1200" b="0" i="1" u="none" strike="noStrike">
                          <a:solidFill>
                            <a:srgbClr val="000000"/>
                          </a:solidFill>
                          <a:effectLst/>
                          <a:latin typeface="+mn-lt"/>
                        </a:rPr>
                        <a:t>66</a:t>
                      </a:r>
                    </a:p>
                  </a:txBody>
                  <a:tcPr marL="9525" marR="9525" marT="0" marB="0" anchor="ctr"/>
                </a:tc>
                <a:tc>
                  <a:txBody>
                    <a:bodyPr/>
                    <a:lstStyle/>
                    <a:p>
                      <a:pPr algn="ctr" fontAlgn="ctr"/>
                      <a:r>
                        <a:rPr lang="cs-CZ" sz="1200" b="0" i="1" u="none" strike="noStrike" dirty="0">
                          <a:solidFill>
                            <a:srgbClr val="000000"/>
                          </a:solidFill>
                          <a:effectLst/>
                          <a:latin typeface="+mn-lt"/>
                        </a:rPr>
                        <a:t>15 412</a:t>
                      </a:r>
                    </a:p>
                  </a:txBody>
                  <a:tcPr marL="9525" marR="9525" marT="0" marB="0" anchor="ctr"/>
                </a:tc>
                <a:tc>
                  <a:txBody>
                    <a:bodyPr/>
                    <a:lstStyle/>
                    <a:p>
                      <a:pPr algn="ctr" fontAlgn="ctr"/>
                      <a:r>
                        <a:rPr lang="cs-CZ" sz="1200" b="0" i="1" u="none" strike="noStrike">
                          <a:solidFill>
                            <a:srgbClr val="000000"/>
                          </a:solidFill>
                          <a:effectLst/>
                          <a:latin typeface="+mn-lt"/>
                        </a:rPr>
                        <a:t>2 889</a:t>
                      </a:r>
                    </a:p>
                  </a:txBody>
                  <a:tcPr marL="9525" marR="9525" marT="0" marB="0" anchor="ctr"/>
                </a:tc>
                <a:tc>
                  <a:txBody>
                    <a:bodyPr/>
                    <a:lstStyle/>
                    <a:p>
                      <a:pPr algn="ctr" fontAlgn="ctr"/>
                      <a:r>
                        <a:rPr lang="cs-CZ" sz="1200" b="1" i="0" u="none" strike="noStrike" dirty="0">
                          <a:solidFill>
                            <a:srgbClr val="C00000"/>
                          </a:solidFill>
                          <a:effectLst/>
                          <a:latin typeface="Arial" panose="020B0604020202020204" pitchFamily="34" charset="0"/>
                        </a:rPr>
                        <a:t>14</a:t>
                      </a:r>
                    </a:p>
                  </a:txBody>
                  <a:tcPr marL="9525" marR="9525" marT="9525" marB="0" anchor="ctr"/>
                </a:tc>
                <a:tc>
                  <a:txBody>
                    <a:bodyPr/>
                    <a:lstStyle/>
                    <a:p>
                      <a:pPr algn="ctr" fontAlgn="ctr"/>
                      <a:r>
                        <a:rPr lang="cs-CZ" sz="1200" b="1" i="0" u="none" strike="noStrike" dirty="0">
                          <a:solidFill>
                            <a:srgbClr val="C00000"/>
                          </a:solidFill>
                          <a:effectLst/>
                          <a:latin typeface="Arial" panose="020B0604020202020204" pitchFamily="34" charset="0"/>
                        </a:rPr>
                        <a:t>50</a:t>
                      </a:r>
                    </a:p>
                  </a:txBody>
                  <a:tcPr marL="9525" marR="9525" marT="9525" marB="0" anchor="ctr"/>
                </a:tc>
                <a:tc>
                  <a:txBody>
                    <a:bodyPr/>
                    <a:lstStyle/>
                    <a:p>
                      <a:pPr algn="ctr" fontAlgn="ctr"/>
                      <a:r>
                        <a:rPr lang="cs-CZ" sz="1200" b="1" i="0" u="none" strike="noStrike" dirty="0">
                          <a:solidFill>
                            <a:srgbClr val="C00000"/>
                          </a:solidFill>
                          <a:effectLst/>
                          <a:latin typeface="Arial" panose="020B0604020202020204" pitchFamily="34" charset="0"/>
                        </a:rPr>
                        <a:t>3,6</a:t>
                      </a:r>
                    </a:p>
                  </a:txBody>
                  <a:tcPr marL="9525" marR="9525" marT="9525" marB="0" anchor="ctr"/>
                </a:tc>
                <a:tc>
                  <a:txBody>
                    <a:bodyPr/>
                    <a:lstStyle/>
                    <a:p>
                      <a:pPr algn="ctr" fontAlgn="ctr"/>
                      <a:r>
                        <a:rPr lang="cs-CZ" sz="1200" b="1" i="0" u="none" strike="noStrike" dirty="0">
                          <a:solidFill>
                            <a:srgbClr val="C00000"/>
                          </a:solidFill>
                          <a:effectLst/>
                          <a:latin typeface="Arial" panose="020B0604020202020204" pitchFamily="34" charset="0"/>
                        </a:rPr>
                        <a:t>21,2</a:t>
                      </a:r>
                    </a:p>
                  </a:txBody>
                  <a:tcPr marL="9525" marR="9525" marT="9525" marB="0" anchor="ctr"/>
                </a:tc>
                <a:extLst>
                  <a:ext uri="{0D108BD9-81ED-4DB2-BD59-A6C34878D82A}">
                    <a16:rowId xmlns:a16="http://schemas.microsoft.com/office/drawing/2014/main" val="3383761723"/>
                  </a:ext>
                </a:extLst>
              </a:tr>
              <a:tr h="251833">
                <a:tc>
                  <a:txBody>
                    <a:bodyPr/>
                    <a:lstStyle/>
                    <a:p>
                      <a:pPr algn="l" fontAlgn="ctr"/>
                      <a:r>
                        <a:rPr lang="cs-CZ" sz="1200" u="none" strike="noStrike" dirty="0">
                          <a:effectLst/>
                          <a:latin typeface="+mn-lt"/>
                        </a:rPr>
                        <a:t>Základní škola</a:t>
                      </a:r>
                      <a:endParaRPr lang="cs-CZ" sz="1200" b="1" i="0" u="none" strike="noStrike" dirty="0">
                        <a:solidFill>
                          <a:srgbClr val="000000"/>
                        </a:solidFill>
                        <a:effectLst/>
                        <a:latin typeface="+mn-lt"/>
                      </a:endParaRPr>
                    </a:p>
                  </a:txBody>
                  <a:tcPr marL="9525" marR="9525" marT="9525" marB="0" anchor="ctr"/>
                </a:tc>
                <a:tc>
                  <a:txBody>
                    <a:bodyPr/>
                    <a:lstStyle/>
                    <a:p>
                      <a:pPr algn="ctr" fontAlgn="ctr"/>
                      <a:r>
                        <a:rPr lang="cs-CZ" sz="1200" b="0" i="1" u="none" strike="noStrike">
                          <a:solidFill>
                            <a:srgbClr val="000000"/>
                          </a:solidFill>
                          <a:effectLst/>
                          <a:latin typeface="+mn-lt"/>
                        </a:rPr>
                        <a:t>1 994</a:t>
                      </a:r>
                    </a:p>
                  </a:txBody>
                  <a:tcPr marL="9525" marR="9525" marT="0" marB="0" anchor="ctr"/>
                </a:tc>
                <a:tc>
                  <a:txBody>
                    <a:bodyPr/>
                    <a:lstStyle/>
                    <a:p>
                      <a:pPr algn="ctr" fontAlgn="ctr"/>
                      <a:r>
                        <a:rPr lang="cs-CZ" sz="1200" b="0" i="1" u="none" strike="noStrike">
                          <a:solidFill>
                            <a:srgbClr val="000000"/>
                          </a:solidFill>
                          <a:effectLst/>
                          <a:latin typeface="+mn-lt"/>
                        </a:rPr>
                        <a:t>649 257</a:t>
                      </a:r>
                    </a:p>
                  </a:txBody>
                  <a:tcPr marL="9525" marR="9525" marT="0" marB="0" anchor="ctr"/>
                </a:tc>
                <a:tc>
                  <a:txBody>
                    <a:bodyPr/>
                    <a:lstStyle/>
                    <a:p>
                      <a:pPr algn="ctr" fontAlgn="ctr"/>
                      <a:r>
                        <a:rPr lang="cs-CZ" sz="1200" b="0" i="1" u="none" strike="noStrike">
                          <a:solidFill>
                            <a:srgbClr val="000000"/>
                          </a:solidFill>
                          <a:effectLst/>
                          <a:latin typeface="+mn-lt"/>
                        </a:rPr>
                        <a:t>57 301</a:t>
                      </a:r>
                    </a:p>
                  </a:txBody>
                  <a:tcPr marL="9525" marR="9525" marT="0" marB="0" anchor="ctr"/>
                </a:tc>
                <a:tc>
                  <a:txBody>
                    <a:bodyPr/>
                    <a:lstStyle/>
                    <a:p>
                      <a:pPr algn="ctr" fontAlgn="ctr"/>
                      <a:r>
                        <a:rPr lang="cs-CZ" sz="1200" b="1" i="0" u="none" strike="noStrike">
                          <a:solidFill>
                            <a:srgbClr val="C00000"/>
                          </a:solidFill>
                          <a:effectLst/>
                          <a:latin typeface="Arial" panose="020B0604020202020204" pitchFamily="34" charset="0"/>
                        </a:rPr>
                        <a:t>639</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3 265</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5,1</a:t>
                      </a:r>
                    </a:p>
                  </a:txBody>
                  <a:tcPr marL="9525" marR="9525" marT="9525" marB="0" anchor="ctr"/>
                </a:tc>
                <a:tc>
                  <a:txBody>
                    <a:bodyPr/>
                    <a:lstStyle/>
                    <a:p>
                      <a:pPr algn="ctr" fontAlgn="ctr"/>
                      <a:r>
                        <a:rPr lang="cs-CZ" sz="1200" b="1" i="0" u="none" strike="noStrike" dirty="0">
                          <a:solidFill>
                            <a:srgbClr val="C00000"/>
                          </a:solidFill>
                          <a:effectLst/>
                          <a:latin typeface="Arial" panose="020B0604020202020204" pitchFamily="34" charset="0"/>
                        </a:rPr>
                        <a:t>32,0</a:t>
                      </a:r>
                    </a:p>
                  </a:txBody>
                  <a:tcPr marL="9525" marR="9525" marT="9525" marB="0" anchor="ctr"/>
                </a:tc>
                <a:extLst>
                  <a:ext uri="{0D108BD9-81ED-4DB2-BD59-A6C34878D82A}">
                    <a16:rowId xmlns:a16="http://schemas.microsoft.com/office/drawing/2014/main" val="329820990"/>
                  </a:ext>
                </a:extLst>
              </a:tr>
            </a:tbl>
          </a:graphicData>
        </a:graphic>
      </p:graphicFrame>
      <p:sp>
        <p:nvSpPr>
          <p:cNvPr id="4" name="Obdélník 3">
            <a:extLst>
              <a:ext uri="{FF2B5EF4-FFF2-40B4-BE49-F238E27FC236}">
                <a16:creationId xmlns:a16="http://schemas.microsoft.com/office/drawing/2014/main" id="{07FD458F-0FD5-4098-86A4-4A22BC677F1C}"/>
              </a:ext>
            </a:extLst>
          </p:cNvPr>
          <p:cNvSpPr/>
          <p:nvPr/>
        </p:nvSpPr>
        <p:spPr>
          <a:xfrm>
            <a:off x="6400801" y="3156472"/>
            <a:ext cx="5006109" cy="369332"/>
          </a:xfrm>
          <a:prstGeom prst="rect">
            <a:avLst/>
          </a:prstGeom>
        </p:spPr>
        <p:txBody>
          <a:bodyPr wrap="square">
            <a:spAutoFit/>
          </a:bodyPr>
          <a:lstStyle/>
          <a:p>
            <a:pPr algn="ctr" fontAlgn="ctr"/>
            <a:r>
              <a:rPr lang="cs-CZ" b="1" dirty="0">
                <a:solidFill>
                  <a:srgbClr val="C00000"/>
                </a:solidFill>
              </a:rPr>
              <a:t>Nákazy za období 09/2020 – 03/2021 k 28.3.</a:t>
            </a:r>
          </a:p>
        </p:txBody>
      </p:sp>
      <p:sp>
        <p:nvSpPr>
          <p:cNvPr id="7" name="Obdélník 6">
            <a:extLst>
              <a:ext uri="{FF2B5EF4-FFF2-40B4-BE49-F238E27FC236}">
                <a16:creationId xmlns:a16="http://schemas.microsoft.com/office/drawing/2014/main" id="{D4656709-BCD2-4486-97CA-8424CC0E26B4}"/>
              </a:ext>
            </a:extLst>
          </p:cNvPr>
          <p:cNvSpPr/>
          <p:nvPr/>
        </p:nvSpPr>
        <p:spPr>
          <a:xfrm>
            <a:off x="607260" y="6576685"/>
            <a:ext cx="7603290" cy="276999"/>
          </a:xfrm>
          <a:prstGeom prst="rect">
            <a:avLst/>
          </a:prstGeom>
        </p:spPr>
        <p:txBody>
          <a:bodyPr wrap="square">
            <a:spAutoFit/>
          </a:bodyPr>
          <a:lstStyle/>
          <a:p>
            <a:pPr fontAlgn="ctr"/>
            <a:r>
              <a:rPr lang="cs-CZ" sz="1200" dirty="0">
                <a:solidFill>
                  <a:srgbClr val="000000"/>
                </a:solidFill>
                <a:latin typeface="Calibri" panose="020F0502020204030204" pitchFamily="34" charset="0"/>
              </a:rPr>
              <a:t>Zdroj: údaje MŠMT (MŠ, ZŠ, SŠ, VOŠ), </a:t>
            </a:r>
            <a:r>
              <a:rPr lang="pl-PL" sz="1200" dirty="0">
                <a:solidFill>
                  <a:srgbClr val="000000"/>
                </a:solidFill>
                <a:latin typeface="Calibri" panose="020F0502020204030204" pitchFamily="34" charset="0"/>
              </a:rPr>
              <a:t>školní rok 2019/2020; </a:t>
            </a:r>
            <a:r>
              <a:rPr lang="cs-CZ" sz="1200" dirty="0" err="1">
                <a:solidFill>
                  <a:srgbClr val="000000"/>
                </a:solidFill>
              </a:rPr>
              <a:t>Covid</a:t>
            </a:r>
            <a:r>
              <a:rPr lang="cs-CZ" sz="1200" dirty="0">
                <a:solidFill>
                  <a:srgbClr val="000000"/>
                </a:solidFill>
              </a:rPr>
              <a:t> </a:t>
            </a:r>
            <a:r>
              <a:rPr lang="cs-CZ" sz="1200" dirty="0" err="1">
                <a:solidFill>
                  <a:srgbClr val="000000"/>
                </a:solidFill>
              </a:rPr>
              <a:t>Forms</a:t>
            </a:r>
            <a:r>
              <a:rPr lang="cs-CZ" sz="1200" dirty="0">
                <a:solidFill>
                  <a:srgbClr val="000000"/>
                </a:solidFill>
              </a:rPr>
              <a:t> – Události</a:t>
            </a:r>
            <a:endParaRPr lang="cs-CZ" sz="1200" dirty="0">
              <a:solidFill>
                <a:srgbClr val="000000"/>
              </a:solidFill>
              <a:latin typeface="Calibri" panose="020F0502020204030204" pitchFamily="34" charset="0"/>
            </a:endParaRPr>
          </a:p>
        </p:txBody>
      </p:sp>
      <p:sp>
        <p:nvSpPr>
          <p:cNvPr id="2" name="TextovéPole 1"/>
          <p:cNvSpPr txBox="1"/>
          <p:nvPr/>
        </p:nvSpPr>
        <p:spPr>
          <a:xfrm>
            <a:off x="999623" y="1968739"/>
            <a:ext cx="9584675" cy="646331"/>
          </a:xfrm>
          <a:prstGeom prst="rect">
            <a:avLst/>
          </a:prstGeom>
          <a:noFill/>
        </p:spPr>
        <p:txBody>
          <a:bodyPr wrap="square" rtlCol="0">
            <a:spAutoFit/>
          </a:bodyPr>
          <a:lstStyle/>
          <a:p>
            <a:pPr algn="ctr"/>
            <a:r>
              <a:rPr lang="cs-CZ" i="1" dirty="0"/>
              <a:t>Pouze popisná analýza za celé období 09/2020 – 02/2020: relativní výskyt ohnisek na počet škol je zkreslený faktem, že ne všechny typy škol byly otevřené stejnou dobu.</a:t>
            </a:r>
          </a:p>
        </p:txBody>
      </p:sp>
      <p:sp>
        <p:nvSpPr>
          <p:cNvPr id="8" name="TextovéPole 7"/>
          <p:cNvSpPr txBox="1"/>
          <p:nvPr/>
        </p:nvSpPr>
        <p:spPr>
          <a:xfrm>
            <a:off x="10696755" y="2054774"/>
            <a:ext cx="370936" cy="553998"/>
          </a:xfrm>
          <a:prstGeom prst="rect">
            <a:avLst/>
          </a:prstGeom>
          <a:noFill/>
        </p:spPr>
        <p:txBody>
          <a:bodyPr wrap="square" rtlCol="0">
            <a:spAutoFit/>
          </a:bodyPr>
          <a:lstStyle/>
          <a:p>
            <a:r>
              <a:rPr lang="cs-CZ" sz="3000" dirty="0">
                <a:solidFill>
                  <a:srgbClr val="C00000"/>
                </a:solidFill>
                <a:latin typeface="Arial Black" panose="020B0A04020102020204" pitchFamily="34" charset="0"/>
              </a:rPr>
              <a:t>!</a:t>
            </a:r>
          </a:p>
        </p:txBody>
      </p:sp>
      <p:sp>
        <p:nvSpPr>
          <p:cNvPr id="9" name="TextovéPole 8"/>
          <p:cNvSpPr txBox="1"/>
          <p:nvPr/>
        </p:nvSpPr>
        <p:spPr>
          <a:xfrm>
            <a:off x="628687" y="2054774"/>
            <a:ext cx="370936" cy="553998"/>
          </a:xfrm>
          <a:prstGeom prst="rect">
            <a:avLst/>
          </a:prstGeom>
          <a:noFill/>
        </p:spPr>
        <p:txBody>
          <a:bodyPr wrap="square" rtlCol="0">
            <a:spAutoFit/>
          </a:bodyPr>
          <a:lstStyle/>
          <a:p>
            <a:r>
              <a:rPr lang="cs-CZ" sz="3000" dirty="0">
                <a:solidFill>
                  <a:srgbClr val="C00000"/>
                </a:solidFill>
                <a:latin typeface="Arial Black" panose="020B0A04020102020204" pitchFamily="34" charset="0"/>
              </a:rPr>
              <a:t>!</a:t>
            </a:r>
          </a:p>
        </p:txBody>
      </p:sp>
    </p:spTree>
    <p:extLst>
      <p:ext uri="{BB962C8B-B14F-4D97-AF65-F5344CB8AC3E}">
        <p14:creationId xmlns:p14="http://schemas.microsoft.com/office/powerpoint/2010/main" val="1342999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457232" y="27941"/>
            <a:ext cx="11068050" cy="181588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2800" b="1" i="0" u="none" strike="noStrike" kern="1200" cap="none" spc="0" normalizeH="0" baseline="0" noProof="0" dirty="0">
                <a:ln>
                  <a:noFill/>
                </a:ln>
                <a:solidFill>
                  <a:prstClr val="black"/>
                </a:solidFill>
                <a:effectLst/>
                <a:uLnTx/>
                <a:uFillTx/>
                <a:latin typeface="Calibri" panose="020F0502020204030204"/>
                <a:ea typeface="+mn-ea"/>
                <a:cs typeface="+mn-cs"/>
              </a:rPr>
              <a:t>Při hodnocení rizika souvisejícího s ohnisky je ovšem nutné brát</a:t>
            </a:r>
            <a:r>
              <a:rPr kumimoji="0" lang="cs-CZ" sz="2800" b="1" i="0" u="none" strike="noStrike" kern="1200" cap="none" spc="0" normalizeH="0" noProof="0" dirty="0">
                <a:ln>
                  <a:noFill/>
                </a:ln>
                <a:solidFill>
                  <a:prstClr val="black"/>
                </a:solidFill>
                <a:effectLst/>
                <a:uLnTx/>
                <a:uFillTx/>
                <a:latin typeface="Calibri" panose="020F0502020204030204"/>
                <a:ea typeface="+mn-ea"/>
                <a:cs typeface="+mn-cs"/>
              </a:rPr>
              <a:t> v úvahu jednak typ školy a dále také podíl škol z daného segmentu, který byl nákazou COVID-19 zasažen. Tyto hodnoty, vedle údajů o velikosti ohnisek, ukazují na  rizikovost určitého typu škol. </a:t>
            </a:r>
            <a:endParaRPr kumimoji="0" lang="cs-CZ"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Šipka dolů 4"/>
          <p:cNvSpPr/>
          <p:nvPr/>
        </p:nvSpPr>
        <p:spPr>
          <a:xfrm>
            <a:off x="5244274" y="2502754"/>
            <a:ext cx="1095375" cy="826430"/>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3" name="Tabulka 2">
            <a:extLst>
              <a:ext uri="{FF2B5EF4-FFF2-40B4-BE49-F238E27FC236}">
                <a16:creationId xmlns:a16="http://schemas.microsoft.com/office/drawing/2014/main" id="{0161F7D5-4F84-49F1-80D7-300CC6A14664}"/>
              </a:ext>
            </a:extLst>
          </p:cNvPr>
          <p:cNvGraphicFramePr>
            <a:graphicFrameLocks noGrp="1"/>
          </p:cNvGraphicFramePr>
          <p:nvPr>
            <p:extLst>
              <p:ext uri="{D42A27DB-BD31-4B8C-83A1-F6EECF244321}">
                <p14:modId xmlns:p14="http://schemas.microsoft.com/office/powerpoint/2010/main" val="2814343863"/>
              </p:ext>
            </p:extLst>
          </p:nvPr>
        </p:nvGraphicFramePr>
        <p:xfrm>
          <a:off x="668183" y="3448089"/>
          <a:ext cx="10477877" cy="3008457"/>
        </p:xfrm>
        <a:graphic>
          <a:graphicData uri="http://schemas.openxmlformats.org/drawingml/2006/table">
            <a:tbl>
              <a:tblPr firstRow="1" firstCol="1" bandRow="1">
                <a:tableStyleId>{9D7B26C5-4107-4FEC-AEDC-1716B250A1EF}</a:tableStyleId>
              </a:tblPr>
              <a:tblGrid>
                <a:gridCol w="2685750">
                  <a:extLst>
                    <a:ext uri="{9D8B030D-6E8A-4147-A177-3AD203B41FA5}">
                      <a16:colId xmlns:a16="http://schemas.microsoft.com/office/drawing/2014/main" val="2991518453"/>
                    </a:ext>
                  </a:extLst>
                </a:gridCol>
                <a:gridCol w="1113161">
                  <a:extLst>
                    <a:ext uri="{9D8B030D-6E8A-4147-A177-3AD203B41FA5}">
                      <a16:colId xmlns:a16="http://schemas.microsoft.com/office/drawing/2014/main" val="468165526"/>
                    </a:ext>
                  </a:extLst>
                </a:gridCol>
                <a:gridCol w="1113161">
                  <a:extLst>
                    <a:ext uri="{9D8B030D-6E8A-4147-A177-3AD203B41FA5}">
                      <a16:colId xmlns:a16="http://schemas.microsoft.com/office/drawing/2014/main" val="1497221487"/>
                    </a:ext>
                  </a:extLst>
                </a:gridCol>
                <a:gridCol w="1113161">
                  <a:extLst>
                    <a:ext uri="{9D8B030D-6E8A-4147-A177-3AD203B41FA5}">
                      <a16:colId xmlns:a16="http://schemas.microsoft.com/office/drawing/2014/main" val="2315194281"/>
                    </a:ext>
                  </a:extLst>
                </a:gridCol>
                <a:gridCol w="1113161">
                  <a:extLst>
                    <a:ext uri="{9D8B030D-6E8A-4147-A177-3AD203B41FA5}">
                      <a16:colId xmlns:a16="http://schemas.microsoft.com/office/drawing/2014/main" val="1055578575"/>
                    </a:ext>
                  </a:extLst>
                </a:gridCol>
                <a:gridCol w="1113161">
                  <a:extLst>
                    <a:ext uri="{9D8B030D-6E8A-4147-A177-3AD203B41FA5}">
                      <a16:colId xmlns:a16="http://schemas.microsoft.com/office/drawing/2014/main" val="344858212"/>
                    </a:ext>
                  </a:extLst>
                </a:gridCol>
                <a:gridCol w="1113161">
                  <a:extLst>
                    <a:ext uri="{9D8B030D-6E8A-4147-A177-3AD203B41FA5}">
                      <a16:colId xmlns:a16="http://schemas.microsoft.com/office/drawing/2014/main" val="1195578825"/>
                    </a:ext>
                  </a:extLst>
                </a:gridCol>
                <a:gridCol w="1113161">
                  <a:extLst>
                    <a:ext uri="{9D8B030D-6E8A-4147-A177-3AD203B41FA5}">
                      <a16:colId xmlns:a16="http://schemas.microsoft.com/office/drawing/2014/main" val="2879606622"/>
                    </a:ext>
                  </a:extLst>
                </a:gridCol>
              </a:tblGrid>
              <a:tr h="490127">
                <a:tc>
                  <a:txBody>
                    <a:bodyPr/>
                    <a:lstStyle/>
                    <a:p>
                      <a:pPr algn="l" fontAlgn="b"/>
                      <a:endParaRPr lang="cs-CZ" sz="1200" b="0" i="0" u="none" strike="noStrike" dirty="0">
                        <a:solidFill>
                          <a:srgbClr val="000000"/>
                        </a:solidFill>
                        <a:effectLst/>
                        <a:latin typeface="+mn-lt"/>
                      </a:endParaRPr>
                    </a:p>
                  </a:txBody>
                  <a:tcPr marL="9525" marR="9525" marT="9525" marB="0" anchor="b"/>
                </a:tc>
                <a:tc>
                  <a:txBody>
                    <a:bodyPr/>
                    <a:lstStyle/>
                    <a:p>
                      <a:pPr algn="ctr" fontAlgn="ctr"/>
                      <a:r>
                        <a:rPr lang="cs-CZ" sz="1200" i="1" u="none" strike="noStrike" dirty="0">
                          <a:effectLst/>
                          <a:latin typeface="+mn-lt"/>
                        </a:rPr>
                        <a:t>Počet zařízení</a:t>
                      </a:r>
                      <a:endParaRPr lang="cs-CZ" sz="1200" b="1" i="1" u="none" strike="noStrike" dirty="0">
                        <a:solidFill>
                          <a:srgbClr val="000000"/>
                        </a:solidFill>
                        <a:effectLst/>
                        <a:latin typeface="+mn-lt"/>
                      </a:endParaRPr>
                    </a:p>
                  </a:txBody>
                  <a:tcPr marL="9525" marR="9525" marT="9525" marB="0" anchor="ctr"/>
                </a:tc>
                <a:tc>
                  <a:txBody>
                    <a:bodyPr/>
                    <a:lstStyle/>
                    <a:p>
                      <a:pPr algn="ctr" fontAlgn="ctr"/>
                      <a:r>
                        <a:rPr lang="cs-CZ" sz="1200" i="1" u="none" strike="noStrike" dirty="0">
                          <a:effectLst/>
                          <a:latin typeface="+mn-lt"/>
                        </a:rPr>
                        <a:t>Počet studentů</a:t>
                      </a:r>
                      <a:endParaRPr lang="cs-CZ" sz="1200" b="1" i="1" u="none" strike="noStrike" dirty="0">
                        <a:solidFill>
                          <a:srgbClr val="000000"/>
                        </a:solidFill>
                        <a:effectLst/>
                        <a:latin typeface="+mn-lt"/>
                      </a:endParaRPr>
                    </a:p>
                  </a:txBody>
                  <a:tcPr marL="9525" marR="9525" marT="9525" marB="0" anchor="ctr"/>
                </a:tc>
                <a:tc>
                  <a:txBody>
                    <a:bodyPr/>
                    <a:lstStyle/>
                    <a:p>
                      <a:pPr algn="ctr" fontAlgn="ctr"/>
                      <a:r>
                        <a:rPr lang="cs-CZ" sz="1200" i="1" u="none" strike="noStrike" dirty="0">
                          <a:effectLst/>
                          <a:latin typeface="+mn-lt"/>
                        </a:rPr>
                        <a:t>Počet učitelů a vychovatelů</a:t>
                      </a:r>
                      <a:endParaRPr lang="cs-CZ" sz="1200" b="1" i="1" u="none" strike="noStrike" dirty="0">
                        <a:solidFill>
                          <a:srgbClr val="000000"/>
                        </a:solidFill>
                        <a:effectLst/>
                        <a:latin typeface="+mn-lt"/>
                      </a:endParaRPr>
                    </a:p>
                  </a:txBody>
                  <a:tcPr marL="9525" marR="9525" marT="9525" marB="0" anchor="ctr"/>
                </a:tc>
                <a:tc>
                  <a:txBody>
                    <a:bodyPr/>
                    <a:lstStyle/>
                    <a:p>
                      <a:pPr algn="ctr" fontAlgn="ctr"/>
                      <a:r>
                        <a:rPr lang="cs-CZ" sz="1200" u="none" strike="noStrike" dirty="0">
                          <a:solidFill>
                            <a:srgbClr val="C00000"/>
                          </a:solidFill>
                          <a:effectLst/>
                          <a:latin typeface="+mn-lt"/>
                        </a:rPr>
                        <a:t>Počet </a:t>
                      </a:r>
                    </a:p>
                    <a:p>
                      <a:pPr algn="ctr" fontAlgn="ctr"/>
                      <a:r>
                        <a:rPr lang="cs-CZ" sz="1200" u="none" strike="noStrike" dirty="0">
                          <a:solidFill>
                            <a:srgbClr val="C00000"/>
                          </a:solidFill>
                          <a:effectLst/>
                          <a:latin typeface="+mn-lt"/>
                        </a:rPr>
                        <a:t>ohnisek</a:t>
                      </a:r>
                      <a:endParaRPr lang="cs-CZ" sz="1200" b="1" i="0" u="none" strike="noStrike" dirty="0">
                        <a:solidFill>
                          <a:srgbClr val="C00000"/>
                        </a:solidFill>
                        <a:effectLst/>
                        <a:latin typeface="+mn-lt"/>
                      </a:endParaRPr>
                    </a:p>
                  </a:txBody>
                  <a:tcPr marL="9525" marR="9525" marT="9525" marB="0" anchor="ctr"/>
                </a:tc>
                <a:tc>
                  <a:txBody>
                    <a:bodyPr/>
                    <a:lstStyle/>
                    <a:p>
                      <a:pPr algn="ctr" fontAlgn="ctr"/>
                      <a:r>
                        <a:rPr lang="cs-CZ" sz="1200" u="none" strike="noStrike" dirty="0">
                          <a:solidFill>
                            <a:srgbClr val="C00000"/>
                          </a:solidFill>
                          <a:effectLst/>
                          <a:latin typeface="+mn-lt"/>
                        </a:rPr>
                        <a:t>Počet nakažených</a:t>
                      </a:r>
                      <a:endParaRPr lang="cs-CZ" sz="1200" b="1" i="0" u="none" strike="noStrike" dirty="0">
                        <a:solidFill>
                          <a:srgbClr val="C00000"/>
                        </a:solidFill>
                        <a:effectLst/>
                        <a:latin typeface="+mn-lt"/>
                      </a:endParaRPr>
                    </a:p>
                  </a:txBody>
                  <a:tcPr marL="9525" marR="9525" marT="9525" marB="0" anchor="ctr"/>
                </a:tc>
                <a:tc>
                  <a:txBody>
                    <a:bodyPr/>
                    <a:lstStyle/>
                    <a:p>
                      <a:pPr algn="ctr" fontAlgn="ctr"/>
                      <a:r>
                        <a:rPr lang="cs-CZ" sz="1200" u="none" strike="noStrike" dirty="0">
                          <a:solidFill>
                            <a:srgbClr val="C00000"/>
                          </a:solidFill>
                          <a:effectLst/>
                          <a:latin typeface="+mn-lt"/>
                        </a:rPr>
                        <a:t>Průměr na ohnisko</a:t>
                      </a:r>
                      <a:endParaRPr lang="cs-CZ" sz="1200" b="1" i="0" u="none" strike="noStrike" dirty="0">
                        <a:solidFill>
                          <a:srgbClr val="C00000"/>
                        </a:solidFill>
                        <a:effectLst/>
                        <a:latin typeface="+mn-lt"/>
                      </a:endParaRPr>
                    </a:p>
                  </a:txBody>
                  <a:tcPr marL="9525" marR="9525" marT="9525" marB="0" anchor="ctr"/>
                </a:tc>
                <a:tc>
                  <a:txBody>
                    <a:bodyPr/>
                    <a:lstStyle/>
                    <a:p>
                      <a:pPr algn="ctr" fontAlgn="ctr"/>
                      <a:r>
                        <a:rPr lang="cs-CZ" sz="1200" u="none" strike="noStrike" dirty="0">
                          <a:solidFill>
                            <a:srgbClr val="C00000"/>
                          </a:solidFill>
                          <a:effectLst/>
                          <a:latin typeface="+mn-lt"/>
                        </a:rPr>
                        <a:t>Počet ohnisek na 100 zařízení</a:t>
                      </a:r>
                      <a:endParaRPr lang="cs-CZ" sz="1200" b="1" i="0" u="none" strike="noStrike" dirty="0">
                        <a:solidFill>
                          <a:srgbClr val="C00000"/>
                        </a:solidFill>
                        <a:effectLst/>
                        <a:latin typeface="+mn-lt"/>
                      </a:endParaRPr>
                    </a:p>
                  </a:txBody>
                  <a:tcPr marL="9525" marR="9525" marT="9525" marB="0" anchor="ctr"/>
                </a:tc>
                <a:extLst>
                  <a:ext uri="{0D108BD9-81ED-4DB2-BD59-A6C34878D82A}">
                    <a16:rowId xmlns:a16="http://schemas.microsoft.com/office/drawing/2014/main" val="2773515059"/>
                  </a:ext>
                </a:extLst>
              </a:tr>
              <a:tr h="251833">
                <a:tc>
                  <a:txBody>
                    <a:bodyPr/>
                    <a:lstStyle/>
                    <a:p>
                      <a:pPr algn="l" fontAlgn="ctr"/>
                      <a:r>
                        <a:rPr lang="cs-CZ" sz="1200" u="none" strike="noStrike">
                          <a:effectLst/>
                          <a:latin typeface="+mn-lt"/>
                        </a:rPr>
                        <a:t>Mateřská škola</a:t>
                      </a:r>
                      <a:endParaRPr lang="cs-CZ" sz="1200" b="1" i="0" u="none" strike="noStrike">
                        <a:solidFill>
                          <a:srgbClr val="000000"/>
                        </a:solidFill>
                        <a:effectLst/>
                        <a:latin typeface="+mn-lt"/>
                      </a:endParaRPr>
                    </a:p>
                  </a:txBody>
                  <a:tcPr marL="9525" marR="9525" marT="9525" marB="0" anchor="ctr"/>
                </a:tc>
                <a:tc>
                  <a:txBody>
                    <a:bodyPr/>
                    <a:lstStyle/>
                    <a:p>
                      <a:pPr algn="ctr" fontAlgn="ctr"/>
                      <a:r>
                        <a:rPr lang="cs-CZ" sz="1200" b="0" i="1" u="none" strike="noStrike" dirty="0">
                          <a:solidFill>
                            <a:srgbClr val="000000"/>
                          </a:solidFill>
                          <a:effectLst/>
                          <a:latin typeface="+mn-lt"/>
                        </a:rPr>
                        <a:t>3 215</a:t>
                      </a:r>
                    </a:p>
                  </a:txBody>
                  <a:tcPr marL="9525" marR="9525" marT="0" marB="0" anchor="ctr"/>
                </a:tc>
                <a:tc>
                  <a:txBody>
                    <a:bodyPr/>
                    <a:lstStyle/>
                    <a:p>
                      <a:pPr algn="ctr" fontAlgn="ctr"/>
                      <a:r>
                        <a:rPr lang="cs-CZ" sz="1200" b="0" i="1" u="none" strike="noStrike">
                          <a:solidFill>
                            <a:srgbClr val="000000"/>
                          </a:solidFill>
                          <a:effectLst/>
                          <a:latin typeface="+mn-lt"/>
                        </a:rPr>
                        <a:t>259 312</a:t>
                      </a:r>
                    </a:p>
                  </a:txBody>
                  <a:tcPr marL="9525" marR="9525" marT="0" marB="0" anchor="ctr"/>
                </a:tc>
                <a:tc>
                  <a:txBody>
                    <a:bodyPr/>
                    <a:lstStyle/>
                    <a:p>
                      <a:pPr algn="ctr" fontAlgn="ctr"/>
                      <a:r>
                        <a:rPr lang="cs-CZ" sz="1200" b="0" i="1" u="none" strike="noStrike">
                          <a:solidFill>
                            <a:srgbClr val="000000"/>
                          </a:solidFill>
                          <a:effectLst/>
                          <a:latin typeface="+mn-lt"/>
                        </a:rPr>
                        <a:t>24 438</a:t>
                      </a:r>
                    </a:p>
                  </a:txBody>
                  <a:tcPr marL="9525" marR="9525" marT="0" marB="0" anchor="ctr"/>
                </a:tc>
                <a:tc>
                  <a:txBody>
                    <a:bodyPr/>
                    <a:lstStyle/>
                    <a:p>
                      <a:pPr algn="ctr" fontAlgn="ctr"/>
                      <a:r>
                        <a:rPr lang="cs-CZ" sz="1200" b="1" i="0" u="none" strike="noStrike">
                          <a:solidFill>
                            <a:srgbClr val="C00000"/>
                          </a:solidFill>
                          <a:effectLst/>
                          <a:latin typeface="Arial" panose="020B0604020202020204" pitchFamily="34" charset="0"/>
                        </a:rPr>
                        <a:t>89</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206</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2,3</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2,8</a:t>
                      </a:r>
                    </a:p>
                  </a:txBody>
                  <a:tcPr marL="9525" marR="9525" marT="9525" marB="0" anchor="ctr"/>
                </a:tc>
                <a:extLst>
                  <a:ext uri="{0D108BD9-81ED-4DB2-BD59-A6C34878D82A}">
                    <a16:rowId xmlns:a16="http://schemas.microsoft.com/office/drawing/2014/main" val="1090783073"/>
                  </a:ext>
                </a:extLst>
              </a:tr>
              <a:tr h="251833">
                <a:tc>
                  <a:txBody>
                    <a:bodyPr/>
                    <a:lstStyle/>
                    <a:p>
                      <a:pPr algn="l" fontAlgn="ctr"/>
                      <a:r>
                        <a:rPr lang="cs-CZ" sz="1200" u="none" strike="noStrike">
                          <a:effectLst/>
                          <a:latin typeface="+mn-lt"/>
                        </a:rPr>
                        <a:t>Mateřská + základní škola</a:t>
                      </a:r>
                      <a:endParaRPr lang="cs-CZ" sz="1200" b="1" i="0" u="none" strike="noStrike">
                        <a:solidFill>
                          <a:srgbClr val="000000"/>
                        </a:solidFill>
                        <a:effectLst/>
                        <a:latin typeface="+mn-lt"/>
                      </a:endParaRPr>
                    </a:p>
                  </a:txBody>
                  <a:tcPr marL="9525" marR="9525" marT="9525" marB="0" anchor="ctr"/>
                </a:tc>
                <a:tc>
                  <a:txBody>
                    <a:bodyPr/>
                    <a:lstStyle/>
                    <a:p>
                      <a:pPr algn="ctr" fontAlgn="ctr"/>
                      <a:r>
                        <a:rPr lang="cs-CZ" sz="1200" b="0" i="1" u="none" strike="noStrike">
                          <a:solidFill>
                            <a:srgbClr val="000000"/>
                          </a:solidFill>
                          <a:effectLst/>
                          <a:latin typeface="+mn-lt"/>
                        </a:rPr>
                        <a:t>2 020</a:t>
                      </a:r>
                    </a:p>
                  </a:txBody>
                  <a:tcPr marL="9525" marR="9525" marT="0" marB="0" anchor="ctr"/>
                </a:tc>
                <a:tc>
                  <a:txBody>
                    <a:bodyPr/>
                    <a:lstStyle/>
                    <a:p>
                      <a:pPr algn="ctr" fontAlgn="ctr"/>
                      <a:r>
                        <a:rPr lang="cs-CZ" sz="1200" b="0" i="1" u="none" strike="noStrike">
                          <a:solidFill>
                            <a:srgbClr val="000000"/>
                          </a:solidFill>
                          <a:effectLst/>
                          <a:latin typeface="+mn-lt"/>
                        </a:rPr>
                        <a:t>391 582</a:t>
                      </a:r>
                    </a:p>
                  </a:txBody>
                  <a:tcPr marL="9525" marR="9525" marT="0" marB="0" anchor="ctr"/>
                </a:tc>
                <a:tc>
                  <a:txBody>
                    <a:bodyPr/>
                    <a:lstStyle/>
                    <a:p>
                      <a:pPr algn="ctr" fontAlgn="ctr"/>
                      <a:r>
                        <a:rPr lang="cs-CZ" sz="1200" b="0" i="1" u="none" strike="noStrike">
                          <a:solidFill>
                            <a:srgbClr val="000000"/>
                          </a:solidFill>
                          <a:effectLst/>
                          <a:latin typeface="+mn-lt"/>
                        </a:rPr>
                        <a:t>39 939</a:t>
                      </a:r>
                    </a:p>
                  </a:txBody>
                  <a:tcPr marL="9525" marR="9525" marT="0" marB="0" anchor="ctr"/>
                </a:tc>
                <a:tc>
                  <a:txBody>
                    <a:bodyPr/>
                    <a:lstStyle/>
                    <a:p>
                      <a:pPr algn="ctr" fontAlgn="ctr"/>
                      <a:r>
                        <a:rPr lang="cs-CZ" sz="1200" b="1" i="0" u="none" strike="noStrike">
                          <a:solidFill>
                            <a:srgbClr val="C00000"/>
                          </a:solidFill>
                          <a:effectLst/>
                          <a:latin typeface="Arial" panose="020B0604020202020204" pitchFamily="34" charset="0"/>
                        </a:rPr>
                        <a:t>57</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190</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3,3</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2,8</a:t>
                      </a:r>
                    </a:p>
                  </a:txBody>
                  <a:tcPr marL="9525" marR="9525" marT="9525" marB="0" anchor="ctr"/>
                </a:tc>
                <a:extLst>
                  <a:ext uri="{0D108BD9-81ED-4DB2-BD59-A6C34878D82A}">
                    <a16:rowId xmlns:a16="http://schemas.microsoft.com/office/drawing/2014/main" val="2681639042"/>
                  </a:ext>
                </a:extLst>
              </a:tr>
              <a:tr h="251833">
                <a:tc>
                  <a:txBody>
                    <a:bodyPr/>
                    <a:lstStyle/>
                    <a:p>
                      <a:pPr algn="l" fontAlgn="ctr"/>
                      <a:r>
                        <a:rPr lang="cs-CZ" sz="1200" u="none" strike="noStrike">
                          <a:effectLst/>
                          <a:latin typeface="+mn-lt"/>
                        </a:rPr>
                        <a:t>Mateřská + základní + střední škola</a:t>
                      </a:r>
                      <a:endParaRPr lang="cs-CZ" sz="1200" b="1" i="0" u="none" strike="noStrike">
                        <a:solidFill>
                          <a:srgbClr val="000000"/>
                        </a:solidFill>
                        <a:effectLst/>
                        <a:latin typeface="+mn-lt"/>
                      </a:endParaRPr>
                    </a:p>
                  </a:txBody>
                  <a:tcPr marL="9525" marR="9525" marT="9525" marB="0" anchor="ctr"/>
                </a:tc>
                <a:tc>
                  <a:txBody>
                    <a:bodyPr/>
                    <a:lstStyle/>
                    <a:p>
                      <a:pPr algn="ctr" fontAlgn="ctr"/>
                      <a:r>
                        <a:rPr lang="cs-CZ" sz="1200" b="0" i="1" u="none" strike="noStrike">
                          <a:solidFill>
                            <a:srgbClr val="000000"/>
                          </a:solidFill>
                          <a:effectLst/>
                          <a:latin typeface="+mn-lt"/>
                        </a:rPr>
                        <a:t>66</a:t>
                      </a:r>
                    </a:p>
                  </a:txBody>
                  <a:tcPr marL="9525" marR="9525" marT="0" marB="0" anchor="ctr"/>
                </a:tc>
                <a:tc>
                  <a:txBody>
                    <a:bodyPr/>
                    <a:lstStyle/>
                    <a:p>
                      <a:pPr algn="ctr" fontAlgn="ctr"/>
                      <a:r>
                        <a:rPr lang="cs-CZ" sz="1200" b="0" i="1" u="none" strike="noStrike" dirty="0">
                          <a:solidFill>
                            <a:srgbClr val="000000"/>
                          </a:solidFill>
                          <a:effectLst/>
                          <a:latin typeface="+mn-lt"/>
                        </a:rPr>
                        <a:t>15 412</a:t>
                      </a:r>
                    </a:p>
                  </a:txBody>
                  <a:tcPr marL="9525" marR="9525" marT="0" marB="0" anchor="ctr"/>
                </a:tc>
                <a:tc>
                  <a:txBody>
                    <a:bodyPr/>
                    <a:lstStyle/>
                    <a:p>
                      <a:pPr algn="ctr" fontAlgn="ctr"/>
                      <a:r>
                        <a:rPr lang="cs-CZ" sz="1200" b="0" i="1" u="none" strike="noStrike">
                          <a:solidFill>
                            <a:srgbClr val="000000"/>
                          </a:solidFill>
                          <a:effectLst/>
                          <a:latin typeface="+mn-lt"/>
                        </a:rPr>
                        <a:t>2 889</a:t>
                      </a:r>
                    </a:p>
                  </a:txBody>
                  <a:tcPr marL="9525" marR="9525" marT="0" marB="0" anchor="ctr"/>
                </a:tc>
                <a:tc>
                  <a:txBody>
                    <a:bodyPr/>
                    <a:lstStyle/>
                    <a:p>
                      <a:pPr algn="ctr" fontAlgn="ctr"/>
                      <a:r>
                        <a:rPr lang="cs-CZ" sz="1200" b="1" i="0" u="none" strike="noStrike">
                          <a:solidFill>
                            <a:srgbClr val="C00000"/>
                          </a:solidFill>
                          <a:effectLst/>
                          <a:latin typeface="Arial" panose="020B0604020202020204" pitchFamily="34" charset="0"/>
                        </a:rPr>
                        <a:t>7</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18</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2,6</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10,6</a:t>
                      </a:r>
                    </a:p>
                  </a:txBody>
                  <a:tcPr marL="9525" marR="9525" marT="9525" marB="0" anchor="ctr"/>
                </a:tc>
                <a:extLst>
                  <a:ext uri="{0D108BD9-81ED-4DB2-BD59-A6C34878D82A}">
                    <a16:rowId xmlns:a16="http://schemas.microsoft.com/office/drawing/2014/main" val="3383761723"/>
                  </a:ext>
                </a:extLst>
              </a:tr>
              <a:tr h="251833">
                <a:tc>
                  <a:txBody>
                    <a:bodyPr/>
                    <a:lstStyle/>
                    <a:p>
                      <a:pPr algn="l" fontAlgn="ctr"/>
                      <a:r>
                        <a:rPr lang="cs-CZ" sz="1200" u="none" strike="noStrike">
                          <a:effectLst/>
                          <a:latin typeface="+mn-lt"/>
                        </a:rPr>
                        <a:t>Základní škola</a:t>
                      </a:r>
                      <a:endParaRPr lang="cs-CZ" sz="1200" b="1" i="0" u="none" strike="noStrike">
                        <a:solidFill>
                          <a:srgbClr val="000000"/>
                        </a:solidFill>
                        <a:effectLst/>
                        <a:latin typeface="+mn-lt"/>
                      </a:endParaRPr>
                    </a:p>
                  </a:txBody>
                  <a:tcPr marL="9525" marR="9525" marT="9525" marB="0" anchor="ctr"/>
                </a:tc>
                <a:tc>
                  <a:txBody>
                    <a:bodyPr/>
                    <a:lstStyle/>
                    <a:p>
                      <a:pPr algn="ctr" fontAlgn="ctr"/>
                      <a:r>
                        <a:rPr lang="cs-CZ" sz="1200" b="0" i="1" u="none" strike="noStrike">
                          <a:solidFill>
                            <a:srgbClr val="000000"/>
                          </a:solidFill>
                          <a:effectLst/>
                          <a:latin typeface="+mn-lt"/>
                        </a:rPr>
                        <a:t>1 994</a:t>
                      </a:r>
                    </a:p>
                  </a:txBody>
                  <a:tcPr marL="9525" marR="9525" marT="0" marB="0" anchor="ctr"/>
                </a:tc>
                <a:tc>
                  <a:txBody>
                    <a:bodyPr/>
                    <a:lstStyle/>
                    <a:p>
                      <a:pPr algn="ctr" fontAlgn="ctr"/>
                      <a:r>
                        <a:rPr lang="cs-CZ" sz="1200" b="0" i="1" u="none" strike="noStrike">
                          <a:solidFill>
                            <a:srgbClr val="000000"/>
                          </a:solidFill>
                          <a:effectLst/>
                          <a:latin typeface="+mn-lt"/>
                        </a:rPr>
                        <a:t>649 257</a:t>
                      </a:r>
                    </a:p>
                  </a:txBody>
                  <a:tcPr marL="9525" marR="9525" marT="0" marB="0" anchor="ctr"/>
                </a:tc>
                <a:tc>
                  <a:txBody>
                    <a:bodyPr/>
                    <a:lstStyle/>
                    <a:p>
                      <a:pPr algn="ctr" fontAlgn="ctr"/>
                      <a:r>
                        <a:rPr lang="cs-CZ" sz="1200" b="0" i="1" u="none" strike="noStrike">
                          <a:solidFill>
                            <a:srgbClr val="000000"/>
                          </a:solidFill>
                          <a:effectLst/>
                          <a:latin typeface="+mn-lt"/>
                        </a:rPr>
                        <a:t>57 301</a:t>
                      </a:r>
                    </a:p>
                  </a:txBody>
                  <a:tcPr marL="9525" marR="9525" marT="0" marB="0" anchor="ctr"/>
                </a:tc>
                <a:tc>
                  <a:txBody>
                    <a:bodyPr/>
                    <a:lstStyle/>
                    <a:p>
                      <a:pPr algn="ctr" fontAlgn="ctr"/>
                      <a:r>
                        <a:rPr lang="cs-CZ" sz="1200" b="1" i="0" u="none" strike="noStrike">
                          <a:solidFill>
                            <a:srgbClr val="C00000"/>
                          </a:solidFill>
                          <a:effectLst/>
                          <a:latin typeface="Arial" panose="020B0604020202020204" pitchFamily="34" charset="0"/>
                        </a:rPr>
                        <a:t>220</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1 240</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5,6</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11,0</a:t>
                      </a:r>
                    </a:p>
                  </a:txBody>
                  <a:tcPr marL="9525" marR="9525" marT="9525" marB="0" anchor="ctr"/>
                </a:tc>
                <a:extLst>
                  <a:ext uri="{0D108BD9-81ED-4DB2-BD59-A6C34878D82A}">
                    <a16:rowId xmlns:a16="http://schemas.microsoft.com/office/drawing/2014/main" val="329820990"/>
                  </a:ext>
                </a:extLst>
              </a:tr>
              <a:tr h="251833">
                <a:tc>
                  <a:txBody>
                    <a:bodyPr/>
                    <a:lstStyle/>
                    <a:p>
                      <a:pPr algn="l" fontAlgn="ctr"/>
                      <a:r>
                        <a:rPr lang="cs-CZ" sz="1200" u="none" strike="noStrike">
                          <a:effectLst/>
                          <a:latin typeface="+mn-lt"/>
                        </a:rPr>
                        <a:t>Základní + střední škola</a:t>
                      </a:r>
                      <a:endParaRPr lang="cs-CZ" sz="1200" b="1" i="0" u="none" strike="noStrike">
                        <a:solidFill>
                          <a:srgbClr val="000000"/>
                        </a:solidFill>
                        <a:effectLst/>
                        <a:latin typeface="+mn-lt"/>
                      </a:endParaRPr>
                    </a:p>
                  </a:txBody>
                  <a:tcPr marL="9525" marR="9525" marT="9525" marB="0" anchor="ctr"/>
                </a:tc>
                <a:tc>
                  <a:txBody>
                    <a:bodyPr/>
                    <a:lstStyle/>
                    <a:p>
                      <a:pPr algn="ctr" fontAlgn="ctr"/>
                      <a:r>
                        <a:rPr lang="cs-CZ" sz="1200" b="0" i="1" u="none" strike="noStrike">
                          <a:solidFill>
                            <a:srgbClr val="000000"/>
                          </a:solidFill>
                          <a:effectLst/>
                          <a:latin typeface="+mn-lt"/>
                        </a:rPr>
                        <a:t>114</a:t>
                      </a:r>
                    </a:p>
                  </a:txBody>
                  <a:tcPr marL="9525" marR="9525" marT="0" marB="0" anchor="ctr"/>
                </a:tc>
                <a:tc>
                  <a:txBody>
                    <a:bodyPr/>
                    <a:lstStyle/>
                    <a:p>
                      <a:pPr algn="ctr" fontAlgn="ctr"/>
                      <a:r>
                        <a:rPr lang="cs-CZ" sz="1200" b="0" i="1" u="none" strike="noStrike">
                          <a:solidFill>
                            <a:srgbClr val="000000"/>
                          </a:solidFill>
                          <a:effectLst/>
                          <a:latin typeface="+mn-lt"/>
                        </a:rPr>
                        <a:t>23 841</a:t>
                      </a:r>
                    </a:p>
                  </a:txBody>
                  <a:tcPr marL="9525" marR="9525" marT="0" marB="0" anchor="ctr"/>
                </a:tc>
                <a:tc>
                  <a:txBody>
                    <a:bodyPr/>
                    <a:lstStyle/>
                    <a:p>
                      <a:pPr algn="ctr" fontAlgn="ctr"/>
                      <a:r>
                        <a:rPr lang="cs-CZ" sz="1200" b="0" i="1" u="none" strike="noStrike">
                          <a:solidFill>
                            <a:srgbClr val="000000"/>
                          </a:solidFill>
                          <a:effectLst/>
                          <a:latin typeface="+mn-lt"/>
                        </a:rPr>
                        <a:t>3 801</a:t>
                      </a:r>
                    </a:p>
                  </a:txBody>
                  <a:tcPr marL="9525" marR="9525" marT="0" marB="0" anchor="ctr"/>
                </a:tc>
                <a:tc>
                  <a:txBody>
                    <a:bodyPr/>
                    <a:lstStyle/>
                    <a:p>
                      <a:pPr algn="ctr" fontAlgn="ctr"/>
                      <a:r>
                        <a:rPr lang="cs-CZ" sz="1200" b="1" i="0" u="none" strike="noStrike">
                          <a:solidFill>
                            <a:srgbClr val="C00000"/>
                          </a:solidFill>
                          <a:effectLst/>
                          <a:latin typeface="Arial" panose="020B0604020202020204" pitchFamily="34" charset="0"/>
                        </a:rPr>
                        <a:t>6</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20</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3,3</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5,3</a:t>
                      </a:r>
                    </a:p>
                  </a:txBody>
                  <a:tcPr marL="9525" marR="9525" marT="9525" marB="0" anchor="ctr"/>
                </a:tc>
                <a:extLst>
                  <a:ext uri="{0D108BD9-81ED-4DB2-BD59-A6C34878D82A}">
                    <a16:rowId xmlns:a16="http://schemas.microsoft.com/office/drawing/2014/main" val="1941410080"/>
                  </a:ext>
                </a:extLst>
              </a:tr>
              <a:tr h="251833">
                <a:tc>
                  <a:txBody>
                    <a:bodyPr/>
                    <a:lstStyle/>
                    <a:p>
                      <a:pPr algn="l" fontAlgn="ctr"/>
                      <a:r>
                        <a:rPr lang="cs-CZ" sz="1200" u="none" strike="noStrike">
                          <a:effectLst/>
                          <a:latin typeface="+mn-lt"/>
                        </a:rPr>
                        <a:t>Střední škola</a:t>
                      </a:r>
                      <a:endParaRPr lang="cs-CZ" sz="1200" b="1" i="0" u="none" strike="noStrike">
                        <a:solidFill>
                          <a:srgbClr val="000000"/>
                        </a:solidFill>
                        <a:effectLst/>
                        <a:latin typeface="+mn-lt"/>
                      </a:endParaRPr>
                    </a:p>
                  </a:txBody>
                  <a:tcPr marL="9525" marR="9525" marT="9525" marB="0" anchor="ctr"/>
                </a:tc>
                <a:tc>
                  <a:txBody>
                    <a:bodyPr/>
                    <a:lstStyle/>
                    <a:p>
                      <a:pPr algn="ctr" fontAlgn="ctr"/>
                      <a:r>
                        <a:rPr lang="cs-CZ" sz="1200" b="0" i="1" u="none" strike="noStrike">
                          <a:solidFill>
                            <a:srgbClr val="000000"/>
                          </a:solidFill>
                          <a:effectLst/>
                          <a:latin typeface="+mn-lt"/>
                        </a:rPr>
                        <a:t>982</a:t>
                      </a:r>
                    </a:p>
                  </a:txBody>
                  <a:tcPr marL="9525" marR="9525" marT="0" marB="0" anchor="ctr"/>
                </a:tc>
                <a:tc>
                  <a:txBody>
                    <a:bodyPr/>
                    <a:lstStyle/>
                    <a:p>
                      <a:pPr algn="ctr" fontAlgn="ctr"/>
                      <a:r>
                        <a:rPr lang="cs-CZ" sz="1200" b="0" i="1" u="none" strike="noStrike">
                          <a:solidFill>
                            <a:srgbClr val="000000"/>
                          </a:solidFill>
                          <a:effectLst/>
                          <a:latin typeface="+mn-lt"/>
                        </a:rPr>
                        <a:t>356 222</a:t>
                      </a:r>
                    </a:p>
                  </a:txBody>
                  <a:tcPr marL="9525" marR="9525" marT="0" marB="0" anchor="ctr"/>
                </a:tc>
                <a:tc>
                  <a:txBody>
                    <a:bodyPr/>
                    <a:lstStyle/>
                    <a:p>
                      <a:pPr algn="ctr" fontAlgn="ctr"/>
                      <a:r>
                        <a:rPr lang="cs-CZ" sz="1200" b="0" i="1" u="none" strike="noStrike">
                          <a:solidFill>
                            <a:srgbClr val="000000"/>
                          </a:solidFill>
                          <a:effectLst/>
                          <a:latin typeface="+mn-lt"/>
                        </a:rPr>
                        <a:t>37 939</a:t>
                      </a:r>
                    </a:p>
                  </a:txBody>
                  <a:tcPr marL="9525" marR="9525" marT="0" marB="0" anchor="ctr"/>
                </a:tc>
                <a:tc>
                  <a:txBody>
                    <a:bodyPr/>
                    <a:lstStyle/>
                    <a:p>
                      <a:pPr algn="ctr" fontAlgn="ctr"/>
                      <a:r>
                        <a:rPr lang="cs-CZ" sz="1200" b="1" i="0" u="none" strike="noStrike">
                          <a:solidFill>
                            <a:srgbClr val="C00000"/>
                          </a:solidFill>
                          <a:effectLst/>
                          <a:latin typeface="Arial" panose="020B0604020202020204" pitchFamily="34" charset="0"/>
                        </a:rPr>
                        <a:t>171</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987</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5,8</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17,4</a:t>
                      </a:r>
                    </a:p>
                  </a:txBody>
                  <a:tcPr marL="9525" marR="9525" marT="9525" marB="0" anchor="ctr"/>
                </a:tc>
                <a:extLst>
                  <a:ext uri="{0D108BD9-81ED-4DB2-BD59-A6C34878D82A}">
                    <a16:rowId xmlns:a16="http://schemas.microsoft.com/office/drawing/2014/main" val="4211610890"/>
                  </a:ext>
                </a:extLst>
              </a:tr>
              <a:tr h="251833">
                <a:tc>
                  <a:txBody>
                    <a:bodyPr/>
                    <a:lstStyle/>
                    <a:p>
                      <a:pPr algn="l" fontAlgn="ctr"/>
                      <a:r>
                        <a:rPr lang="cs-CZ" sz="1200" u="none" strike="noStrike">
                          <a:effectLst/>
                          <a:latin typeface="+mn-lt"/>
                        </a:rPr>
                        <a:t>Střední + Vyšší odborná škola</a:t>
                      </a:r>
                      <a:endParaRPr lang="cs-CZ" sz="1200" b="1" i="0" u="none" strike="noStrike">
                        <a:solidFill>
                          <a:srgbClr val="000000"/>
                        </a:solidFill>
                        <a:effectLst/>
                        <a:latin typeface="+mn-lt"/>
                      </a:endParaRPr>
                    </a:p>
                  </a:txBody>
                  <a:tcPr marL="9525" marR="9525" marT="9525" marB="0" anchor="ctr"/>
                </a:tc>
                <a:tc>
                  <a:txBody>
                    <a:bodyPr/>
                    <a:lstStyle/>
                    <a:p>
                      <a:pPr algn="ctr" fontAlgn="ctr"/>
                      <a:r>
                        <a:rPr lang="cs-CZ" sz="1200" b="0" i="1" u="none" strike="noStrike">
                          <a:solidFill>
                            <a:srgbClr val="000000"/>
                          </a:solidFill>
                          <a:effectLst/>
                          <a:latin typeface="+mn-lt"/>
                        </a:rPr>
                        <a:t>120</a:t>
                      </a:r>
                    </a:p>
                  </a:txBody>
                  <a:tcPr marL="9525" marR="9525" marT="0" marB="0" anchor="ctr"/>
                </a:tc>
                <a:tc>
                  <a:txBody>
                    <a:bodyPr/>
                    <a:lstStyle/>
                    <a:p>
                      <a:pPr algn="ctr" fontAlgn="ctr"/>
                      <a:r>
                        <a:rPr lang="cs-CZ" sz="1200" b="0" i="1" u="none" strike="noStrike">
                          <a:solidFill>
                            <a:srgbClr val="000000"/>
                          </a:solidFill>
                          <a:effectLst/>
                          <a:latin typeface="+mn-lt"/>
                        </a:rPr>
                        <a:t>62 294</a:t>
                      </a:r>
                    </a:p>
                  </a:txBody>
                  <a:tcPr marL="9525" marR="9525" marT="0" marB="0" anchor="ctr"/>
                </a:tc>
                <a:tc>
                  <a:txBody>
                    <a:bodyPr/>
                    <a:lstStyle/>
                    <a:p>
                      <a:pPr algn="ctr" fontAlgn="ctr"/>
                      <a:r>
                        <a:rPr lang="cs-CZ" sz="1200" b="0" i="1" u="none" strike="noStrike">
                          <a:solidFill>
                            <a:srgbClr val="000000"/>
                          </a:solidFill>
                          <a:effectLst/>
                          <a:latin typeface="+mn-lt"/>
                        </a:rPr>
                        <a:t>7 350</a:t>
                      </a:r>
                    </a:p>
                  </a:txBody>
                  <a:tcPr marL="9525" marR="9525" marT="0" marB="0" anchor="ctr"/>
                </a:tc>
                <a:tc>
                  <a:txBody>
                    <a:bodyPr/>
                    <a:lstStyle/>
                    <a:p>
                      <a:pPr algn="ctr" fontAlgn="ctr"/>
                      <a:r>
                        <a:rPr lang="cs-CZ" sz="1200" b="1" i="0" u="none" strike="noStrike">
                          <a:solidFill>
                            <a:srgbClr val="C00000"/>
                          </a:solidFill>
                          <a:effectLst/>
                          <a:latin typeface="Arial" panose="020B0604020202020204" pitchFamily="34" charset="0"/>
                        </a:rPr>
                        <a:t>13</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51</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3,9</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10,8</a:t>
                      </a:r>
                    </a:p>
                  </a:txBody>
                  <a:tcPr marL="9525" marR="9525" marT="9525" marB="0" anchor="ctr"/>
                </a:tc>
                <a:extLst>
                  <a:ext uri="{0D108BD9-81ED-4DB2-BD59-A6C34878D82A}">
                    <a16:rowId xmlns:a16="http://schemas.microsoft.com/office/drawing/2014/main" val="2677383022"/>
                  </a:ext>
                </a:extLst>
              </a:tr>
              <a:tr h="251833">
                <a:tc>
                  <a:txBody>
                    <a:bodyPr/>
                    <a:lstStyle/>
                    <a:p>
                      <a:pPr algn="l" fontAlgn="ctr"/>
                      <a:r>
                        <a:rPr lang="cs-CZ" sz="1200" u="none" strike="noStrike">
                          <a:effectLst/>
                          <a:latin typeface="+mn-lt"/>
                        </a:rPr>
                        <a:t>Vyšší odborná škola</a:t>
                      </a:r>
                      <a:endParaRPr lang="cs-CZ" sz="1200" b="1" i="0" u="none" strike="noStrike">
                        <a:solidFill>
                          <a:srgbClr val="000000"/>
                        </a:solidFill>
                        <a:effectLst/>
                        <a:latin typeface="+mn-lt"/>
                      </a:endParaRPr>
                    </a:p>
                  </a:txBody>
                  <a:tcPr marL="9525" marR="9525" marT="9525" marB="0" anchor="ctr"/>
                </a:tc>
                <a:tc>
                  <a:txBody>
                    <a:bodyPr/>
                    <a:lstStyle/>
                    <a:p>
                      <a:pPr algn="ctr" fontAlgn="ctr"/>
                      <a:r>
                        <a:rPr lang="cs-CZ" sz="1200" b="0" i="1" u="none" strike="noStrike">
                          <a:solidFill>
                            <a:srgbClr val="000000"/>
                          </a:solidFill>
                          <a:effectLst/>
                          <a:latin typeface="+mn-lt"/>
                        </a:rPr>
                        <a:t>38</a:t>
                      </a:r>
                    </a:p>
                  </a:txBody>
                  <a:tcPr marL="9525" marR="9525" marT="0" marB="0" anchor="ctr"/>
                </a:tc>
                <a:tc>
                  <a:txBody>
                    <a:bodyPr/>
                    <a:lstStyle/>
                    <a:p>
                      <a:pPr algn="ctr" fontAlgn="ctr"/>
                      <a:r>
                        <a:rPr lang="cs-CZ" sz="1200" b="0" i="1" u="none" strike="noStrike">
                          <a:solidFill>
                            <a:srgbClr val="000000"/>
                          </a:solidFill>
                          <a:effectLst/>
                          <a:latin typeface="+mn-lt"/>
                        </a:rPr>
                        <a:t>6 122</a:t>
                      </a:r>
                    </a:p>
                  </a:txBody>
                  <a:tcPr marL="9525" marR="9525" marT="0" marB="0" anchor="ctr"/>
                </a:tc>
                <a:tc>
                  <a:txBody>
                    <a:bodyPr/>
                    <a:lstStyle/>
                    <a:p>
                      <a:pPr algn="ctr" fontAlgn="ctr"/>
                      <a:r>
                        <a:rPr lang="cs-CZ" sz="1200" b="0" i="1" u="none" strike="noStrike">
                          <a:solidFill>
                            <a:srgbClr val="000000"/>
                          </a:solidFill>
                          <a:effectLst/>
                          <a:latin typeface="+mn-lt"/>
                        </a:rPr>
                        <a:t>1 312</a:t>
                      </a:r>
                    </a:p>
                  </a:txBody>
                  <a:tcPr marL="9525" marR="9525" marT="0" marB="0" anchor="ctr"/>
                </a:tc>
                <a:tc>
                  <a:txBody>
                    <a:bodyPr/>
                    <a:lstStyle/>
                    <a:p>
                      <a:pPr algn="ctr" fontAlgn="ctr"/>
                      <a:r>
                        <a:rPr lang="cs-CZ" sz="1200" b="1" i="0" u="none" strike="noStrike">
                          <a:solidFill>
                            <a:srgbClr val="C00000"/>
                          </a:solidFill>
                          <a:effectLst/>
                          <a:latin typeface="Arial" panose="020B0604020202020204" pitchFamily="34" charset="0"/>
                        </a:rPr>
                        <a:t>6</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14</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2,3</a:t>
                      </a:r>
                    </a:p>
                  </a:txBody>
                  <a:tcPr marL="9525" marR="9525" marT="9525" marB="0" anchor="ctr"/>
                </a:tc>
                <a:tc>
                  <a:txBody>
                    <a:bodyPr/>
                    <a:lstStyle/>
                    <a:p>
                      <a:pPr algn="ctr" fontAlgn="ctr"/>
                      <a:r>
                        <a:rPr lang="cs-CZ" sz="1200" b="1" i="0" u="none" strike="noStrike">
                          <a:solidFill>
                            <a:srgbClr val="C00000"/>
                          </a:solidFill>
                          <a:effectLst/>
                          <a:latin typeface="Arial" panose="020B0604020202020204" pitchFamily="34" charset="0"/>
                        </a:rPr>
                        <a:t>15,8</a:t>
                      </a:r>
                    </a:p>
                  </a:txBody>
                  <a:tcPr marL="9525" marR="9525" marT="9525" marB="0" anchor="ctr"/>
                </a:tc>
                <a:extLst>
                  <a:ext uri="{0D108BD9-81ED-4DB2-BD59-A6C34878D82A}">
                    <a16:rowId xmlns:a16="http://schemas.microsoft.com/office/drawing/2014/main" val="873359563"/>
                  </a:ext>
                </a:extLst>
              </a:tr>
              <a:tr h="251833">
                <a:tc>
                  <a:txBody>
                    <a:bodyPr/>
                    <a:lstStyle/>
                    <a:p>
                      <a:pPr algn="l" fontAlgn="ctr"/>
                      <a:r>
                        <a:rPr lang="cs-CZ" sz="1200" u="none" strike="noStrike" dirty="0">
                          <a:effectLst/>
                          <a:latin typeface="+mn-lt"/>
                        </a:rPr>
                        <a:t>Ostatní</a:t>
                      </a:r>
                      <a:endParaRPr lang="cs-CZ" sz="1200" b="1" i="0" u="none" strike="noStrike" dirty="0">
                        <a:solidFill>
                          <a:srgbClr val="000000"/>
                        </a:solidFill>
                        <a:effectLst/>
                        <a:latin typeface="+mn-lt"/>
                      </a:endParaRP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ctr" fontAlgn="ctr"/>
                      <a:r>
                        <a:rPr lang="cs-CZ" sz="1200" b="0" i="1" u="none" strike="noStrike">
                          <a:solidFill>
                            <a:srgbClr val="000000"/>
                          </a:solidFill>
                          <a:effectLst/>
                          <a:latin typeface="+mn-lt"/>
                        </a:rPr>
                        <a:t>18</a:t>
                      </a:r>
                    </a:p>
                  </a:txBody>
                  <a:tcPr marL="9525" marR="9525" marT="0" marB="0" anchor="ctr">
                    <a:lnB w="12700" cap="flat" cmpd="sng" algn="ctr">
                      <a:solidFill>
                        <a:schemeClr val="tx1"/>
                      </a:solidFill>
                      <a:prstDash val="solid"/>
                      <a:round/>
                      <a:headEnd type="none" w="med" len="med"/>
                      <a:tailEnd type="none" w="med" len="med"/>
                    </a:lnB>
                  </a:tcPr>
                </a:tc>
                <a:tc>
                  <a:txBody>
                    <a:bodyPr/>
                    <a:lstStyle/>
                    <a:p>
                      <a:pPr algn="ctr" fontAlgn="ctr"/>
                      <a:r>
                        <a:rPr lang="cs-CZ" sz="1200" b="0" i="1" u="none" strike="noStrike">
                          <a:solidFill>
                            <a:srgbClr val="000000"/>
                          </a:solidFill>
                          <a:effectLst/>
                          <a:latin typeface="+mn-lt"/>
                        </a:rPr>
                        <a:t>4 014</a:t>
                      </a:r>
                    </a:p>
                  </a:txBody>
                  <a:tcPr marL="9525" marR="9525" marT="0" marB="0" anchor="ctr">
                    <a:lnB w="12700" cap="flat" cmpd="sng" algn="ctr">
                      <a:solidFill>
                        <a:schemeClr val="tx1"/>
                      </a:solidFill>
                      <a:prstDash val="solid"/>
                      <a:round/>
                      <a:headEnd type="none" w="med" len="med"/>
                      <a:tailEnd type="none" w="med" len="med"/>
                    </a:lnB>
                  </a:tcPr>
                </a:tc>
                <a:tc>
                  <a:txBody>
                    <a:bodyPr/>
                    <a:lstStyle/>
                    <a:p>
                      <a:pPr algn="ctr" fontAlgn="ctr"/>
                      <a:r>
                        <a:rPr lang="cs-CZ" sz="1200" b="0" i="1" u="none" strike="noStrike">
                          <a:solidFill>
                            <a:srgbClr val="000000"/>
                          </a:solidFill>
                          <a:effectLst/>
                          <a:latin typeface="+mn-lt"/>
                        </a:rPr>
                        <a:t>1 715</a:t>
                      </a:r>
                    </a:p>
                  </a:txBody>
                  <a:tcPr marL="9525" marR="9525" marT="0" marB="0" anchor="ctr">
                    <a:lnB w="12700" cap="flat" cmpd="sng" algn="ctr">
                      <a:solidFill>
                        <a:schemeClr val="tx1"/>
                      </a:solidFill>
                      <a:prstDash val="solid"/>
                      <a:round/>
                      <a:headEnd type="none" w="med" len="med"/>
                      <a:tailEnd type="none" w="med" len="med"/>
                    </a:lnB>
                  </a:tcPr>
                </a:tc>
                <a:tc>
                  <a:txBody>
                    <a:bodyPr/>
                    <a:lstStyle/>
                    <a:p>
                      <a:pPr algn="ctr" fontAlgn="ctr"/>
                      <a:r>
                        <a:rPr lang="cs-CZ" sz="1200" b="1" i="0" u="none" strike="noStrike">
                          <a:solidFill>
                            <a:srgbClr val="C00000"/>
                          </a:solidFill>
                          <a:effectLst/>
                          <a:latin typeface="Arial" panose="020B0604020202020204" pitchFamily="34" charset="0"/>
                        </a:rPr>
                        <a:t>0</a:t>
                      </a: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ctr" fontAlgn="ctr"/>
                      <a:r>
                        <a:rPr lang="cs-CZ" sz="1200" b="1" i="0" u="none" strike="noStrike">
                          <a:solidFill>
                            <a:srgbClr val="C00000"/>
                          </a:solidFill>
                          <a:effectLst/>
                          <a:latin typeface="Arial" panose="020B0604020202020204" pitchFamily="34" charset="0"/>
                        </a:rPr>
                        <a:t>0</a:t>
                      </a: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ctr" fontAlgn="ctr"/>
                      <a:r>
                        <a:rPr lang="cs-CZ" sz="1200" b="1" i="0" u="none" strike="noStrike" dirty="0">
                          <a:solidFill>
                            <a:srgbClr val="C00000"/>
                          </a:solidFill>
                          <a:effectLst/>
                          <a:latin typeface="Arial" panose="020B0604020202020204" pitchFamily="34" charset="0"/>
                        </a:rPr>
                        <a:t>0</a:t>
                      </a: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ctr" fontAlgn="ctr"/>
                      <a:r>
                        <a:rPr lang="cs-CZ" sz="1200" b="1" i="0" u="none" strike="noStrike">
                          <a:solidFill>
                            <a:srgbClr val="C00000"/>
                          </a:solidFill>
                          <a:effectLst/>
                          <a:latin typeface="Arial" panose="020B0604020202020204" pitchFamily="34" charset="0"/>
                        </a:rPr>
                        <a:t>0,0</a:t>
                      </a:r>
                    </a:p>
                  </a:txBody>
                  <a:tcPr marL="9525" marR="9525" marT="9525"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41067818"/>
                  </a:ext>
                </a:extLst>
              </a:tr>
              <a:tr h="251833">
                <a:tc>
                  <a:txBody>
                    <a:bodyPr/>
                    <a:lstStyle/>
                    <a:p>
                      <a:pPr algn="l" fontAlgn="ctr"/>
                      <a:r>
                        <a:rPr lang="cs-CZ" sz="1200" b="1" u="none" strike="noStrike" dirty="0">
                          <a:effectLst/>
                          <a:latin typeface="+mn-lt"/>
                        </a:rPr>
                        <a:t>CELKEM</a:t>
                      </a:r>
                      <a:endParaRPr lang="cs-CZ" sz="1200" b="1" i="0" u="none" strike="noStrike" dirty="0">
                        <a:solidFill>
                          <a:srgbClr val="000000"/>
                        </a:solidFill>
                        <a:effectLst/>
                        <a:latin typeface="+mn-lt"/>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ctr"/>
                      <a:r>
                        <a:rPr lang="cs-CZ" sz="1200" b="1" i="1" u="none" strike="noStrike" dirty="0">
                          <a:solidFill>
                            <a:srgbClr val="000000"/>
                          </a:solidFill>
                          <a:effectLst/>
                          <a:latin typeface="+mn-lt"/>
                        </a:rPr>
                        <a:t>8 567</a:t>
                      </a:r>
                    </a:p>
                  </a:txBody>
                  <a:tcPr marL="9525" marR="9525" marT="0" marB="0" anchor="ctr">
                    <a:lnT w="12700" cap="flat" cmpd="sng" algn="ctr">
                      <a:solidFill>
                        <a:schemeClr val="tx1"/>
                      </a:solidFill>
                      <a:prstDash val="solid"/>
                      <a:round/>
                      <a:headEnd type="none" w="med" len="med"/>
                      <a:tailEnd type="none" w="med" len="med"/>
                    </a:lnT>
                  </a:tcPr>
                </a:tc>
                <a:tc>
                  <a:txBody>
                    <a:bodyPr/>
                    <a:lstStyle/>
                    <a:p>
                      <a:pPr algn="ctr" fontAlgn="ctr"/>
                      <a:r>
                        <a:rPr lang="cs-CZ" sz="1200" b="1" i="1" u="none" strike="noStrike">
                          <a:solidFill>
                            <a:srgbClr val="000000"/>
                          </a:solidFill>
                          <a:effectLst/>
                          <a:latin typeface="+mn-lt"/>
                        </a:rPr>
                        <a:t>1 768 056</a:t>
                      </a:r>
                    </a:p>
                  </a:txBody>
                  <a:tcPr marL="9525" marR="9525" marT="0" marB="0" anchor="ctr">
                    <a:lnT w="12700" cap="flat" cmpd="sng" algn="ctr">
                      <a:solidFill>
                        <a:schemeClr val="tx1"/>
                      </a:solidFill>
                      <a:prstDash val="solid"/>
                      <a:round/>
                      <a:headEnd type="none" w="med" len="med"/>
                      <a:tailEnd type="none" w="med" len="med"/>
                    </a:lnT>
                  </a:tcPr>
                </a:tc>
                <a:tc>
                  <a:txBody>
                    <a:bodyPr/>
                    <a:lstStyle/>
                    <a:p>
                      <a:pPr algn="ctr" fontAlgn="ctr"/>
                      <a:r>
                        <a:rPr lang="cs-CZ" sz="1200" b="1" i="1" u="none" strike="noStrike">
                          <a:solidFill>
                            <a:srgbClr val="000000"/>
                          </a:solidFill>
                          <a:effectLst/>
                          <a:latin typeface="+mn-lt"/>
                        </a:rPr>
                        <a:t>176 684</a:t>
                      </a:r>
                    </a:p>
                  </a:txBody>
                  <a:tcPr marL="9525" marR="9525" marT="0" marB="0" anchor="ctr">
                    <a:lnT w="12700" cap="flat" cmpd="sng" algn="ctr">
                      <a:solidFill>
                        <a:schemeClr val="tx1"/>
                      </a:solidFill>
                      <a:prstDash val="solid"/>
                      <a:round/>
                      <a:headEnd type="none" w="med" len="med"/>
                      <a:tailEnd type="none" w="med" len="med"/>
                    </a:lnT>
                  </a:tcPr>
                </a:tc>
                <a:tc>
                  <a:txBody>
                    <a:bodyPr/>
                    <a:lstStyle/>
                    <a:p>
                      <a:pPr algn="ctr" fontAlgn="ctr"/>
                      <a:r>
                        <a:rPr lang="cs-CZ" sz="1200" b="1" i="0" u="none" strike="noStrike">
                          <a:solidFill>
                            <a:srgbClr val="C00000"/>
                          </a:solidFill>
                          <a:effectLst/>
                          <a:latin typeface="Arial" panose="020B0604020202020204" pitchFamily="34" charset="0"/>
                        </a:rPr>
                        <a:t>569</a:t>
                      </a: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ctr"/>
                      <a:r>
                        <a:rPr lang="cs-CZ" sz="1200" b="1" i="0" u="none" strike="noStrike">
                          <a:solidFill>
                            <a:srgbClr val="C00000"/>
                          </a:solidFill>
                          <a:effectLst/>
                          <a:latin typeface="Arial" panose="020B0604020202020204" pitchFamily="34" charset="0"/>
                        </a:rPr>
                        <a:t>2 726</a:t>
                      </a: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ctr"/>
                      <a:r>
                        <a:rPr lang="cs-CZ" sz="1200" b="1" i="0" u="none" strike="noStrike">
                          <a:solidFill>
                            <a:srgbClr val="C00000"/>
                          </a:solidFill>
                          <a:effectLst/>
                          <a:latin typeface="Arial" panose="020B0604020202020204" pitchFamily="34" charset="0"/>
                        </a:rPr>
                        <a:t>4,8</a:t>
                      </a: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ctr"/>
                      <a:r>
                        <a:rPr lang="cs-CZ" sz="1200" b="1" i="0" u="none" strike="noStrike" dirty="0">
                          <a:solidFill>
                            <a:srgbClr val="C00000"/>
                          </a:solidFill>
                          <a:effectLst/>
                          <a:latin typeface="Arial" panose="020B0604020202020204" pitchFamily="34" charset="0"/>
                        </a:rPr>
                        <a:t>6,6</a:t>
                      </a:r>
                    </a:p>
                  </a:txBody>
                  <a:tcPr marL="9525" marR="9525" marT="9525"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061493014"/>
                  </a:ext>
                </a:extLst>
              </a:tr>
            </a:tbl>
          </a:graphicData>
        </a:graphic>
      </p:graphicFrame>
      <p:sp>
        <p:nvSpPr>
          <p:cNvPr id="4" name="Obdélník 3">
            <a:extLst>
              <a:ext uri="{FF2B5EF4-FFF2-40B4-BE49-F238E27FC236}">
                <a16:creationId xmlns:a16="http://schemas.microsoft.com/office/drawing/2014/main" id="{07FD458F-0FD5-4098-86A4-4A22BC677F1C}"/>
              </a:ext>
            </a:extLst>
          </p:cNvPr>
          <p:cNvSpPr/>
          <p:nvPr/>
        </p:nvSpPr>
        <p:spPr>
          <a:xfrm>
            <a:off x="6345716" y="2731303"/>
            <a:ext cx="5006109" cy="369332"/>
          </a:xfrm>
          <a:prstGeom prst="rect">
            <a:avLst/>
          </a:prstGeom>
        </p:spPr>
        <p:txBody>
          <a:bodyPr wrap="square">
            <a:spAutoFit/>
          </a:bodyPr>
          <a:lstStyle/>
          <a:p>
            <a:pPr algn="ctr" fontAlgn="ctr"/>
            <a:r>
              <a:rPr lang="cs-CZ" b="1" dirty="0">
                <a:solidFill>
                  <a:srgbClr val="C00000"/>
                </a:solidFill>
              </a:rPr>
              <a:t>Nákazy za období 1.9.2020 – 13.10.2020</a:t>
            </a:r>
          </a:p>
        </p:txBody>
      </p:sp>
      <p:sp>
        <p:nvSpPr>
          <p:cNvPr id="7" name="Obdélník 6">
            <a:extLst>
              <a:ext uri="{FF2B5EF4-FFF2-40B4-BE49-F238E27FC236}">
                <a16:creationId xmlns:a16="http://schemas.microsoft.com/office/drawing/2014/main" id="{D4656709-BCD2-4486-97CA-8424CC0E26B4}"/>
              </a:ext>
            </a:extLst>
          </p:cNvPr>
          <p:cNvSpPr/>
          <p:nvPr/>
        </p:nvSpPr>
        <p:spPr>
          <a:xfrm>
            <a:off x="607260" y="6543634"/>
            <a:ext cx="7603290" cy="276999"/>
          </a:xfrm>
          <a:prstGeom prst="rect">
            <a:avLst/>
          </a:prstGeom>
        </p:spPr>
        <p:txBody>
          <a:bodyPr wrap="square">
            <a:spAutoFit/>
          </a:bodyPr>
          <a:lstStyle/>
          <a:p>
            <a:pPr fontAlgn="ctr"/>
            <a:r>
              <a:rPr lang="cs-CZ" sz="1200" dirty="0">
                <a:solidFill>
                  <a:srgbClr val="000000"/>
                </a:solidFill>
                <a:latin typeface="Calibri" panose="020F0502020204030204" pitchFamily="34" charset="0"/>
              </a:rPr>
              <a:t>Zdroj: údaje MŠMT (MŠ, ZŠ, SŠ, VOŠ), </a:t>
            </a:r>
            <a:r>
              <a:rPr lang="pl-PL" sz="1200" dirty="0">
                <a:solidFill>
                  <a:srgbClr val="000000"/>
                </a:solidFill>
                <a:latin typeface="Calibri" panose="020F0502020204030204" pitchFamily="34" charset="0"/>
              </a:rPr>
              <a:t>školní rok 2019/2020; </a:t>
            </a:r>
            <a:r>
              <a:rPr lang="cs-CZ" sz="1200" dirty="0" err="1">
                <a:solidFill>
                  <a:srgbClr val="000000"/>
                </a:solidFill>
              </a:rPr>
              <a:t>Covid</a:t>
            </a:r>
            <a:r>
              <a:rPr lang="cs-CZ" sz="1200" dirty="0">
                <a:solidFill>
                  <a:srgbClr val="000000"/>
                </a:solidFill>
              </a:rPr>
              <a:t> </a:t>
            </a:r>
            <a:r>
              <a:rPr lang="cs-CZ" sz="1200" dirty="0" err="1">
                <a:solidFill>
                  <a:srgbClr val="000000"/>
                </a:solidFill>
              </a:rPr>
              <a:t>Forms</a:t>
            </a:r>
            <a:r>
              <a:rPr lang="cs-CZ" sz="1200" dirty="0">
                <a:solidFill>
                  <a:srgbClr val="000000"/>
                </a:solidFill>
              </a:rPr>
              <a:t> – Události</a:t>
            </a:r>
            <a:endParaRPr lang="cs-CZ" sz="1200" dirty="0">
              <a:solidFill>
                <a:srgbClr val="000000"/>
              </a:solidFill>
              <a:latin typeface="Calibri" panose="020F0502020204030204" pitchFamily="34" charset="0"/>
            </a:endParaRPr>
          </a:p>
        </p:txBody>
      </p:sp>
      <p:sp>
        <p:nvSpPr>
          <p:cNvPr id="8" name="TextovéPole 7"/>
          <p:cNvSpPr txBox="1"/>
          <p:nvPr/>
        </p:nvSpPr>
        <p:spPr>
          <a:xfrm>
            <a:off x="265946" y="1792603"/>
            <a:ext cx="11085879" cy="646331"/>
          </a:xfrm>
          <a:prstGeom prst="rect">
            <a:avLst/>
          </a:prstGeom>
          <a:noFill/>
        </p:spPr>
        <p:txBody>
          <a:bodyPr wrap="square" rtlCol="0">
            <a:spAutoFit/>
          </a:bodyPr>
          <a:lstStyle/>
          <a:p>
            <a:pPr algn="ctr"/>
            <a:r>
              <a:rPr lang="cs-CZ" b="1" i="1" u="sng" dirty="0">
                <a:solidFill>
                  <a:schemeClr val="tx2"/>
                </a:solidFill>
              </a:rPr>
              <a:t>Analýza za období 1.9. 2020 – 13.10. 2020</a:t>
            </a:r>
            <a:r>
              <a:rPr lang="cs-CZ" i="1" dirty="0">
                <a:solidFill>
                  <a:schemeClr val="tx2"/>
                </a:solidFill>
              </a:rPr>
              <a:t>, </a:t>
            </a:r>
            <a:r>
              <a:rPr lang="cs-CZ" i="1" dirty="0"/>
              <a:t>kdy byly všechny typy škol v provozu a expozice nákazou byla srovnatelná. Data ukazují v relativních hodnotách na vyšší rizikovost středních a vyšších odborných škol. </a:t>
            </a:r>
          </a:p>
        </p:txBody>
      </p:sp>
    </p:spTree>
    <p:extLst>
      <p:ext uri="{BB962C8B-B14F-4D97-AF65-F5344CB8AC3E}">
        <p14:creationId xmlns:p14="http://schemas.microsoft.com/office/powerpoint/2010/main" val="4660574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bdélník 13">
            <a:extLst>
              <a:ext uri="{FF2B5EF4-FFF2-40B4-BE49-F238E27FC236}">
                <a16:creationId xmlns:a16="http://schemas.microsoft.com/office/drawing/2014/main" id="{7D143CDF-A647-4BC2-8AA1-54808788CC93}"/>
              </a:ext>
            </a:extLst>
          </p:cNvPr>
          <p:cNvSpPr/>
          <p:nvPr/>
        </p:nvSpPr>
        <p:spPr>
          <a:xfrm>
            <a:off x="301925" y="723379"/>
            <a:ext cx="10773238" cy="400110"/>
          </a:xfrm>
          <a:prstGeom prst="rect">
            <a:avLst/>
          </a:prstGeom>
        </p:spPr>
        <p:txBody>
          <a:bodyPr wrap="square">
            <a:spAutoFit/>
          </a:bodyPr>
          <a:lstStyle/>
          <a:p>
            <a:pPr marL="0" marR="0" lvl="0" indent="0" defTabSz="914400" rtl="0" eaLnBrk="1" fontAlgn="b"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Přehled nových </a:t>
            </a:r>
            <a:r>
              <a:rPr kumimoji="0" lang="cs-CZ" sz="20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ohnisek nebo nahlášených nákaz </a:t>
            </a:r>
            <a:r>
              <a:rPr kumimoji="0" lang="cs-CZ"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za období 8. 3. – 28. 3. 2021</a:t>
            </a:r>
          </a:p>
        </p:txBody>
      </p:sp>
      <p:sp>
        <p:nvSpPr>
          <p:cNvPr id="2" name="Nadpis 1">
            <a:extLst>
              <a:ext uri="{FF2B5EF4-FFF2-40B4-BE49-F238E27FC236}">
                <a16:creationId xmlns:a16="http://schemas.microsoft.com/office/drawing/2014/main" id="{52431848-192E-4F04-A0BC-102B082D0963}"/>
              </a:ext>
            </a:extLst>
          </p:cNvPr>
          <p:cNvSpPr>
            <a:spLocks noGrp="1"/>
          </p:cNvSpPr>
          <p:nvPr>
            <p:ph type="title"/>
          </p:nvPr>
        </p:nvSpPr>
        <p:spPr>
          <a:xfrm>
            <a:off x="190492" y="16373"/>
            <a:ext cx="7435177" cy="576000"/>
          </a:xfrm>
        </p:spPr>
        <p:txBody>
          <a:bodyPr>
            <a:noAutofit/>
          </a:bodyPr>
          <a:lstStyle/>
          <a:p>
            <a:r>
              <a:rPr lang="cs-CZ" dirty="0"/>
              <a:t>Školská zařízení jako ohniska nákazy COVID-19</a:t>
            </a:r>
          </a:p>
        </p:txBody>
      </p:sp>
      <p:graphicFrame>
        <p:nvGraphicFramePr>
          <p:cNvPr id="4" name="Tabulka 3">
            <a:extLst>
              <a:ext uri="{FF2B5EF4-FFF2-40B4-BE49-F238E27FC236}">
                <a16:creationId xmlns:a16="http://schemas.microsoft.com/office/drawing/2014/main" id="{28F5E2B2-F309-45AF-8A83-D5361039864E}"/>
              </a:ext>
            </a:extLst>
          </p:cNvPr>
          <p:cNvGraphicFramePr>
            <a:graphicFrameLocks noGrp="1"/>
          </p:cNvGraphicFramePr>
          <p:nvPr>
            <p:extLst>
              <p:ext uri="{D42A27DB-BD31-4B8C-83A1-F6EECF244321}">
                <p14:modId xmlns:p14="http://schemas.microsoft.com/office/powerpoint/2010/main" val="2997729164"/>
              </p:ext>
            </p:extLst>
          </p:nvPr>
        </p:nvGraphicFramePr>
        <p:xfrm>
          <a:off x="190492" y="1153727"/>
          <a:ext cx="10024217" cy="5228105"/>
        </p:xfrm>
        <a:graphic>
          <a:graphicData uri="http://schemas.openxmlformats.org/drawingml/2006/table">
            <a:tbl>
              <a:tblPr firstRow="1" bandRow="1">
                <a:tableStyleId>{3B4B98B0-60AC-42C2-AFA5-B58CD77FA1E5}</a:tableStyleId>
              </a:tblPr>
              <a:tblGrid>
                <a:gridCol w="854579">
                  <a:extLst>
                    <a:ext uri="{9D8B030D-6E8A-4147-A177-3AD203B41FA5}">
                      <a16:colId xmlns:a16="http://schemas.microsoft.com/office/drawing/2014/main" val="2119397507"/>
                    </a:ext>
                  </a:extLst>
                </a:gridCol>
                <a:gridCol w="1753371">
                  <a:extLst>
                    <a:ext uri="{9D8B030D-6E8A-4147-A177-3AD203B41FA5}">
                      <a16:colId xmlns:a16="http://schemas.microsoft.com/office/drawing/2014/main" val="1088784517"/>
                    </a:ext>
                  </a:extLst>
                </a:gridCol>
                <a:gridCol w="1185121">
                  <a:extLst>
                    <a:ext uri="{9D8B030D-6E8A-4147-A177-3AD203B41FA5}">
                      <a16:colId xmlns:a16="http://schemas.microsoft.com/office/drawing/2014/main" val="84735700"/>
                    </a:ext>
                  </a:extLst>
                </a:gridCol>
                <a:gridCol w="4384060">
                  <a:extLst>
                    <a:ext uri="{9D8B030D-6E8A-4147-A177-3AD203B41FA5}">
                      <a16:colId xmlns:a16="http://schemas.microsoft.com/office/drawing/2014/main" val="2548712498"/>
                    </a:ext>
                  </a:extLst>
                </a:gridCol>
                <a:gridCol w="1847086">
                  <a:extLst>
                    <a:ext uri="{9D8B030D-6E8A-4147-A177-3AD203B41FA5}">
                      <a16:colId xmlns:a16="http://schemas.microsoft.com/office/drawing/2014/main" val="4271171716"/>
                    </a:ext>
                  </a:extLst>
                </a:gridCol>
              </a:tblGrid>
              <a:tr h="193992">
                <a:tc>
                  <a:txBody>
                    <a:bodyPr/>
                    <a:lstStyle/>
                    <a:p>
                      <a:pPr algn="ctr" fontAlgn="b"/>
                      <a:r>
                        <a:rPr lang="cs-CZ" sz="1200" u="none" strike="noStrike">
                          <a:effectLst/>
                        </a:rPr>
                        <a:t>Datum</a:t>
                      </a:r>
                      <a:endParaRPr lang="cs-CZ" sz="1200" b="1" i="1" u="none" strike="noStrike">
                        <a:solidFill>
                          <a:srgbClr val="000000"/>
                        </a:solidFill>
                        <a:effectLst/>
                        <a:latin typeface="Calibri" panose="020F0502020204030204" pitchFamily="34" charset="0"/>
                      </a:endParaRPr>
                    </a:p>
                  </a:txBody>
                  <a:tcPr marL="9459" marR="9459" marT="9459" marB="0" anchor="b"/>
                </a:tc>
                <a:tc>
                  <a:txBody>
                    <a:bodyPr/>
                    <a:lstStyle/>
                    <a:p>
                      <a:pPr algn="l" fontAlgn="b"/>
                      <a:r>
                        <a:rPr lang="cs-CZ" sz="1200" u="none" strike="noStrike" dirty="0">
                          <a:effectLst/>
                        </a:rPr>
                        <a:t>Kraj</a:t>
                      </a:r>
                      <a:endParaRPr lang="cs-CZ" sz="1200" b="1" i="1" u="none" strike="noStrike" dirty="0">
                        <a:solidFill>
                          <a:srgbClr val="000000"/>
                        </a:solidFill>
                        <a:effectLst/>
                        <a:latin typeface="Calibri" panose="020F0502020204030204" pitchFamily="34" charset="0"/>
                      </a:endParaRPr>
                    </a:p>
                  </a:txBody>
                  <a:tcPr marL="9459" marR="9459" marT="9459" marB="0" anchor="b"/>
                </a:tc>
                <a:tc>
                  <a:txBody>
                    <a:bodyPr/>
                    <a:lstStyle/>
                    <a:p>
                      <a:pPr algn="l" fontAlgn="b"/>
                      <a:r>
                        <a:rPr lang="cs-CZ" sz="1200" u="none" strike="noStrike">
                          <a:effectLst/>
                        </a:rPr>
                        <a:t>Typ</a:t>
                      </a:r>
                      <a:endParaRPr lang="cs-CZ" sz="1200" b="1" i="1" u="none" strike="noStrike" dirty="0">
                        <a:solidFill>
                          <a:srgbClr val="000000"/>
                        </a:solidFill>
                        <a:effectLst/>
                        <a:latin typeface="Calibri" panose="020F0502020204030204" pitchFamily="34" charset="0"/>
                      </a:endParaRPr>
                    </a:p>
                  </a:txBody>
                  <a:tcPr marL="9459" marR="9459" marT="9459" marB="0" anchor="b"/>
                </a:tc>
                <a:tc>
                  <a:txBody>
                    <a:bodyPr/>
                    <a:lstStyle/>
                    <a:p>
                      <a:pPr algn="l" fontAlgn="b"/>
                      <a:r>
                        <a:rPr lang="cs-CZ" sz="1200" u="none" strike="noStrike">
                          <a:effectLst/>
                        </a:rPr>
                        <a:t>Název</a:t>
                      </a:r>
                      <a:endParaRPr lang="cs-CZ" sz="1200" b="1" i="1" u="none" strike="noStrike">
                        <a:solidFill>
                          <a:srgbClr val="000000"/>
                        </a:solidFill>
                        <a:effectLst/>
                        <a:latin typeface="Calibri" panose="020F0502020204030204" pitchFamily="34" charset="0"/>
                      </a:endParaRPr>
                    </a:p>
                  </a:txBody>
                  <a:tcPr marL="9459" marR="9459" marT="9459" marB="0" anchor="b"/>
                </a:tc>
                <a:tc>
                  <a:txBody>
                    <a:bodyPr/>
                    <a:lstStyle/>
                    <a:p>
                      <a:pPr algn="ctr" fontAlgn="b"/>
                      <a:r>
                        <a:rPr lang="cs-CZ" sz="1200" u="none" strike="noStrike" dirty="0">
                          <a:effectLst/>
                        </a:rPr>
                        <a:t>Počet nakažených</a:t>
                      </a:r>
                      <a:endParaRPr lang="cs-CZ" sz="1200" b="1" i="1" u="none" strike="noStrike" dirty="0">
                        <a:solidFill>
                          <a:srgbClr val="000000"/>
                        </a:solidFill>
                        <a:effectLst/>
                        <a:latin typeface="Calibri" panose="020F0502020204030204" pitchFamily="34" charset="0"/>
                      </a:endParaRPr>
                    </a:p>
                  </a:txBody>
                  <a:tcPr marL="9459" marR="9459" marT="9459" marB="0" anchor="b"/>
                </a:tc>
                <a:extLst>
                  <a:ext uri="{0D108BD9-81ED-4DB2-BD59-A6C34878D82A}">
                    <a16:rowId xmlns:a16="http://schemas.microsoft.com/office/drawing/2014/main" val="2657920823"/>
                  </a:ext>
                </a:extLst>
              </a:tr>
              <a:tr h="180358">
                <a:tc>
                  <a:txBody>
                    <a:bodyPr/>
                    <a:lstStyle/>
                    <a:p>
                      <a:pPr algn="ctr" fontAlgn="ctr"/>
                      <a:r>
                        <a:rPr lang="cs-CZ" sz="1100" b="0" i="0" u="none" strike="noStrike" dirty="0">
                          <a:solidFill>
                            <a:srgbClr val="000000"/>
                          </a:solidFill>
                          <a:effectLst/>
                          <a:latin typeface="Calibri" panose="020F0502020204030204" pitchFamily="34" charset="0"/>
                        </a:rPr>
                        <a:t>16.03.2021</a:t>
                      </a:r>
                    </a:p>
                  </a:txBody>
                  <a:tcPr marL="9525" marR="9525" marT="9525" marB="0" anchor="ctr">
                    <a:solidFill>
                      <a:srgbClr val="FFC000"/>
                    </a:solidFill>
                  </a:tcPr>
                </a:tc>
                <a:tc>
                  <a:txBody>
                    <a:bodyPr/>
                    <a:lstStyle/>
                    <a:p>
                      <a:pPr algn="l" fontAlgn="ctr"/>
                      <a:r>
                        <a:rPr lang="cs-CZ" sz="1100" b="0" i="0" u="none" strike="noStrike">
                          <a:solidFill>
                            <a:srgbClr val="000000"/>
                          </a:solidFill>
                          <a:effectLst/>
                          <a:latin typeface="Calibri" panose="020F0502020204030204" pitchFamily="34" charset="0"/>
                        </a:rPr>
                        <a:t>CZ042 Ústecký kraj</a:t>
                      </a:r>
                    </a:p>
                  </a:txBody>
                  <a:tcPr marL="9525" marR="9525" marT="9525" marB="0" anchor="ctr">
                    <a:solidFill>
                      <a:srgbClr val="FFC000"/>
                    </a:solidFill>
                  </a:tcP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solidFill>
                      <a:srgbClr val="FFC000"/>
                    </a:solidFill>
                  </a:tcPr>
                </a:tc>
                <a:tc>
                  <a:txBody>
                    <a:bodyPr/>
                    <a:lstStyle/>
                    <a:p>
                      <a:pPr algn="l" fontAlgn="ctr"/>
                      <a:r>
                        <a:rPr lang="cs-CZ" sz="1100" b="0" i="0" u="none" strike="noStrike" dirty="0">
                          <a:solidFill>
                            <a:srgbClr val="000000"/>
                          </a:solidFill>
                          <a:effectLst/>
                          <a:latin typeface="Calibri" panose="020F0502020204030204" pitchFamily="34" charset="0"/>
                        </a:rPr>
                        <a:t>MŠ Sukova Ústí nad Labem</a:t>
                      </a:r>
                    </a:p>
                  </a:txBody>
                  <a:tcPr marL="9525" marR="9525" marT="9525" marB="0" anchor="ctr">
                    <a:solidFill>
                      <a:srgbClr val="FFC000"/>
                    </a:solidFill>
                  </a:tcPr>
                </a:tc>
                <a:tc>
                  <a:txBody>
                    <a:bodyPr/>
                    <a:lstStyle/>
                    <a:p>
                      <a:pPr algn="ctr" fontAlgn="ctr"/>
                      <a:r>
                        <a:rPr lang="cs-CZ" sz="1100" b="0" i="0" u="none" strike="noStrike" dirty="0">
                          <a:solidFill>
                            <a:srgbClr val="000000"/>
                          </a:solidFill>
                          <a:effectLst/>
                          <a:latin typeface="Calibri" panose="020F0502020204030204" pitchFamily="34" charset="0"/>
                        </a:rPr>
                        <a:t>20</a:t>
                      </a:r>
                    </a:p>
                  </a:txBody>
                  <a:tcPr marL="9525" marR="9525" marT="9525" marB="0" anchor="ctr">
                    <a:solidFill>
                      <a:srgbClr val="FFC000"/>
                    </a:solidFill>
                  </a:tcPr>
                </a:tc>
                <a:extLst>
                  <a:ext uri="{0D108BD9-81ED-4DB2-BD59-A6C34878D82A}">
                    <a16:rowId xmlns:a16="http://schemas.microsoft.com/office/drawing/2014/main" val="3653417360"/>
                  </a:ext>
                </a:extLst>
              </a:tr>
              <a:tr h="180358">
                <a:tc>
                  <a:txBody>
                    <a:bodyPr/>
                    <a:lstStyle/>
                    <a:p>
                      <a:pPr algn="ctr" fontAlgn="ctr"/>
                      <a:r>
                        <a:rPr lang="cs-CZ" sz="1100" b="0" i="0" u="none" strike="noStrike">
                          <a:solidFill>
                            <a:srgbClr val="000000"/>
                          </a:solidFill>
                          <a:effectLst/>
                          <a:latin typeface="Calibri" panose="020F0502020204030204" pitchFamily="34" charset="0"/>
                        </a:rPr>
                        <a:t>16.03.2021</a:t>
                      </a:r>
                    </a:p>
                  </a:txBody>
                  <a:tcPr marL="9525" marR="9525" marT="9525" marB="0" anchor="ctr">
                    <a:solidFill>
                      <a:srgbClr val="FFC000"/>
                    </a:solidFill>
                  </a:tcPr>
                </a:tc>
                <a:tc>
                  <a:txBody>
                    <a:bodyPr/>
                    <a:lstStyle/>
                    <a:p>
                      <a:pPr algn="l" fontAlgn="ctr"/>
                      <a:r>
                        <a:rPr lang="cs-CZ" sz="1100" b="0" i="0" u="none" strike="noStrike" dirty="0">
                          <a:solidFill>
                            <a:srgbClr val="000000"/>
                          </a:solidFill>
                          <a:effectLst/>
                          <a:latin typeface="Calibri" panose="020F0502020204030204" pitchFamily="34" charset="0"/>
                        </a:rPr>
                        <a:t>CZ042 Ústecký kraj</a:t>
                      </a:r>
                    </a:p>
                  </a:txBody>
                  <a:tcPr marL="9525" marR="9525" marT="9525" marB="0" anchor="ctr">
                    <a:solidFill>
                      <a:srgbClr val="FFC000"/>
                    </a:solidFill>
                  </a:tcPr>
                </a:tc>
                <a:tc>
                  <a:txBody>
                    <a:bodyPr/>
                    <a:lstStyle/>
                    <a:p>
                      <a:pPr algn="l" fontAlgn="ctr"/>
                      <a:r>
                        <a:rPr lang="cs-CZ" sz="1100" b="0" i="0" u="none" strike="noStrike" dirty="0">
                          <a:solidFill>
                            <a:srgbClr val="000000"/>
                          </a:solidFill>
                          <a:effectLst/>
                          <a:latin typeface="Calibri" panose="020F0502020204030204" pitchFamily="34" charset="0"/>
                        </a:rPr>
                        <a:t>MŠ</a:t>
                      </a:r>
                    </a:p>
                  </a:txBody>
                  <a:tcPr marL="9525" marR="9525" marT="9525" marB="0" anchor="ctr">
                    <a:solidFill>
                      <a:srgbClr val="FFC000"/>
                    </a:solidFill>
                  </a:tcPr>
                </a:tc>
                <a:tc>
                  <a:txBody>
                    <a:bodyPr/>
                    <a:lstStyle/>
                    <a:p>
                      <a:pPr algn="l" fontAlgn="ctr"/>
                      <a:r>
                        <a:rPr lang="cs-CZ" sz="1100" b="0" i="0" u="none" strike="noStrike" dirty="0">
                          <a:solidFill>
                            <a:srgbClr val="000000"/>
                          </a:solidFill>
                          <a:effectLst/>
                          <a:latin typeface="Calibri" panose="020F0502020204030204" pitchFamily="34" charset="0"/>
                        </a:rPr>
                        <a:t>MŠ Cítoliby</a:t>
                      </a:r>
                    </a:p>
                  </a:txBody>
                  <a:tcPr marL="9525" marR="9525" marT="9525" marB="0" anchor="ctr">
                    <a:solidFill>
                      <a:srgbClr val="FFC000"/>
                    </a:solidFill>
                  </a:tcPr>
                </a:tc>
                <a:tc>
                  <a:txBody>
                    <a:bodyPr/>
                    <a:lstStyle/>
                    <a:p>
                      <a:pPr algn="ctr" fontAlgn="ctr"/>
                      <a:r>
                        <a:rPr lang="cs-CZ" sz="1100" b="0" i="0" u="none" strike="noStrike" dirty="0">
                          <a:solidFill>
                            <a:srgbClr val="000000"/>
                          </a:solidFill>
                          <a:effectLst/>
                          <a:latin typeface="Calibri" panose="020F0502020204030204" pitchFamily="34" charset="0"/>
                        </a:rPr>
                        <a:t>18</a:t>
                      </a:r>
                    </a:p>
                  </a:txBody>
                  <a:tcPr marL="9525" marR="9525" marT="9525" marB="0" anchor="ctr">
                    <a:solidFill>
                      <a:srgbClr val="FFC000"/>
                    </a:solidFill>
                  </a:tcPr>
                </a:tc>
                <a:extLst>
                  <a:ext uri="{0D108BD9-81ED-4DB2-BD59-A6C34878D82A}">
                    <a16:rowId xmlns:a16="http://schemas.microsoft.com/office/drawing/2014/main" val="2892467870"/>
                  </a:ext>
                </a:extLst>
              </a:tr>
              <a:tr h="180358">
                <a:tc>
                  <a:txBody>
                    <a:bodyPr/>
                    <a:lstStyle/>
                    <a:p>
                      <a:pPr algn="ctr" fontAlgn="ctr"/>
                      <a:r>
                        <a:rPr lang="cs-CZ" sz="1100" b="0" i="0" u="none" strike="noStrike">
                          <a:solidFill>
                            <a:srgbClr val="000000"/>
                          </a:solidFill>
                          <a:effectLst/>
                          <a:latin typeface="Calibri" panose="020F0502020204030204" pitchFamily="34" charset="0"/>
                        </a:rPr>
                        <a:t>20.03.2021</a:t>
                      </a:r>
                    </a:p>
                  </a:txBody>
                  <a:tcPr marL="9525" marR="9525" marT="9525" marB="0" anchor="ctr">
                    <a:solidFill>
                      <a:srgbClr val="FFC000"/>
                    </a:solidFill>
                  </a:tcPr>
                </a:tc>
                <a:tc>
                  <a:txBody>
                    <a:bodyPr/>
                    <a:lstStyle/>
                    <a:p>
                      <a:pPr algn="l" fontAlgn="ctr"/>
                      <a:r>
                        <a:rPr lang="cs-CZ" sz="1100" b="0" i="0" u="none" strike="noStrike" dirty="0">
                          <a:solidFill>
                            <a:srgbClr val="000000"/>
                          </a:solidFill>
                          <a:effectLst/>
                          <a:latin typeface="Calibri" panose="020F0502020204030204" pitchFamily="34" charset="0"/>
                        </a:rPr>
                        <a:t>CZ041 Karlovarský kraj</a:t>
                      </a:r>
                    </a:p>
                  </a:txBody>
                  <a:tcPr marL="9525" marR="9525" marT="9525" marB="0" anchor="ctr">
                    <a:solidFill>
                      <a:srgbClr val="FFC000"/>
                    </a:solidFill>
                  </a:tcP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solidFill>
                      <a:srgbClr val="FFC000"/>
                    </a:solidFill>
                  </a:tcPr>
                </a:tc>
                <a:tc>
                  <a:txBody>
                    <a:bodyPr/>
                    <a:lstStyle/>
                    <a:p>
                      <a:pPr algn="l" fontAlgn="ctr"/>
                      <a:r>
                        <a:rPr lang="cs-CZ" sz="1100" b="0" i="0" u="none" strike="noStrike" dirty="0">
                          <a:solidFill>
                            <a:srgbClr val="000000"/>
                          </a:solidFill>
                          <a:effectLst/>
                          <a:latin typeface="Calibri" panose="020F0502020204030204" pitchFamily="34" charset="0"/>
                        </a:rPr>
                        <a:t>MS Rotava SO</a:t>
                      </a:r>
                    </a:p>
                  </a:txBody>
                  <a:tcPr marL="9525" marR="9525" marT="9525" marB="0" anchor="ctr">
                    <a:solidFill>
                      <a:srgbClr val="FFC000"/>
                    </a:solidFill>
                  </a:tcPr>
                </a:tc>
                <a:tc>
                  <a:txBody>
                    <a:bodyPr/>
                    <a:lstStyle/>
                    <a:p>
                      <a:pPr algn="ctr" fontAlgn="ctr"/>
                      <a:r>
                        <a:rPr lang="cs-CZ" sz="1100" b="0" i="0" u="none" strike="noStrike" dirty="0">
                          <a:solidFill>
                            <a:srgbClr val="000000"/>
                          </a:solidFill>
                          <a:effectLst/>
                          <a:latin typeface="Calibri" panose="020F0502020204030204" pitchFamily="34" charset="0"/>
                        </a:rPr>
                        <a:t>16</a:t>
                      </a:r>
                    </a:p>
                  </a:txBody>
                  <a:tcPr marL="9525" marR="9525" marT="9525" marB="0" anchor="ctr">
                    <a:solidFill>
                      <a:srgbClr val="FFC000"/>
                    </a:solidFill>
                  </a:tcPr>
                </a:tc>
                <a:extLst>
                  <a:ext uri="{0D108BD9-81ED-4DB2-BD59-A6C34878D82A}">
                    <a16:rowId xmlns:a16="http://schemas.microsoft.com/office/drawing/2014/main" val="205730867"/>
                  </a:ext>
                </a:extLst>
              </a:tr>
              <a:tr h="180358">
                <a:tc>
                  <a:txBody>
                    <a:bodyPr/>
                    <a:lstStyle/>
                    <a:p>
                      <a:pPr algn="ctr" fontAlgn="ctr"/>
                      <a:r>
                        <a:rPr lang="cs-CZ" sz="1100" b="0" i="0" u="none" strike="noStrike">
                          <a:solidFill>
                            <a:srgbClr val="000000"/>
                          </a:solidFill>
                          <a:effectLst/>
                          <a:latin typeface="Calibri" panose="020F0502020204030204" pitchFamily="34" charset="0"/>
                        </a:rPr>
                        <a:t>16.03.2021</a:t>
                      </a:r>
                    </a:p>
                  </a:txBody>
                  <a:tcPr marL="9525" marR="9525" marT="9525" marB="0" anchor="ctr">
                    <a:solidFill>
                      <a:srgbClr val="FFC000"/>
                    </a:solidFill>
                  </a:tcPr>
                </a:tc>
                <a:tc>
                  <a:txBody>
                    <a:bodyPr/>
                    <a:lstStyle/>
                    <a:p>
                      <a:pPr algn="l" fontAlgn="ctr"/>
                      <a:r>
                        <a:rPr lang="cs-CZ" sz="1100" b="0" i="0" u="none" strike="noStrike" dirty="0">
                          <a:solidFill>
                            <a:srgbClr val="000000"/>
                          </a:solidFill>
                          <a:effectLst/>
                          <a:latin typeface="Calibri" panose="020F0502020204030204" pitchFamily="34" charset="0"/>
                        </a:rPr>
                        <a:t>CZ042 Ústecký kraj</a:t>
                      </a:r>
                    </a:p>
                  </a:txBody>
                  <a:tcPr marL="9525" marR="9525" marT="9525" marB="0" anchor="ctr">
                    <a:solidFill>
                      <a:srgbClr val="FFC000"/>
                    </a:solidFill>
                  </a:tcPr>
                </a:tc>
                <a:tc>
                  <a:txBody>
                    <a:bodyPr/>
                    <a:lstStyle/>
                    <a:p>
                      <a:pPr algn="l" fontAlgn="ctr"/>
                      <a:r>
                        <a:rPr lang="cs-CZ" sz="1100" b="0" i="0" u="none" strike="noStrike" dirty="0">
                          <a:solidFill>
                            <a:srgbClr val="000000"/>
                          </a:solidFill>
                          <a:effectLst/>
                          <a:latin typeface="Calibri" panose="020F0502020204030204" pitchFamily="34" charset="0"/>
                        </a:rPr>
                        <a:t>MŠ</a:t>
                      </a:r>
                    </a:p>
                  </a:txBody>
                  <a:tcPr marL="9525" marR="9525" marT="9525" marB="0" anchor="ctr">
                    <a:solidFill>
                      <a:srgbClr val="FFC000"/>
                    </a:solidFill>
                  </a:tcPr>
                </a:tc>
                <a:tc>
                  <a:txBody>
                    <a:bodyPr/>
                    <a:lstStyle/>
                    <a:p>
                      <a:pPr algn="l" fontAlgn="ctr"/>
                      <a:r>
                        <a:rPr lang="cs-CZ" sz="1100" b="0" i="0" u="none" strike="noStrike" dirty="0">
                          <a:solidFill>
                            <a:srgbClr val="000000"/>
                          </a:solidFill>
                          <a:effectLst/>
                          <a:latin typeface="Calibri" panose="020F0502020204030204" pitchFamily="34" charset="0"/>
                        </a:rPr>
                        <a:t>MŠ Zdravíčko Ústí nad </a:t>
                      </a:r>
                      <a:r>
                        <a:rPr lang="cs-CZ" sz="1100" b="0" i="0" u="none" strike="noStrike" dirty="0" smtClean="0">
                          <a:solidFill>
                            <a:srgbClr val="000000"/>
                          </a:solidFill>
                          <a:effectLst/>
                          <a:latin typeface="Calibri" panose="020F0502020204030204" pitchFamily="34" charset="0"/>
                        </a:rPr>
                        <a:t>Labem</a:t>
                      </a:r>
                      <a:endParaRPr lang="cs-CZ" sz="1100" b="0" i="0" u="none" strike="noStrike" dirty="0">
                        <a:solidFill>
                          <a:srgbClr val="000000"/>
                        </a:solidFill>
                        <a:effectLst/>
                        <a:latin typeface="Calibri" panose="020F0502020204030204" pitchFamily="34" charset="0"/>
                      </a:endParaRPr>
                    </a:p>
                  </a:txBody>
                  <a:tcPr marL="9525" marR="9525" marT="9525" marB="0" anchor="ctr">
                    <a:solidFill>
                      <a:srgbClr val="FFC000"/>
                    </a:solidFill>
                  </a:tcPr>
                </a:tc>
                <a:tc>
                  <a:txBody>
                    <a:bodyPr/>
                    <a:lstStyle/>
                    <a:p>
                      <a:pPr algn="ctr" fontAlgn="ctr"/>
                      <a:r>
                        <a:rPr lang="cs-CZ" sz="1100" b="0" i="0" u="none" strike="noStrike" dirty="0">
                          <a:solidFill>
                            <a:srgbClr val="000000"/>
                          </a:solidFill>
                          <a:effectLst/>
                          <a:latin typeface="Calibri" panose="020F0502020204030204" pitchFamily="34" charset="0"/>
                        </a:rPr>
                        <a:t>13</a:t>
                      </a:r>
                    </a:p>
                  </a:txBody>
                  <a:tcPr marL="9525" marR="9525" marT="9525" marB="0" anchor="ctr">
                    <a:solidFill>
                      <a:srgbClr val="FFC000"/>
                    </a:solidFill>
                  </a:tcPr>
                </a:tc>
                <a:extLst>
                  <a:ext uri="{0D108BD9-81ED-4DB2-BD59-A6C34878D82A}">
                    <a16:rowId xmlns:a16="http://schemas.microsoft.com/office/drawing/2014/main" val="1780939576"/>
                  </a:ext>
                </a:extLst>
              </a:tr>
              <a:tr h="180358">
                <a:tc>
                  <a:txBody>
                    <a:bodyPr/>
                    <a:lstStyle/>
                    <a:p>
                      <a:pPr algn="ctr" fontAlgn="ctr"/>
                      <a:r>
                        <a:rPr lang="cs-CZ" sz="1100" b="0" i="0" u="none" strike="noStrike">
                          <a:solidFill>
                            <a:srgbClr val="000000"/>
                          </a:solidFill>
                          <a:effectLst/>
                          <a:latin typeface="Calibri" panose="020F0502020204030204" pitchFamily="34" charset="0"/>
                        </a:rPr>
                        <a:t>08.03.2021</a:t>
                      </a:r>
                    </a:p>
                  </a:txBody>
                  <a:tcPr marL="9525" marR="9525" marT="9525" marB="0" anchor="ctr">
                    <a:solidFill>
                      <a:srgbClr val="FFC000"/>
                    </a:solidFill>
                  </a:tcPr>
                </a:tc>
                <a:tc>
                  <a:txBody>
                    <a:bodyPr/>
                    <a:lstStyle/>
                    <a:p>
                      <a:pPr algn="l" fontAlgn="ctr"/>
                      <a:r>
                        <a:rPr lang="cs-CZ" sz="1100" b="0" i="0" u="none" strike="noStrike">
                          <a:solidFill>
                            <a:srgbClr val="000000"/>
                          </a:solidFill>
                          <a:effectLst/>
                          <a:latin typeface="Calibri" panose="020F0502020204030204" pitchFamily="34" charset="0"/>
                        </a:rPr>
                        <a:t>CZ071 Olomoucký kraj</a:t>
                      </a:r>
                    </a:p>
                  </a:txBody>
                  <a:tcPr marL="9525" marR="9525" marT="9525" marB="0" anchor="ctr">
                    <a:solidFill>
                      <a:srgbClr val="FFC000"/>
                    </a:solidFill>
                  </a:tcPr>
                </a:tc>
                <a:tc>
                  <a:txBody>
                    <a:bodyPr/>
                    <a:lstStyle/>
                    <a:p>
                      <a:pPr algn="l" fontAlgn="ctr"/>
                      <a:r>
                        <a:rPr lang="cs-CZ" sz="1100" b="0" i="0" u="none" strike="noStrike" dirty="0">
                          <a:solidFill>
                            <a:srgbClr val="000000"/>
                          </a:solidFill>
                          <a:effectLst/>
                          <a:latin typeface="Calibri" panose="020F0502020204030204" pitchFamily="34" charset="0"/>
                        </a:rPr>
                        <a:t>MŠ</a:t>
                      </a:r>
                    </a:p>
                  </a:txBody>
                  <a:tcPr marL="9525" marR="9525" marT="9525" marB="0" anchor="ctr">
                    <a:solidFill>
                      <a:srgbClr val="FFC000"/>
                    </a:solidFill>
                  </a:tcPr>
                </a:tc>
                <a:tc>
                  <a:txBody>
                    <a:bodyPr/>
                    <a:lstStyle/>
                    <a:p>
                      <a:pPr algn="l" fontAlgn="ctr"/>
                      <a:r>
                        <a:rPr lang="cs-CZ" sz="1100" b="0" i="0" u="none" strike="noStrike" dirty="0">
                          <a:solidFill>
                            <a:srgbClr val="000000"/>
                          </a:solidFill>
                          <a:effectLst/>
                          <a:latin typeface="Calibri" panose="020F0502020204030204" pitchFamily="34" charset="0"/>
                        </a:rPr>
                        <a:t>MŠ Prostějov, Dvořákova</a:t>
                      </a:r>
                    </a:p>
                  </a:txBody>
                  <a:tcPr marL="9525" marR="9525" marT="9525" marB="0" anchor="ctr">
                    <a:solidFill>
                      <a:srgbClr val="FFC000"/>
                    </a:solidFill>
                  </a:tcPr>
                </a:tc>
                <a:tc>
                  <a:txBody>
                    <a:bodyPr/>
                    <a:lstStyle/>
                    <a:p>
                      <a:pPr algn="ctr" fontAlgn="ctr"/>
                      <a:r>
                        <a:rPr lang="cs-CZ" sz="1100" b="0" i="0" u="none" strike="noStrike" dirty="0">
                          <a:solidFill>
                            <a:srgbClr val="000000"/>
                          </a:solidFill>
                          <a:effectLst/>
                          <a:latin typeface="Calibri" panose="020F0502020204030204" pitchFamily="34" charset="0"/>
                        </a:rPr>
                        <a:t>12</a:t>
                      </a:r>
                    </a:p>
                  </a:txBody>
                  <a:tcPr marL="9525" marR="9525" marT="9525" marB="0" anchor="ctr">
                    <a:solidFill>
                      <a:srgbClr val="FFC000"/>
                    </a:solidFill>
                  </a:tcPr>
                </a:tc>
                <a:extLst>
                  <a:ext uri="{0D108BD9-81ED-4DB2-BD59-A6C34878D82A}">
                    <a16:rowId xmlns:a16="http://schemas.microsoft.com/office/drawing/2014/main" val="704110444"/>
                  </a:ext>
                </a:extLst>
              </a:tr>
              <a:tr h="180358">
                <a:tc>
                  <a:txBody>
                    <a:bodyPr/>
                    <a:lstStyle/>
                    <a:p>
                      <a:pPr algn="ctr" fontAlgn="ctr"/>
                      <a:r>
                        <a:rPr lang="cs-CZ" sz="1100" b="0" i="0" u="none" strike="noStrike">
                          <a:solidFill>
                            <a:srgbClr val="000000"/>
                          </a:solidFill>
                          <a:effectLst/>
                          <a:latin typeface="Calibri" panose="020F0502020204030204" pitchFamily="34" charset="0"/>
                        </a:rPr>
                        <a:t>10.03.2021</a:t>
                      </a:r>
                    </a:p>
                  </a:txBody>
                  <a:tcPr marL="9525" marR="9525" marT="9525" marB="0" anchor="ctr">
                    <a:solidFill>
                      <a:srgbClr val="FFC000"/>
                    </a:solidFill>
                  </a:tcPr>
                </a:tc>
                <a:tc>
                  <a:txBody>
                    <a:bodyPr/>
                    <a:lstStyle/>
                    <a:p>
                      <a:pPr algn="l" fontAlgn="ctr"/>
                      <a:r>
                        <a:rPr lang="cs-CZ" sz="1100" b="0" i="0" u="none" strike="noStrike">
                          <a:solidFill>
                            <a:srgbClr val="000000"/>
                          </a:solidFill>
                          <a:effectLst/>
                          <a:latin typeface="Calibri" panose="020F0502020204030204" pitchFamily="34" charset="0"/>
                        </a:rPr>
                        <a:t>CZ053 Pardubický kraj</a:t>
                      </a:r>
                    </a:p>
                  </a:txBody>
                  <a:tcPr marL="9525" marR="9525" marT="9525" marB="0" anchor="ctr">
                    <a:solidFill>
                      <a:srgbClr val="FFC000"/>
                    </a:solidFill>
                  </a:tcP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solidFill>
                      <a:srgbClr val="FFC000"/>
                    </a:solidFill>
                  </a:tcPr>
                </a:tc>
                <a:tc>
                  <a:txBody>
                    <a:bodyPr/>
                    <a:lstStyle/>
                    <a:p>
                      <a:pPr algn="l" fontAlgn="ctr"/>
                      <a:r>
                        <a:rPr lang="cs-CZ" sz="1100" b="0" i="0" u="none" strike="noStrike" dirty="0">
                          <a:solidFill>
                            <a:srgbClr val="000000"/>
                          </a:solidFill>
                          <a:effectLst/>
                          <a:latin typeface="Calibri" panose="020F0502020204030204" pitchFamily="34" charset="0"/>
                        </a:rPr>
                        <a:t>MŠ Svitavy, M. Horákové</a:t>
                      </a:r>
                    </a:p>
                  </a:txBody>
                  <a:tcPr marL="9525" marR="9525" marT="9525" marB="0" anchor="ctr">
                    <a:solidFill>
                      <a:srgbClr val="FFC000"/>
                    </a:solidFill>
                  </a:tcPr>
                </a:tc>
                <a:tc>
                  <a:txBody>
                    <a:bodyPr/>
                    <a:lstStyle/>
                    <a:p>
                      <a:pPr algn="ctr" fontAlgn="ctr"/>
                      <a:r>
                        <a:rPr lang="cs-CZ" sz="1100" b="0" i="0" u="none" strike="noStrike" dirty="0">
                          <a:solidFill>
                            <a:srgbClr val="000000"/>
                          </a:solidFill>
                          <a:effectLst/>
                          <a:latin typeface="Calibri" panose="020F0502020204030204" pitchFamily="34" charset="0"/>
                        </a:rPr>
                        <a:t>12</a:t>
                      </a:r>
                    </a:p>
                  </a:txBody>
                  <a:tcPr marL="9525" marR="9525" marT="9525" marB="0" anchor="ctr">
                    <a:solidFill>
                      <a:srgbClr val="FFC000"/>
                    </a:solidFill>
                  </a:tcPr>
                </a:tc>
                <a:extLst>
                  <a:ext uri="{0D108BD9-81ED-4DB2-BD59-A6C34878D82A}">
                    <a16:rowId xmlns:a16="http://schemas.microsoft.com/office/drawing/2014/main" val="124513081"/>
                  </a:ext>
                </a:extLst>
              </a:tr>
              <a:tr h="180358">
                <a:tc>
                  <a:txBody>
                    <a:bodyPr/>
                    <a:lstStyle/>
                    <a:p>
                      <a:pPr algn="ctr" fontAlgn="ctr"/>
                      <a:r>
                        <a:rPr lang="cs-CZ" sz="1100" b="0" i="0" u="none" strike="noStrike">
                          <a:solidFill>
                            <a:srgbClr val="000000"/>
                          </a:solidFill>
                          <a:effectLst/>
                          <a:latin typeface="Calibri" panose="020F0502020204030204" pitchFamily="34" charset="0"/>
                        </a:rPr>
                        <a:t>15.03.2021</a:t>
                      </a:r>
                    </a:p>
                  </a:txBody>
                  <a:tcPr marL="9525" marR="9525" marT="9525" marB="0" anchor="ctr">
                    <a:solidFill>
                      <a:srgbClr val="FFC000"/>
                    </a:solidFill>
                  </a:tcPr>
                </a:tc>
                <a:tc>
                  <a:txBody>
                    <a:bodyPr/>
                    <a:lstStyle/>
                    <a:p>
                      <a:pPr algn="l" fontAlgn="ctr"/>
                      <a:r>
                        <a:rPr lang="cs-CZ" sz="1100" b="0" i="0" u="none" strike="noStrike">
                          <a:solidFill>
                            <a:srgbClr val="000000"/>
                          </a:solidFill>
                          <a:effectLst/>
                          <a:latin typeface="Calibri" panose="020F0502020204030204" pitchFamily="34" charset="0"/>
                        </a:rPr>
                        <a:t>CZ051 Liberecký kraj</a:t>
                      </a:r>
                    </a:p>
                  </a:txBody>
                  <a:tcPr marL="9525" marR="9525" marT="9525" marB="0" anchor="ctr">
                    <a:solidFill>
                      <a:srgbClr val="FFC000"/>
                    </a:solidFill>
                  </a:tcPr>
                </a:tc>
                <a:tc>
                  <a:txBody>
                    <a:bodyPr/>
                    <a:lstStyle/>
                    <a:p>
                      <a:pPr algn="l" fontAlgn="ctr"/>
                      <a:r>
                        <a:rPr lang="cs-CZ" sz="1100" b="0" i="0" u="none" strike="noStrike">
                          <a:solidFill>
                            <a:srgbClr val="000000"/>
                          </a:solidFill>
                          <a:effectLst/>
                          <a:latin typeface="Calibri" panose="020F0502020204030204" pitchFamily="34" charset="0"/>
                        </a:rPr>
                        <a:t>MŠ+ZŠ</a:t>
                      </a:r>
                    </a:p>
                  </a:txBody>
                  <a:tcPr marL="9525" marR="9525" marT="9525" marB="0" anchor="ctr">
                    <a:solidFill>
                      <a:srgbClr val="FFC000"/>
                    </a:solidFill>
                  </a:tcPr>
                </a:tc>
                <a:tc>
                  <a:txBody>
                    <a:bodyPr/>
                    <a:lstStyle/>
                    <a:p>
                      <a:pPr algn="l" fontAlgn="ctr"/>
                      <a:r>
                        <a:rPr lang="cs-CZ" sz="1100" b="0" i="0" u="none" strike="noStrike" dirty="0">
                          <a:solidFill>
                            <a:srgbClr val="000000"/>
                          </a:solidFill>
                          <a:effectLst/>
                          <a:latin typeface="Calibri" panose="020F0502020204030204" pitchFamily="34" charset="0"/>
                        </a:rPr>
                        <a:t>Základní škola a mateřská škola Žandov, okres Česká Lípa, příspěvková organizace</a:t>
                      </a:r>
                    </a:p>
                  </a:txBody>
                  <a:tcPr marL="9525" marR="9525" marT="9525" marB="0" anchor="ctr">
                    <a:solidFill>
                      <a:srgbClr val="FFC000"/>
                    </a:solidFill>
                  </a:tcPr>
                </a:tc>
                <a:tc>
                  <a:txBody>
                    <a:bodyPr/>
                    <a:lstStyle/>
                    <a:p>
                      <a:pPr algn="ctr" fontAlgn="ctr"/>
                      <a:r>
                        <a:rPr lang="cs-CZ" sz="1100" b="0" i="0" u="none" strike="noStrike" dirty="0">
                          <a:solidFill>
                            <a:srgbClr val="000000"/>
                          </a:solidFill>
                          <a:effectLst/>
                          <a:latin typeface="Calibri" panose="020F0502020204030204" pitchFamily="34" charset="0"/>
                        </a:rPr>
                        <a:t>12</a:t>
                      </a:r>
                    </a:p>
                  </a:txBody>
                  <a:tcPr marL="9525" marR="9525" marT="9525" marB="0" anchor="ctr">
                    <a:solidFill>
                      <a:srgbClr val="FFC000"/>
                    </a:solidFill>
                  </a:tcPr>
                </a:tc>
                <a:extLst>
                  <a:ext uri="{0D108BD9-81ED-4DB2-BD59-A6C34878D82A}">
                    <a16:rowId xmlns:a16="http://schemas.microsoft.com/office/drawing/2014/main" val="838795175"/>
                  </a:ext>
                </a:extLst>
              </a:tr>
              <a:tr h="180358">
                <a:tc>
                  <a:txBody>
                    <a:bodyPr/>
                    <a:lstStyle/>
                    <a:p>
                      <a:pPr algn="ctr" fontAlgn="ctr"/>
                      <a:r>
                        <a:rPr lang="cs-CZ" sz="1100" b="0" i="0" u="none" strike="noStrike">
                          <a:solidFill>
                            <a:srgbClr val="000000"/>
                          </a:solidFill>
                          <a:effectLst/>
                          <a:latin typeface="Calibri" panose="020F0502020204030204" pitchFamily="34" charset="0"/>
                        </a:rPr>
                        <a:t>08.03.2021</a:t>
                      </a:r>
                    </a:p>
                  </a:txBody>
                  <a:tcPr marL="9525" marR="9525" marT="9525" marB="0" anchor="ctr">
                    <a:solidFill>
                      <a:srgbClr val="FFC000"/>
                    </a:solidFill>
                  </a:tcPr>
                </a:tc>
                <a:tc>
                  <a:txBody>
                    <a:bodyPr/>
                    <a:lstStyle/>
                    <a:p>
                      <a:pPr algn="l" fontAlgn="ctr"/>
                      <a:r>
                        <a:rPr lang="cs-CZ" sz="1100" b="0" i="0" u="none" strike="noStrike">
                          <a:solidFill>
                            <a:srgbClr val="000000"/>
                          </a:solidFill>
                          <a:effectLst/>
                          <a:latin typeface="Calibri" panose="020F0502020204030204" pitchFamily="34" charset="0"/>
                        </a:rPr>
                        <a:t>CZ071 Olomoucký kraj</a:t>
                      </a:r>
                    </a:p>
                  </a:txBody>
                  <a:tcPr marL="9525" marR="9525" marT="9525" marB="0" anchor="ctr">
                    <a:solidFill>
                      <a:srgbClr val="FFC000"/>
                    </a:solidFill>
                  </a:tcP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solidFill>
                      <a:srgbClr val="FFC000"/>
                    </a:solidFill>
                  </a:tcPr>
                </a:tc>
                <a:tc>
                  <a:txBody>
                    <a:bodyPr/>
                    <a:lstStyle/>
                    <a:p>
                      <a:pPr algn="l" fontAlgn="ctr"/>
                      <a:r>
                        <a:rPr lang="cs-CZ" sz="1100" b="0" i="0" u="none" strike="noStrike" dirty="0">
                          <a:solidFill>
                            <a:srgbClr val="000000"/>
                          </a:solidFill>
                          <a:effectLst/>
                          <a:latin typeface="Calibri" panose="020F0502020204030204" pitchFamily="34" charset="0"/>
                        </a:rPr>
                        <a:t>MŠ Horka nad Moravou</a:t>
                      </a:r>
                    </a:p>
                  </a:txBody>
                  <a:tcPr marL="9525" marR="9525" marT="9525" marB="0" anchor="ctr">
                    <a:solidFill>
                      <a:srgbClr val="FFC000"/>
                    </a:solidFill>
                  </a:tcPr>
                </a:tc>
                <a:tc>
                  <a:txBody>
                    <a:bodyPr/>
                    <a:lstStyle/>
                    <a:p>
                      <a:pPr algn="ctr" fontAlgn="ctr"/>
                      <a:r>
                        <a:rPr lang="cs-CZ" sz="1100" b="0" i="0" u="none" strike="noStrike" dirty="0">
                          <a:solidFill>
                            <a:srgbClr val="000000"/>
                          </a:solidFill>
                          <a:effectLst/>
                          <a:latin typeface="Calibri" panose="020F0502020204030204" pitchFamily="34" charset="0"/>
                        </a:rPr>
                        <a:t>11</a:t>
                      </a:r>
                    </a:p>
                  </a:txBody>
                  <a:tcPr marL="9525" marR="9525" marT="9525" marB="0" anchor="ctr">
                    <a:solidFill>
                      <a:srgbClr val="FFC000"/>
                    </a:solidFill>
                  </a:tcPr>
                </a:tc>
                <a:extLst>
                  <a:ext uri="{0D108BD9-81ED-4DB2-BD59-A6C34878D82A}">
                    <a16:rowId xmlns:a16="http://schemas.microsoft.com/office/drawing/2014/main" val="3462101030"/>
                  </a:ext>
                </a:extLst>
              </a:tr>
              <a:tr h="180358">
                <a:tc>
                  <a:txBody>
                    <a:bodyPr/>
                    <a:lstStyle/>
                    <a:p>
                      <a:pPr algn="ctr" fontAlgn="ctr"/>
                      <a:r>
                        <a:rPr lang="cs-CZ" sz="1100" b="0" i="0" u="none" strike="noStrike">
                          <a:solidFill>
                            <a:srgbClr val="000000"/>
                          </a:solidFill>
                          <a:effectLst/>
                          <a:latin typeface="Calibri" panose="020F0502020204030204" pitchFamily="34" charset="0"/>
                        </a:rPr>
                        <a:t>15.03.2021</a:t>
                      </a:r>
                    </a:p>
                  </a:txBody>
                  <a:tcPr marL="9525" marR="9525" marT="9525" marB="0" anchor="ctr">
                    <a:solidFill>
                      <a:srgbClr val="FFC000"/>
                    </a:solidFill>
                  </a:tcPr>
                </a:tc>
                <a:tc>
                  <a:txBody>
                    <a:bodyPr/>
                    <a:lstStyle/>
                    <a:p>
                      <a:pPr algn="l" fontAlgn="ctr"/>
                      <a:r>
                        <a:rPr lang="cs-CZ" sz="1100" b="0" i="0" u="none" strike="noStrike">
                          <a:solidFill>
                            <a:srgbClr val="000000"/>
                          </a:solidFill>
                          <a:effectLst/>
                          <a:latin typeface="Calibri" panose="020F0502020204030204" pitchFamily="34" charset="0"/>
                        </a:rPr>
                        <a:t>CZ051 Liberecký kraj</a:t>
                      </a:r>
                    </a:p>
                  </a:txBody>
                  <a:tcPr marL="9525" marR="9525" marT="9525" marB="0" anchor="ctr">
                    <a:solidFill>
                      <a:srgbClr val="FFC000"/>
                    </a:solidFill>
                  </a:tcP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solidFill>
                      <a:srgbClr val="FFC000"/>
                    </a:solidFill>
                  </a:tcPr>
                </a:tc>
                <a:tc>
                  <a:txBody>
                    <a:bodyPr/>
                    <a:lstStyle/>
                    <a:p>
                      <a:pPr algn="l" fontAlgn="ctr"/>
                      <a:r>
                        <a:rPr lang="cs-CZ" sz="1100" b="0" i="0" u="none" strike="noStrike" dirty="0">
                          <a:solidFill>
                            <a:srgbClr val="000000"/>
                          </a:solidFill>
                          <a:effectLst/>
                          <a:latin typeface="Calibri" panose="020F0502020204030204" pitchFamily="34" charset="0"/>
                        </a:rPr>
                        <a:t>Mateřská škola Pěnčín 62, příspěvková organizace</a:t>
                      </a:r>
                    </a:p>
                  </a:txBody>
                  <a:tcPr marL="9525" marR="9525" marT="9525" marB="0" anchor="ctr">
                    <a:solidFill>
                      <a:srgbClr val="FFC000"/>
                    </a:solidFill>
                  </a:tcPr>
                </a:tc>
                <a:tc>
                  <a:txBody>
                    <a:bodyPr/>
                    <a:lstStyle/>
                    <a:p>
                      <a:pPr algn="ctr" fontAlgn="ctr"/>
                      <a:r>
                        <a:rPr lang="cs-CZ" sz="1100" b="0" i="0" u="none" strike="noStrike" dirty="0">
                          <a:solidFill>
                            <a:srgbClr val="000000"/>
                          </a:solidFill>
                          <a:effectLst/>
                          <a:latin typeface="Calibri" panose="020F0502020204030204" pitchFamily="34" charset="0"/>
                        </a:rPr>
                        <a:t>11</a:t>
                      </a:r>
                    </a:p>
                  </a:txBody>
                  <a:tcPr marL="9525" marR="9525" marT="9525" marB="0" anchor="ctr">
                    <a:solidFill>
                      <a:srgbClr val="FFC000"/>
                    </a:solidFill>
                  </a:tcPr>
                </a:tc>
                <a:extLst>
                  <a:ext uri="{0D108BD9-81ED-4DB2-BD59-A6C34878D82A}">
                    <a16:rowId xmlns:a16="http://schemas.microsoft.com/office/drawing/2014/main" val="267991597"/>
                  </a:ext>
                </a:extLst>
              </a:tr>
              <a:tr h="180358">
                <a:tc>
                  <a:txBody>
                    <a:bodyPr/>
                    <a:lstStyle/>
                    <a:p>
                      <a:pPr algn="ctr" fontAlgn="ctr"/>
                      <a:r>
                        <a:rPr lang="cs-CZ" sz="1100" b="0" i="0" u="none" strike="noStrike">
                          <a:solidFill>
                            <a:srgbClr val="000000"/>
                          </a:solidFill>
                          <a:effectLst/>
                          <a:latin typeface="Calibri" panose="020F0502020204030204" pitchFamily="34" charset="0"/>
                        </a:rPr>
                        <a:t>16.03.2021</a:t>
                      </a:r>
                    </a:p>
                  </a:txBody>
                  <a:tcPr marL="9525" marR="9525" marT="9525" marB="0" anchor="ctr">
                    <a:solidFill>
                      <a:srgbClr val="FFC000"/>
                    </a:solidFill>
                  </a:tcPr>
                </a:tc>
                <a:tc>
                  <a:txBody>
                    <a:bodyPr/>
                    <a:lstStyle/>
                    <a:p>
                      <a:pPr algn="l" fontAlgn="ctr"/>
                      <a:r>
                        <a:rPr lang="cs-CZ" sz="1100" b="0" i="0" u="none" strike="noStrike">
                          <a:solidFill>
                            <a:srgbClr val="000000"/>
                          </a:solidFill>
                          <a:effectLst/>
                          <a:latin typeface="Calibri" panose="020F0502020204030204" pitchFamily="34" charset="0"/>
                        </a:rPr>
                        <a:t>CZ042 Ústecký kraj</a:t>
                      </a:r>
                    </a:p>
                  </a:txBody>
                  <a:tcPr marL="9525" marR="9525" marT="9525" marB="0" anchor="ctr">
                    <a:solidFill>
                      <a:srgbClr val="FFC000"/>
                    </a:solidFill>
                  </a:tcP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solidFill>
                      <a:srgbClr val="FFC000"/>
                    </a:solidFill>
                  </a:tcPr>
                </a:tc>
                <a:tc>
                  <a:txBody>
                    <a:bodyPr/>
                    <a:lstStyle/>
                    <a:p>
                      <a:pPr algn="l" fontAlgn="ctr"/>
                      <a:r>
                        <a:rPr lang="cs-CZ" sz="1100" b="0" i="0" u="none" strike="noStrike" dirty="0">
                          <a:solidFill>
                            <a:srgbClr val="000000"/>
                          </a:solidFill>
                          <a:effectLst/>
                          <a:latin typeface="Calibri" panose="020F0502020204030204" pitchFamily="34" charset="0"/>
                        </a:rPr>
                        <a:t>MŠ </a:t>
                      </a:r>
                      <a:r>
                        <a:rPr lang="cs-CZ" sz="1100" b="0" i="0" u="none" strike="noStrike" dirty="0" err="1">
                          <a:solidFill>
                            <a:srgbClr val="000000"/>
                          </a:solidFill>
                          <a:effectLst/>
                          <a:latin typeface="Calibri" panose="020F0502020204030204" pitchFamily="34" charset="0"/>
                        </a:rPr>
                        <a:t>Chomuto</a:t>
                      </a:r>
                      <a:r>
                        <a:rPr lang="cs-CZ" sz="1100" b="0" i="0" u="none" strike="noStrike" dirty="0">
                          <a:solidFill>
                            <a:srgbClr val="000000"/>
                          </a:solidFill>
                          <a:effectLst/>
                          <a:latin typeface="Calibri" panose="020F0502020204030204" pitchFamily="34" charset="0"/>
                        </a:rPr>
                        <a:t> Nezabylice</a:t>
                      </a:r>
                    </a:p>
                  </a:txBody>
                  <a:tcPr marL="9525" marR="9525" marT="9525" marB="0" anchor="ctr">
                    <a:solidFill>
                      <a:srgbClr val="FFC000"/>
                    </a:solidFill>
                  </a:tcPr>
                </a:tc>
                <a:tc>
                  <a:txBody>
                    <a:bodyPr/>
                    <a:lstStyle/>
                    <a:p>
                      <a:pPr algn="ctr" fontAlgn="ctr"/>
                      <a:r>
                        <a:rPr lang="cs-CZ" sz="1100" b="0" i="0" u="none" strike="noStrike" dirty="0">
                          <a:solidFill>
                            <a:srgbClr val="000000"/>
                          </a:solidFill>
                          <a:effectLst/>
                          <a:latin typeface="Calibri" panose="020F0502020204030204" pitchFamily="34" charset="0"/>
                        </a:rPr>
                        <a:t>11</a:t>
                      </a:r>
                    </a:p>
                  </a:txBody>
                  <a:tcPr marL="9525" marR="9525" marT="9525" marB="0" anchor="ctr">
                    <a:solidFill>
                      <a:srgbClr val="FFC000"/>
                    </a:solidFill>
                  </a:tcPr>
                </a:tc>
                <a:extLst>
                  <a:ext uri="{0D108BD9-81ED-4DB2-BD59-A6C34878D82A}">
                    <a16:rowId xmlns:a16="http://schemas.microsoft.com/office/drawing/2014/main" val="1440887727"/>
                  </a:ext>
                </a:extLst>
              </a:tr>
              <a:tr h="180358">
                <a:tc>
                  <a:txBody>
                    <a:bodyPr/>
                    <a:lstStyle/>
                    <a:p>
                      <a:pPr algn="ctr" fontAlgn="ctr"/>
                      <a:r>
                        <a:rPr lang="cs-CZ" sz="1100" b="0" i="0" u="none" strike="noStrike">
                          <a:solidFill>
                            <a:srgbClr val="000000"/>
                          </a:solidFill>
                          <a:effectLst/>
                          <a:latin typeface="Calibri" panose="020F0502020204030204" pitchFamily="34" charset="0"/>
                        </a:rPr>
                        <a:t>20.03.2021</a:t>
                      </a:r>
                    </a:p>
                  </a:txBody>
                  <a:tcPr marL="9525" marR="9525" marT="9525" marB="0" anchor="ctr">
                    <a:solidFill>
                      <a:srgbClr val="FFC000"/>
                    </a:solidFill>
                  </a:tcPr>
                </a:tc>
                <a:tc>
                  <a:txBody>
                    <a:bodyPr/>
                    <a:lstStyle/>
                    <a:p>
                      <a:pPr algn="l" fontAlgn="ctr"/>
                      <a:r>
                        <a:rPr lang="cs-CZ" sz="1100" b="0" i="0" u="none" strike="noStrike">
                          <a:solidFill>
                            <a:srgbClr val="000000"/>
                          </a:solidFill>
                          <a:effectLst/>
                          <a:latin typeface="Calibri" panose="020F0502020204030204" pitchFamily="34" charset="0"/>
                        </a:rPr>
                        <a:t>CZ041 Karlovarský kraj</a:t>
                      </a:r>
                    </a:p>
                  </a:txBody>
                  <a:tcPr marL="9525" marR="9525" marT="9525" marB="0" anchor="ctr">
                    <a:solidFill>
                      <a:srgbClr val="FFC000"/>
                    </a:solidFill>
                  </a:tcPr>
                </a:tc>
                <a:tc>
                  <a:txBody>
                    <a:bodyPr/>
                    <a:lstStyle/>
                    <a:p>
                      <a:pPr algn="l" fontAlgn="ctr"/>
                      <a:r>
                        <a:rPr lang="cs-CZ" sz="1100" b="0" i="0" u="none" strike="noStrike">
                          <a:solidFill>
                            <a:srgbClr val="000000"/>
                          </a:solidFill>
                          <a:effectLst/>
                          <a:latin typeface="Calibri" panose="020F0502020204030204" pitchFamily="34" charset="0"/>
                        </a:rPr>
                        <a:t>ZŠ</a:t>
                      </a:r>
                    </a:p>
                  </a:txBody>
                  <a:tcPr marL="9525" marR="9525" marT="9525" marB="0" anchor="ctr">
                    <a:solidFill>
                      <a:srgbClr val="FFC000"/>
                    </a:solidFill>
                  </a:tcPr>
                </a:tc>
                <a:tc>
                  <a:txBody>
                    <a:bodyPr/>
                    <a:lstStyle/>
                    <a:p>
                      <a:pPr algn="l" fontAlgn="ctr"/>
                      <a:r>
                        <a:rPr lang="cs-CZ" sz="1100" b="0" i="0" u="none" strike="noStrike" dirty="0">
                          <a:solidFill>
                            <a:srgbClr val="000000"/>
                          </a:solidFill>
                          <a:effectLst/>
                          <a:latin typeface="Calibri" panose="020F0502020204030204" pitchFamily="34" charset="0"/>
                        </a:rPr>
                        <a:t>ZS </a:t>
                      </a:r>
                      <a:r>
                        <a:rPr lang="cs-CZ" sz="1100" b="0" i="0" u="none" strike="noStrike" dirty="0" err="1">
                          <a:solidFill>
                            <a:srgbClr val="000000"/>
                          </a:solidFill>
                          <a:effectLst/>
                          <a:latin typeface="Calibri" panose="020F0502020204030204" pitchFamily="34" charset="0"/>
                        </a:rPr>
                        <a:t>Usovice</a:t>
                      </a:r>
                      <a:r>
                        <a:rPr lang="cs-CZ" sz="1100" b="0" i="0" u="none" strike="noStrike" dirty="0">
                          <a:solidFill>
                            <a:srgbClr val="000000"/>
                          </a:solidFill>
                          <a:effectLst/>
                          <a:latin typeface="Calibri" panose="020F0502020204030204" pitchFamily="34" charset="0"/>
                        </a:rPr>
                        <a:t> CH</a:t>
                      </a:r>
                    </a:p>
                  </a:txBody>
                  <a:tcPr marL="9525" marR="9525" marT="9525" marB="0" anchor="ctr">
                    <a:solidFill>
                      <a:srgbClr val="FFC000"/>
                    </a:solidFill>
                  </a:tcPr>
                </a:tc>
                <a:tc>
                  <a:txBody>
                    <a:bodyPr/>
                    <a:lstStyle/>
                    <a:p>
                      <a:pPr algn="ctr" fontAlgn="ctr"/>
                      <a:r>
                        <a:rPr lang="cs-CZ" sz="1100" b="0" i="0" u="none" strike="noStrike" dirty="0">
                          <a:solidFill>
                            <a:srgbClr val="000000"/>
                          </a:solidFill>
                          <a:effectLst/>
                          <a:latin typeface="Calibri" panose="020F0502020204030204" pitchFamily="34" charset="0"/>
                        </a:rPr>
                        <a:t>11</a:t>
                      </a:r>
                    </a:p>
                  </a:txBody>
                  <a:tcPr marL="9525" marR="9525" marT="9525" marB="0" anchor="ctr">
                    <a:solidFill>
                      <a:srgbClr val="FFC000"/>
                    </a:solidFill>
                  </a:tcPr>
                </a:tc>
                <a:extLst>
                  <a:ext uri="{0D108BD9-81ED-4DB2-BD59-A6C34878D82A}">
                    <a16:rowId xmlns:a16="http://schemas.microsoft.com/office/drawing/2014/main" val="902498496"/>
                  </a:ext>
                </a:extLst>
              </a:tr>
              <a:tr h="180358">
                <a:tc>
                  <a:txBody>
                    <a:bodyPr/>
                    <a:lstStyle/>
                    <a:p>
                      <a:pPr algn="ctr" fontAlgn="ctr"/>
                      <a:r>
                        <a:rPr lang="cs-CZ" sz="1100" b="0" i="0" u="none" strike="noStrike">
                          <a:solidFill>
                            <a:srgbClr val="000000"/>
                          </a:solidFill>
                          <a:effectLst/>
                          <a:latin typeface="Calibri" panose="020F0502020204030204" pitchFamily="34" charset="0"/>
                        </a:rPr>
                        <a:t>10.03.2021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CZ053 Pardubický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Mateřská škola Červený Potok</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4211234864"/>
                  </a:ext>
                </a:extLst>
              </a:tr>
              <a:tr h="180358">
                <a:tc>
                  <a:txBody>
                    <a:bodyPr/>
                    <a:lstStyle/>
                    <a:p>
                      <a:pPr algn="ctr" fontAlgn="ctr"/>
                      <a:r>
                        <a:rPr lang="cs-CZ" sz="1100" b="0" i="0" u="none" strike="noStrike">
                          <a:solidFill>
                            <a:srgbClr val="000000"/>
                          </a:solidFill>
                          <a:effectLst/>
                          <a:latin typeface="Calibri" panose="020F0502020204030204" pitchFamily="34" charset="0"/>
                        </a:rPr>
                        <a:t>10.03.2021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CZ072 Zlínský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MŠOLŠAVA21 UH</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2504062620"/>
                  </a:ext>
                </a:extLst>
              </a:tr>
              <a:tr h="180358">
                <a:tc>
                  <a:txBody>
                    <a:bodyPr/>
                    <a:lstStyle/>
                    <a:p>
                      <a:pPr algn="ctr" fontAlgn="ctr"/>
                      <a:r>
                        <a:rPr lang="cs-CZ" sz="1100" b="0" i="0" u="none" strike="noStrike">
                          <a:solidFill>
                            <a:srgbClr val="000000"/>
                          </a:solidFill>
                          <a:effectLst/>
                          <a:latin typeface="Calibri" panose="020F0502020204030204" pitchFamily="34" charset="0"/>
                        </a:rPr>
                        <a:t>16.03.2021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CZ042 Ústecký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 Růžová Chomutov</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963975460"/>
                  </a:ext>
                </a:extLst>
              </a:tr>
              <a:tr h="180358">
                <a:tc>
                  <a:txBody>
                    <a:bodyPr/>
                    <a:lstStyle/>
                    <a:p>
                      <a:pPr algn="ctr" fontAlgn="ctr"/>
                      <a:r>
                        <a:rPr lang="cs-CZ" sz="1100" b="0" i="0" u="none" strike="noStrike">
                          <a:solidFill>
                            <a:srgbClr val="000000"/>
                          </a:solidFill>
                          <a:effectLst/>
                          <a:latin typeface="Calibri" panose="020F0502020204030204" pitchFamily="34" charset="0"/>
                        </a:rPr>
                        <a:t>16.03.2021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CZ042 Ústecký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 Sluníčko Poplze</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3615838417"/>
                  </a:ext>
                </a:extLst>
              </a:tr>
              <a:tr h="180358">
                <a:tc>
                  <a:txBody>
                    <a:bodyPr/>
                    <a:lstStyle/>
                    <a:p>
                      <a:pPr algn="ctr" fontAlgn="ctr"/>
                      <a:r>
                        <a:rPr lang="cs-CZ" sz="1100" b="0" i="0" u="none" strike="noStrike">
                          <a:solidFill>
                            <a:srgbClr val="000000"/>
                          </a:solidFill>
                          <a:effectLst/>
                          <a:latin typeface="Calibri" panose="020F0502020204030204" pitchFamily="34" charset="0"/>
                        </a:rPr>
                        <a:t>22.03.2021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CZ042 Ústecký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Speciální ZŠ a Praktická Česká Kamenice  Jakubské nám. 113 40721 Č.K</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2575201013"/>
                  </a:ext>
                </a:extLst>
              </a:tr>
              <a:tr h="180358">
                <a:tc>
                  <a:txBody>
                    <a:bodyPr/>
                    <a:lstStyle/>
                    <a:p>
                      <a:pPr algn="ctr" fontAlgn="ctr"/>
                      <a:r>
                        <a:rPr lang="cs-CZ" sz="1100" b="0" i="0" u="none" strike="noStrike">
                          <a:solidFill>
                            <a:srgbClr val="000000"/>
                          </a:solidFill>
                          <a:effectLst/>
                          <a:latin typeface="Calibri" panose="020F0502020204030204" pitchFamily="34" charset="0"/>
                        </a:rPr>
                        <a:t>08.03.2021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CZ071 Olomoucký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 Olomouc, Demlova</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8</a:t>
                      </a:r>
                    </a:p>
                  </a:txBody>
                  <a:tcPr marL="9525" marR="9525" marT="9525" marB="0" anchor="ctr"/>
                </a:tc>
                <a:extLst>
                  <a:ext uri="{0D108BD9-81ED-4DB2-BD59-A6C34878D82A}">
                    <a16:rowId xmlns:a16="http://schemas.microsoft.com/office/drawing/2014/main" val="2035198256"/>
                  </a:ext>
                </a:extLst>
              </a:tr>
              <a:tr h="180358">
                <a:tc>
                  <a:txBody>
                    <a:bodyPr/>
                    <a:lstStyle/>
                    <a:p>
                      <a:pPr algn="ctr" fontAlgn="ctr"/>
                      <a:r>
                        <a:rPr lang="cs-CZ" sz="1100" b="0" i="0" u="none" strike="noStrike">
                          <a:solidFill>
                            <a:srgbClr val="000000"/>
                          </a:solidFill>
                          <a:effectLst/>
                          <a:latin typeface="Calibri" panose="020F0502020204030204" pitchFamily="34" charset="0"/>
                        </a:rPr>
                        <a:t>16.03.2021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CZ042 Ústecký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 Mikulášovice</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8</a:t>
                      </a:r>
                    </a:p>
                  </a:txBody>
                  <a:tcPr marL="9525" marR="9525" marT="9525" marB="0" anchor="ctr"/>
                </a:tc>
                <a:extLst>
                  <a:ext uri="{0D108BD9-81ED-4DB2-BD59-A6C34878D82A}">
                    <a16:rowId xmlns:a16="http://schemas.microsoft.com/office/drawing/2014/main" val="1191878674"/>
                  </a:ext>
                </a:extLst>
              </a:tr>
              <a:tr h="180358">
                <a:tc>
                  <a:txBody>
                    <a:bodyPr/>
                    <a:lstStyle/>
                    <a:p>
                      <a:pPr algn="ctr" fontAlgn="ctr"/>
                      <a:r>
                        <a:rPr lang="cs-CZ" sz="1100" b="0" i="0" u="none" strike="noStrike">
                          <a:solidFill>
                            <a:srgbClr val="000000"/>
                          </a:solidFill>
                          <a:effectLst/>
                          <a:latin typeface="Calibri" panose="020F0502020204030204" pitchFamily="34" charset="0"/>
                        </a:rPr>
                        <a:t>16.03.2021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CZ042 Ústecký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 V.Nezvala Most</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8</a:t>
                      </a:r>
                    </a:p>
                  </a:txBody>
                  <a:tcPr marL="9525" marR="9525" marT="9525" marB="0" anchor="ctr"/>
                </a:tc>
                <a:extLst>
                  <a:ext uri="{0D108BD9-81ED-4DB2-BD59-A6C34878D82A}">
                    <a16:rowId xmlns:a16="http://schemas.microsoft.com/office/drawing/2014/main" val="1694584515"/>
                  </a:ext>
                </a:extLst>
              </a:tr>
              <a:tr h="180358">
                <a:tc>
                  <a:txBody>
                    <a:bodyPr/>
                    <a:lstStyle/>
                    <a:p>
                      <a:pPr algn="ctr" fontAlgn="ctr"/>
                      <a:r>
                        <a:rPr lang="cs-CZ" sz="1100" b="0" i="0" u="none" strike="noStrike">
                          <a:solidFill>
                            <a:srgbClr val="000000"/>
                          </a:solidFill>
                          <a:effectLst/>
                          <a:latin typeface="Calibri" panose="020F0502020204030204" pitchFamily="34" charset="0"/>
                        </a:rPr>
                        <a:t>16.03.2021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CZ052 Královéhradecký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Mateřská škola, Vrchlabí, Letná 1249</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8</a:t>
                      </a:r>
                    </a:p>
                  </a:txBody>
                  <a:tcPr marL="9525" marR="9525" marT="9525" marB="0" anchor="ctr"/>
                </a:tc>
                <a:extLst>
                  <a:ext uri="{0D108BD9-81ED-4DB2-BD59-A6C34878D82A}">
                    <a16:rowId xmlns:a16="http://schemas.microsoft.com/office/drawing/2014/main" val="1098533832"/>
                  </a:ext>
                </a:extLst>
              </a:tr>
              <a:tr h="180358">
                <a:tc>
                  <a:txBody>
                    <a:bodyPr/>
                    <a:lstStyle/>
                    <a:p>
                      <a:pPr algn="ctr" fontAlgn="ctr"/>
                      <a:r>
                        <a:rPr lang="cs-CZ" sz="1100" b="0" i="0" u="none" strike="noStrike">
                          <a:solidFill>
                            <a:srgbClr val="000000"/>
                          </a:solidFill>
                          <a:effectLst/>
                          <a:latin typeface="Calibri" panose="020F0502020204030204" pitchFamily="34" charset="0"/>
                        </a:rPr>
                        <a:t>08.03.2021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CZ053 Pardubický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 a PŠ Svítání, o.p.s.</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380811730"/>
                  </a:ext>
                </a:extLst>
              </a:tr>
              <a:tr h="180358">
                <a:tc>
                  <a:txBody>
                    <a:bodyPr/>
                    <a:lstStyle/>
                    <a:p>
                      <a:pPr algn="ctr" fontAlgn="ctr"/>
                      <a:r>
                        <a:rPr lang="cs-CZ" sz="1100" b="0" i="0" u="none" strike="noStrike">
                          <a:solidFill>
                            <a:srgbClr val="000000"/>
                          </a:solidFill>
                          <a:effectLst/>
                          <a:latin typeface="Calibri" panose="020F0502020204030204" pitchFamily="34" charset="0"/>
                        </a:rPr>
                        <a:t>08.03.2021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CZ071 Olomoucký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 Olomouc, Vojanova</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650353681"/>
                  </a:ext>
                </a:extLst>
              </a:tr>
              <a:tr h="180358">
                <a:tc>
                  <a:txBody>
                    <a:bodyPr/>
                    <a:lstStyle/>
                    <a:p>
                      <a:pPr algn="ctr" fontAlgn="ctr"/>
                      <a:r>
                        <a:rPr lang="cs-CZ" sz="1100" b="0" i="0" u="none" strike="noStrike">
                          <a:solidFill>
                            <a:srgbClr val="000000"/>
                          </a:solidFill>
                          <a:effectLst/>
                          <a:latin typeface="Calibri" panose="020F0502020204030204" pitchFamily="34" charset="0"/>
                        </a:rPr>
                        <a:t>09.03.2021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CZ080 Moravskoslezský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 Pionýrů, FM</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3932507058"/>
                  </a:ext>
                </a:extLst>
              </a:tr>
              <a:tr h="180358">
                <a:tc>
                  <a:txBody>
                    <a:bodyPr/>
                    <a:lstStyle/>
                    <a:p>
                      <a:pPr algn="ctr" fontAlgn="ctr"/>
                      <a:r>
                        <a:rPr lang="cs-CZ" sz="1100" b="0" i="0" u="none" strike="noStrike">
                          <a:solidFill>
                            <a:srgbClr val="000000"/>
                          </a:solidFill>
                          <a:effectLst/>
                          <a:latin typeface="Calibri" panose="020F0502020204030204" pitchFamily="34" charset="0"/>
                        </a:rPr>
                        <a:t>12.03.2021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CZ010 Hlavní město Praha</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 Klásek o.p.s.</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3957842743"/>
                  </a:ext>
                </a:extLst>
              </a:tr>
              <a:tr h="180358">
                <a:tc>
                  <a:txBody>
                    <a:bodyPr/>
                    <a:lstStyle/>
                    <a:p>
                      <a:pPr algn="ctr" fontAlgn="ctr"/>
                      <a:r>
                        <a:rPr lang="cs-CZ" sz="1100" b="0" i="0" u="none" strike="noStrike">
                          <a:solidFill>
                            <a:srgbClr val="000000"/>
                          </a:solidFill>
                          <a:effectLst/>
                          <a:latin typeface="Calibri" panose="020F0502020204030204" pitchFamily="34" charset="0"/>
                        </a:rPr>
                        <a:t>15.03.2021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CZ051 Liberecký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Mateřská škola Jablonec nad Nisou, Jugoslávská 13, příspěvková organizace</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3585544811"/>
                  </a:ext>
                </a:extLst>
              </a:tr>
              <a:tr h="180358">
                <a:tc>
                  <a:txBody>
                    <a:bodyPr/>
                    <a:lstStyle/>
                    <a:p>
                      <a:pPr algn="ctr" fontAlgn="ctr"/>
                      <a:r>
                        <a:rPr lang="cs-CZ" sz="1100" b="0" i="0" u="none" strike="noStrike">
                          <a:solidFill>
                            <a:srgbClr val="000000"/>
                          </a:solidFill>
                          <a:effectLst/>
                          <a:latin typeface="Calibri" panose="020F0502020204030204" pitchFamily="34" charset="0"/>
                        </a:rPr>
                        <a:t>16.03.2021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CZ042 Ústecký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 DObrná</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391244214"/>
                  </a:ext>
                </a:extLst>
              </a:tr>
              <a:tr h="180358">
                <a:tc>
                  <a:txBody>
                    <a:bodyPr/>
                    <a:lstStyle/>
                    <a:p>
                      <a:pPr algn="ctr" fontAlgn="ctr"/>
                      <a:r>
                        <a:rPr lang="cs-CZ" sz="1100" b="0" i="0" u="none" strike="noStrike">
                          <a:solidFill>
                            <a:srgbClr val="000000"/>
                          </a:solidFill>
                          <a:effectLst/>
                          <a:latin typeface="Calibri" panose="020F0502020204030204" pitchFamily="34" charset="0"/>
                        </a:rPr>
                        <a:t>16.03.2021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CZ042 Ústecký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 Libochovice</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995700013"/>
                  </a:ext>
                </a:extLst>
              </a:tr>
            </a:tbl>
          </a:graphicData>
        </a:graphic>
      </p:graphicFrame>
      <p:sp>
        <p:nvSpPr>
          <p:cNvPr id="7" name="TextovéPole 6">
            <a:extLst>
              <a:ext uri="{FF2B5EF4-FFF2-40B4-BE49-F238E27FC236}">
                <a16:creationId xmlns:a16="http://schemas.microsoft.com/office/drawing/2014/main" id="{9AE8B431-D698-44D7-B21C-AB8F1486EA46}"/>
              </a:ext>
            </a:extLst>
          </p:cNvPr>
          <p:cNvSpPr txBox="1"/>
          <p:nvPr/>
        </p:nvSpPr>
        <p:spPr>
          <a:xfrm>
            <a:off x="8546471" y="6516527"/>
            <a:ext cx="3547541"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Zdroj: </a:t>
            </a:r>
            <a:r>
              <a:rPr kumimoji="0" lang="cs-CZ" sz="1200" b="0" i="0" u="none" strike="noStrike" kern="1200" cap="none" spc="0" normalizeH="0" baseline="0" noProof="0" dirty="0" err="1">
                <a:ln>
                  <a:noFill/>
                </a:ln>
                <a:solidFill>
                  <a:srgbClr val="000000"/>
                </a:solidFill>
                <a:effectLst/>
                <a:uLnTx/>
                <a:uFillTx/>
                <a:latin typeface="Arial" panose="020B0604020202020204"/>
                <a:ea typeface="+mn-ea"/>
                <a:cs typeface="+mn-cs"/>
              </a:rPr>
              <a:t>Covid</a:t>
            </a: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cs-CZ" sz="1200" b="0" i="0" u="none" strike="noStrike" kern="1200" cap="none" spc="0" normalizeH="0" baseline="0" noProof="0" dirty="0" err="1">
                <a:ln>
                  <a:noFill/>
                </a:ln>
                <a:solidFill>
                  <a:srgbClr val="000000"/>
                </a:solidFill>
                <a:effectLst/>
                <a:uLnTx/>
                <a:uFillTx/>
                <a:latin typeface="Arial" panose="020B0604020202020204"/>
                <a:ea typeface="+mn-ea"/>
                <a:cs typeface="+mn-cs"/>
              </a:rPr>
              <a:t>Forms</a:t>
            </a: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 – Události, </a:t>
            </a:r>
            <a:r>
              <a:rPr kumimoji="0" lang="cs-CZ" sz="1200" b="1" i="0" u="none" strike="noStrike" kern="1200" cap="none" spc="0" normalizeH="0" baseline="0" noProof="0" dirty="0">
                <a:ln>
                  <a:noFill/>
                </a:ln>
                <a:solidFill>
                  <a:srgbClr val="C00000"/>
                </a:solidFill>
                <a:effectLst/>
                <a:uLnTx/>
                <a:uFillTx/>
                <a:latin typeface="Arial" panose="020B0604020202020204"/>
                <a:ea typeface="+mn-ea"/>
                <a:cs typeface="+mn-cs"/>
              </a:rPr>
              <a:t>stav k 28. 3. 2021</a:t>
            </a:r>
          </a:p>
        </p:txBody>
      </p:sp>
      <p:sp>
        <p:nvSpPr>
          <p:cNvPr id="8" name="Obdélník 7">
            <a:extLst>
              <a:ext uri="{FF2B5EF4-FFF2-40B4-BE49-F238E27FC236}">
                <a16:creationId xmlns:a16="http://schemas.microsoft.com/office/drawing/2014/main" id="{CAB0924A-4F31-43AA-A120-3927FF1E7A8A}"/>
              </a:ext>
            </a:extLst>
          </p:cNvPr>
          <p:cNvSpPr/>
          <p:nvPr/>
        </p:nvSpPr>
        <p:spPr>
          <a:xfrm>
            <a:off x="90905" y="6512838"/>
            <a:ext cx="7794665" cy="307777"/>
          </a:xfrm>
          <a:prstGeom prst="rect">
            <a:avLst/>
          </a:prstGeom>
        </p:spPr>
        <p:txBody>
          <a:bodyPr wrap="square">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Upozornění: mezi pozitivními osobami jsou započteni jak pracovníci tak žáci a studenti.</a:t>
            </a:r>
          </a:p>
        </p:txBody>
      </p:sp>
      <p:sp>
        <p:nvSpPr>
          <p:cNvPr id="3" name="TextovéPole 2"/>
          <p:cNvSpPr txBox="1"/>
          <p:nvPr/>
        </p:nvSpPr>
        <p:spPr>
          <a:xfrm>
            <a:off x="10299940" y="1441689"/>
            <a:ext cx="1673525" cy="1754326"/>
          </a:xfrm>
          <a:prstGeom prst="rect">
            <a:avLst/>
          </a:prstGeom>
          <a:noFill/>
        </p:spPr>
        <p:txBody>
          <a:bodyPr wrap="square" rtlCol="0">
            <a:spAutoFit/>
          </a:bodyPr>
          <a:lstStyle/>
          <a:p>
            <a:r>
              <a:rPr lang="cs-CZ" b="1" dirty="0" smtClean="0"/>
              <a:t>Celkem nahlášeno 11 relativně větších ohnisek, z toho 10x MŠ </a:t>
            </a:r>
            <a:endParaRPr lang="cs-CZ" b="1" dirty="0"/>
          </a:p>
        </p:txBody>
      </p:sp>
      <p:sp>
        <p:nvSpPr>
          <p:cNvPr id="5" name="Šipka dolů 4"/>
          <p:cNvSpPr/>
          <p:nvPr/>
        </p:nvSpPr>
        <p:spPr>
          <a:xfrm>
            <a:off x="10548952" y="3303752"/>
            <a:ext cx="526211" cy="75049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TextovéPole 8"/>
          <p:cNvSpPr txBox="1"/>
          <p:nvPr/>
        </p:nvSpPr>
        <p:spPr>
          <a:xfrm>
            <a:off x="10370365" y="4269726"/>
            <a:ext cx="1603100" cy="2031325"/>
          </a:xfrm>
          <a:prstGeom prst="rect">
            <a:avLst/>
          </a:prstGeom>
          <a:noFill/>
        </p:spPr>
        <p:txBody>
          <a:bodyPr wrap="square" rtlCol="0">
            <a:spAutoFit/>
          </a:bodyPr>
          <a:lstStyle/>
          <a:p>
            <a:r>
              <a:rPr lang="cs-CZ" b="1" dirty="0" smtClean="0"/>
              <a:t>Ohniska četnější typicky v krajích s horší epidemickou situací </a:t>
            </a:r>
            <a:endParaRPr lang="cs-CZ" b="1" dirty="0"/>
          </a:p>
        </p:txBody>
      </p:sp>
    </p:spTree>
    <p:extLst>
      <p:ext uri="{BB962C8B-B14F-4D97-AF65-F5344CB8AC3E}">
        <p14:creationId xmlns:p14="http://schemas.microsoft.com/office/powerpoint/2010/main" val="6643087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2431848-192E-4F04-A0BC-102B082D0963}"/>
              </a:ext>
            </a:extLst>
          </p:cNvPr>
          <p:cNvSpPr>
            <a:spLocks noGrp="1"/>
          </p:cNvSpPr>
          <p:nvPr>
            <p:ph type="title"/>
          </p:nvPr>
        </p:nvSpPr>
        <p:spPr>
          <a:xfrm>
            <a:off x="190492" y="16373"/>
            <a:ext cx="7435177" cy="576000"/>
          </a:xfrm>
        </p:spPr>
        <p:txBody>
          <a:bodyPr>
            <a:noAutofit/>
          </a:bodyPr>
          <a:lstStyle/>
          <a:p>
            <a:r>
              <a:rPr lang="cs-CZ" dirty="0"/>
              <a:t>Školská zařízení jako ohniska nákazy COVID-19</a:t>
            </a:r>
          </a:p>
        </p:txBody>
      </p:sp>
      <p:sp>
        <p:nvSpPr>
          <p:cNvPr id="7" name="TextovéPole 6">
            <a:extLst>
              <a:ext uri="{FF2B5EF4-FFF2-40B4-BE49-F238E27FC236}">
                <a16:creationId xmlns:a16="http://schemas.microsoft.com/office/drawing/2014/main" id="{9AE8B431-D698-44D7-B21C-AB8F1486EA46}"/>
              </a:ext>
            </a:extLst>
          </p:cNvPr>
          <p:cNvSpPr txBox="1"/>
          <p:nvPr/>
        </p:nvSpPr>
        <p:spPr>
          <a:xfrm>
            <a:off x="8546471" y="6516527"/>
            <a:ext cx="3547541"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Zdroj: </a:t>
            </a:r>
            <a:r>
              <a:rPr kumimoji="0" lang="cs-CZ" sz="1200" b="0" i="0" u="none" strike="noStrike" kern="1200" cap="none" spc="0" normalizeH="0" baseline="0" noProof="0" dirty="0" err="1">
                <a:ln>
                  <a:noFill/>
                </a:ln>
                <a:solidFill>
                  <a:srgbClr val="000000"/>
                </a:solidFill>
                <a:effectLst/>
                <a:uLnTx/>
                <a:uFillTx/>
                <a:latin typeface="Arial" panose="020B0604020202020204"/>
                <a:ea typeface="+mn-ea"/>
                <a:cs typeface="+mn-cs"/>
              </a:rPr>
              <a:t>Covid</a:t>
            </a: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cs-CZ" sz="1200" b="0" i="0" u="none" strike="noStrike" kern="1200" cap="none" spc="0" normalizeH="0" baseline="0" noProof="0" dirty="0" err="1">
                <a:ln>
                  <a:noFill/>
                </a:ln>
                <a:solidFill>
                  <a:srgbClr val="000000"/>
                </a:solidFill>
                <a:effectLst/>
                <a:uLnTx/>
                <a:uFillTx/>
                <a:latin typeface="Arial" panose="020B0604020202020204"/>
                <a:ea typeface="+mn-ea"/>
                <a:cs typeface="+mn-cs"/>
              </a:rPr>
              <a:t>Forms</a:t>
            </a: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 – Události, </a:t>
            </a:r>
            <a:r>
              <a:rPr kumimoji="0" lang="cs-CZ" sz="1200" b="1" i="0" u="none" strike="noStrike" kern="1200" cap="none" spc="0" normalizeH="0" baseline="0" noProof="0" dirty="0">
                <a:ln>
                  <a:noFill/>
                </a:ln>
                <a:solidFill>
                  <a:srgbClr val="C00000"/>
                </a:solidFill>
                <a:effectLst/>
                <a:uLnTx/>
                <a:uFillTx/>
                <a:latin typeface="Arial" panose="020B0604020202020204"/>
                <a:ea typeface="+mn-ea"/>
                <a:cs typeface="+mn-cs"/>
              </a:rPr>
              <a:t>stav k 28. 3. 2021</a:t>
            </a:r>
          </a:p>
        </p:txBody>
      </p:sp>
      <p:sp>
        <p:nvSpPr>
          <p:cNvPr id="8" name="Obdélník 7">
            <a:extLst>
              <a:ext uri="{FF2B5EF4-FFF2-40B4-BE49-F238E27FC236}">
                <a16:creationId xmlns:a16="http://schemas.microsoft.com/office/drawing/2014/main" id="{CAB0924A-4F31-43AA-A120-3927FF1E7A8A}"/>
              </a:ext>
            </a:extLst>
          </p:cNvPr>
          <p:cNvSpPr/>
          <p:nvPr/>
        </p:nvSpPr>
        <p:spPr>
          <a:xfrm>
            <a:off x="90905" y="6512838"/>
            <a:ext cx="7794665" cy="307777"/>
          </a:xfrm>
          <a:prstGeom prst="rect">
            <a:avLst/>
          </a:prstGeom>
        </p:spPr>
        <p:txBody>
          <a:bodyPr wrap="square">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Upozornění: mezi pozitivními osobami jsou započteni jak pracovníci tak žáci a studenti.</a:t>
            </a:r>
          </a:p>
        </p:txBody>
      </p:sp>
      <p:graphicFrame>
        <p:nvGraphicFramePr>
          <p:cNvPr id="10" name="Tabulka 9">
            <a:extLst>
              <a:ext uri="{FF2B5EF4-FFF2-40B4-BE49-F238E27FC236}">
                <a16:creationId xmlns:a16="http://schemas.microsoft.com/office/drawing/2014/main" id="{273CD874-E9F8-4801-8BA4-5F297E3F3A82}"/>
              </a:ext>
            </a:extLst>
          </p:cNvPr>
          <p:cNvGraphicFramePr>
            <a:graphicFrameLocks noGrp="1"/>
          </p:cNvGraphicFramePr>
          <p:nvPr>
            <p:extLst>
              <p:ext uri="{D42A27DB-BD31-4B8C-83A1-F6EECF244321}">
                <p14:modId xmlns:p14="http://schemas.microsoft.com/office/powerpoint/2010/main" val="2189050833"/>
              </p:ext>
            </p:extLst>
          </p:nvPr>
        </p:nvGraphicFramePr>
        <p:xfrm>
          <a:off x="296024" y="1127207"/>
          <a:ext cx="10024217" cy="5063658"/>
        </p:xfrm>
        <a:graphic>
          <a:graphicData uri="http://schemas.openxmlformats.org/drawingml/2006/table">
            <a:tbl>
              <a:tblPr firstRow="1" bandRow="1">
                <a:tableStyleId>{3B4B98B0-60AC-42C2-AFA5-B58CD77FA1E5}</a:tableStyleId>
              </a:tblPr>
              <a:tblGrid>
                <a:gridCol w="854579">
                  <a:extLst>
                    <a:ext uri="{9D8B030D-6E8A-4147-A177-3AD203B41FA5}">
                      <a16:colId xmlns:a16="http://schemas.microsoft.com/office/drawing/2014/main" val="2119397507"/>
                    </a:ext>
                  </a:extLst>
                </a:gridCol>
                <a:gridCol w="1753371">
                  <a:extLst>
                    <a:ext uri="{9D8B030D-6E8A-4147-A177-3AD203B41FA5}">
                      <a16:colId xmlns:a16="http://schemas.microsoft.com/office/drawing/2014/main" val="1088784517"/>
                    </a:ext>
                  </a:extLst>
                </a:gridCol>
                <a:gridCol w="1185121">
                  <a:extLst>
                    <a:ext uri="{9D8B030D-6E8A-4147-A177-3AD203B41FA5}">
                      <a16:colId xmlns:a16="http://schemas.microsoft.com/office/drawing/2014/main" val="84735700"/>
                    </a:ext>
                  </a:extLst>
                </a:gridCol>
                <a:gridCol w="4495101">
                  <a:extLst>
                    <a:ext uri="{9D8B030D-6E8A-4147-A177-3AD203B41FA5}">
                      <a16:colId xmlns:a16="http://schemas.microsoft.com/office/drawing/2014/main" val="2548712498"/>
                    </a:ext>
                  </a:extLst>
                </a:gridCol>
                <a:gridCol w="1736045">
                  <a:extLst>
                    <a:ext uri="{9D8B030D-6E8A-4147-A177-3AD203B41FA5}">
                      <a16:colId xmlns:a16="http://schemas.microsoft.com/office/drawing/2014/main" val="4271171716"/>
                    </a:ext>
                  </a:extLst>
                </a:gridCol>
              </a:tblGrid>
              <a:tr h="193992">
                <a:tc>
                  <a:txBody>
                    <a:bodyPr/>
                    <a:lstStyle/>
                    <a:p>
                      <a:pPr algn="ctr" fontAlgn="b"/>
                      <a:r>
                        <a:rPr lang="cs-CZ" sz="1200" u="none" strike="noStrike">
                          <a:effectLst/>
                        </a:rPr>
                        <a:t>Datum</a:t>
                      </a:r>
                      <a:endParaRPr lang="cs-CZ" sz="1200" b="1" i="1" u="none" strike="noStrike">
                        <a:solidFill>
                          <a:srgbClr val="000000"/>
                        </a:solidFill>
                        <a:effectLst/>
                        <a:latin typeface="Calibri" panose="020F0502020204030204" pitchFamily="34" charset="0"/>
                      </a:endParaRPr>
                    </a:p>
                  </a:txBody>
                  <a:tcPr marL="9459" marR="9459" marT="9459" marB="0" anchor="b"/>
                </a:tc>
                <a:tc>
                  <a:txBody>
                    <a:bodyPr/>
                    <a:lstStyle/>
                    <a:p>
                      <a:pPr algn="l" fontAlgn="b"/>
                      <a:r>
                        <a:rPr lang="cs-CZ" sz="1200" u="none" strike="noStrike" dirty="0">
                          <a:effectLst/>
                        </a:rPr>
                        <a:t>Kraj</a:t>
                      </a:r>
                      <a:endParaRPr lang="cs-CZ" sz="1200" b="1" i="1" u="none" strike="noStrike" dirty="0">
                        <a:solidFill>
                          <a:srgbClr val="000000"/>
                        </a:solidFill>
                        <a:effectLst/>
                        <a:latin typeface="Calibri" panose="020F0502020204030204" pitchFamily="34" charset="0"/>
                      </a:endParaRPr>
                    </a:p>
                  </a:txBody>
                  <a:tcPr marL="9459" marR="9459" marT="9459" marB="0" anchor="b"/>
                </a:tc>
                <a:tc>
                  <a:txBody>
                    <a:bodyPr/>
                    <a:lstStyle/>
                    <a:p>
                      <a:pPr algn="l" fontAlgn="b"/>
                      <a:r>
                        <a:rPr lang="cs-CZ" sz="1200" u="none" strike="noStrike">
                          <a:effectLst/>
                        </a:rPr>
                        <a:t>Typ</a:t>
                      </a:r>
                      <a:endParaRPr lang="cs-CZ" sz="1200" b="1" i="1" u="none" strike="noStrike" dirty="0">
                        <a:solidFill>
                          <a:srgbClr val="000000"/>
                        </a:solidFill>
                        <a:effectLst/>
                        <a:latin typeface="Calibri" panose="020F0502020204030204" pitchFamily="34" charset="0"/>
                      </a:endParaRPr>
                    </a:p>
                  </a:txBody>
                  <a:tcPr marL="9459" marR="9459" marT="9459" marB="0" anchor="b"/>
                </a:tc>
                <a:tc>
                  <a:txBody>
                    <a:bodyPr/>
                    <a:lstStyle/>
                    <a:p>
                      <a:pPr algn="l" fontAlgn="b"/>
                      <a:r>
                        <a:rPr lang="cs-CZ" sz="1200" u="none" strike="noStrike">
                          <a:effectLst/>
                        </a:rPr>
                        <a:t>Název</a:t>
                      </a:r>
                      <a:endParaRPr lang="cs-CZ" sz="1200" b="1" i="1" u="none" strike="noStrike">
                        <a:solidFill>
                          <a:srgbClr val="000000"/>
                        </a:solidFill>
                        <a:effectLst/>
                        <a:latin typeface="Calibri" panose="020F0502020204030204" pitchFamily="34" charset="0"/>
                      </a:endParaRPr>
                    </a:p>
                  </a:txBody>
                  <a:tcPr marL="9459" marR="9459" marT="9459" marB="0" anchor="b"/>
                </a:tc>
                <a:tc>
                  <a:txBody>
                    <a:bodyPr/>
                    <a:lstStyle/>
                    <a:p>
                      <a:pPr algn="ctr" fontAlgn="b"/>
                      <a:r>
                        <a:rPr lang="cs-CZ" sz="1200" u="none" strike="noStrike" dirty="0">
                          <a:effectLst/>
                        </a:rPr>
                        <a:t>Počet nakažených</a:t>
                      </a:r>
                      <a:endParaRPr lang="cs-CZ" sz="1200" b="1" i="1" u="none" strike="noStrike" dirty="0">
                        <a:solidFill>
                          <a:srgbClr val="000000"/>
                        </a:solidFill>
                        <a:effectLst/>
                        <a:latin typeface="Calibri" panose="020F0502020204030204" pitchFamily="34" charset="0"/>
                      </a:endParaRPr>
                    </a:p>
                  </a:txBody>
                  <a:tcPr marL="9459" marR="9459" marT="9459" marB="0" anchor="b"/>
                </a:tc>
                <a:extLst>
                  <a:ext uri="{0D108BD9-81ED-4DB2-BD59-A6C34878D82A}">
                    <a16:rowId xmlns:a16="http://schemas.microsoft.com/office/drawing/2014/main" val="2657920823"/>
                  </a:ext>
                </a:extLst>
              </a:tr>
              <a:tr h="180358">
                <a:tc>
                  <a:txBody>
                    <a:bodyPr/>
                    <a:lstStyle/>
                    <a:p>
                      <a:pPr algn="ctr" fontAlgn="ctr"/>
                      <a:r>
                        <a:rPr lang="cs-CZ" sz="1100" b="0" i="0" u="none" strike="noStrike">
                          <a:solidFill>
                            <a:srgbClr val="000000"/>
                          </a:solidFill>
                          <a:effectLst/>
                          <a:latin typeface="Calibri" panose="020F0502020204030204" pitchFamily="34" charset="0"/>
                        </a:rPr>
                        <a:t>08.03.2021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CZ071 Olomoucký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 Červenka</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3653417360"/>
                  </a:ext>
                </a:extLst>
              </a:tr>
              <a:tr h="180358">
                <a:tc>
                  <a:txBody>
                    <a:bodyPr/>
                    <a:lstStyle/>
                    <a:p>
                      <a:pPr algn="ctr" fontAlgn="ctr"/>
                      <a:r>
                        <a:rPr lang="cs-CZ" sz="1100" b="0" i="0" u="none" strike="noStrike">
                          <a:solidFill>
                            <a:srgbClr val="000000"/>
                          </a:solidFill>
                          <a:effectLst/>
                          <a:latin typeface="Calibri" panose="020F0502020204030204" pitchFamily="34" charset="0"/>
                        </a:rPr>
                        <a:t>11.03.2021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CZ071 Olomoucký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 Moravský Beroun</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2892467870"/>
                  </a:ext>
                </a:extLst>
              </a:tr>
              <a:tr h="180358">
                <a:tc>
                  <a:txBody>
                    <a:bodyPr/>
                    <a:lstStyle/>
                    <a:p>
                      <a:pPr algn="ctr" fontAlgn="ctr"/>
                      <a:r>
                        <a:rPr lang="cs-CZ" sz="1100" b="0" i="0" u="none" strike="noStrike">
                          <a:solidFill>
                            <a:srgbClr val="000000"/>
                          </a:solidFill>
                          <a:effectLst/>
                          <a:latin typeface="Calibri" panose="020F0502020204030204" pitchFamily="34" charset="0"/>
                        </a:rPr>
                        <a:t>11.03.2021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CZ071 Olomoucký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 Velká Bystřice</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205730867"/>
                  </a:ext>
                </a:extLst>
              </a:tr>
              <a:tr h="180358">
                <a:tc>
                  <a:txBody>
                    <a:bodyPr/>
                    <a:lstStyle/>
                    <a:p>
                      <a:pPr algn="ctr" fontAlgn="ctr"/>
                      <a:r>
                        <a:rPr lang="cs-CZ" sz="1100" b="0" i="0" u="none" strike="noStrike">
                          <a:solidFill>
                            <a:srgbClr val="000000"/>
                          </a:solidFill>
                          <a:effectLst/>
                          <a:latin typeface="Calibri" panose="020F0502020204030204" pitchFamily="34" charset="0"/>
                        </a:rPr>
                        <a:t>12.03.2021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CZ010 Hlavní město Praha</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 Lipence</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780939576"/>
                  </a:ext>
                </a:extLst>
              </a:tr>
              <a:tr h="180358">
                <a:tc>
                  <a:txBody>
                    <a:bodyPr/>
                    <a:lstStyle/>
                    <a:p>
                      <a:pPr algn="ctr" fontAlgn="ctr"/>
                      <a:r>
                        <a:rPr lang="cs-CZ" sz="1100" b="0" i="0" u="none" strike="noStrike">
                          <a:solidFill>
                            <a:srgbClr val="000000"/>
                          </a:solidFill>
                          <a:effectLst/>
                          <a:latin typeface="Calibri" panose="020F0502020204030204" pitchFamily="34" charset="0"/>
                        </a:rPr>
                        <a:t>16.03.2021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CZ042 Ústecký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 Řehlovice</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704110444"/>
                  </a:ext>
                </a:extLst>
              </a:tr>
              <a:tr h="180358">
                <a:tc>
                  <a:txBody>
                    <a:bodyPr/>
                    <a:lstStyle/>
                    <a:p>
                      <a:pPr algn="ctr" fontAlgn="ctr"/>
                      <a:r>
                        <a:rPr lang="cs-CZ" sz="1100" b="0" i="0" u="none" strike="noStrike">
                          <a:solidFill>
                            <a:srgbClr val="000000"/>
                          </a:solidFill>
                          <a:effectLst/>
                          <a:latin typeface="Calibri" panose="020F0502020204030204" pitchFamily="34" charset="0"/>
                        </a:rPr>
                        <a:t>19.03.2021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CZ051 Liberecký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Mateřská škola "Motýlek", Liberec, Broumovská 840/7, příspěvková organizace</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24513081"/>
                  </a:ext>
                </a:extLst>
              </a:tr>
              <a:tr h="180358">
                <a:tc>
                  <a:txBody>
                    <a:bodyPr/>
                    <a:lstStyle/>
                    <a:p>
                      <a:pPr algn="ctr" fontAlgn="ctr"/>
                      <a:r>
                        <a:rPr lang="cs-CZ" sz="1100" b="0" i="0" u="none" strike="noStrike">
                          <a:solidFill>
                            <a:srgbClr val="000000"/>
                          </a:solidFill>
                          <a:effectLst/>
                          <a:latin typeface="Calibri" panose="020F0502020204030204" pitchFamily="34" charset="0"/>
                        </a:rPr>
                        <a:t>22.03.2021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CZ042 Ústecký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MŠ+ZŠ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 a MŠ Rybniště</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838795175"/>
                  </a:ext>
                </a:extLst>
              </a:tr>
              <a:tr h="180358">
                <a:tc>
                  <a:txBody>
                    <a:bodyPr/>
                    <a:lstStyle/>
                    <a:p>
                      <a:pPr algn="ctr" fontAlgn="ctr"/>
                      <a:r>
                        <a:rPr lang="cs-CZ" sz="1100" b="0" i="0" u="none" strike="noStrike">
                          <a:solidFill>
                            <a:srgbClr val="000000"/>
                          </a:solidFill>
                          <a:effectLst/>
                          <a:latin typeface="Calibri" panose="020F0502020204030204" pitchFamily="34" charset="0"/>
                        </a:rPr>
                        <a:t>08.03.2021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CZ080 Moravskoslezský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 Pohádka, FM</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3462101030"/>
                  </a:ext>
                </a:extLst>
              </a:tr>
              <a:tr h="180358">
                <a:tc>
                  <a:txBody>
                    <a:bodyPr/>
                    <a:lstStyle/>
                    <a:p>
                      <a:pPr algn="ctr" fontAlgn="ctr"/>
                      <a:r>
                        <a:rPr lang="cs-CZ" sz="1100" b="0" i="0" u="none" strike="noStrike">
                          <a:solidFill>
                            <a:srgbClr val="000000"/>
                          </a:solidFill>
                          <a:effectLst/>
                          <a:latin typeface="Calibri" panose="020F0502020204030204" pitchFamily="34" charset="0"/>
                        </a:rPr>
                        <a:t>10.03.2021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CZ072 Zlínský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MŠSPÁČILOVA21 KM</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267991597"/>
                  </a:ext>
                </a:extLst>
              </a:tr>
              <a:tr h="180358">
                <a:tc>
                  <a:txBody>
                    <a:bodyPr/>
                    <a:lstStyle/>
                    <a:p>
                      <a:pPr algn="ctr" fontAlgn="ctr"/>
                      <a:r>
                        <a:rPr lang="cs-CZ" sz="1100" b="0" i="0" u="none" strike="noStrike">
                          <a:solidFill>
                            <a:srgbClr val="000000"/>
                          </a:solidFill>
                          <a:effectLst/>
                          <a:latin typeface="Calibri" panose="020F0502020204030204" pitchFamily="34" charset="0"/>
                        </a:rPr>
                        <a:t>12.03.2021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CZ010 Hlavní město Praha</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Maxíkova jazyková školka</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1440887727"/>
                  </a:ext>
                </a:extLst>
              </a:tr>
              <a:tr h="180358">
                <a:tc>
                  <a:txBody>
                    <a:bodyPr/>
                    <a:lstStyle/>
                    <a:p>
                      <a:pPr algn="ctr" fontAlgn="ctr"/>
                      <a:r>
                        <a:rPr lang="cs-CZ" sz="1100" b="0" i="0" u="none" strike="noStrike">
                          <a:solidFill>
                            <a:srgbClr val="000000"/>
                          </a:solidFill>
                          <a:effectLst/>
                          <a:latin typeface="Calibri" panose="020F0502020204030204" pitchFamily="34" charset="0"/>
                        </a:rPr>
                        <a:t>12.03.2021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CZ010 Hlavní město Praha</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 Chodovická</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902498496"/>
                  </a:ext>
                </a:extLst>
              </a:tr>
              <a:tr h="180358">
                <a:tc>
                  <a:txBody>
                    <a:bodyPr/>
                    <a:lstStyle/>
                    <a:p>
                      <a:pPr algn="ctr" fontAlgn="ctr"/>
                      <a:r>
                        <a:rPr lang="cs-CZ" sz="1100" b="0" i="0" u="none" strike="noStrike">
                          <a:solidFill>
                            <a:srgbClr val="000000"/>
                          </a:solidFill>
                          <a:effectLst/>
                          <a:latin typeface="Calibri" panose="020F0502020204030204" pitchFamily="34" charset="0"/>
                        </a:rPr>
                        <a:t>12.03.2021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CZ010 Hlavní město Praha</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 U Sluncové</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4211234864"/>
                  </a:ext>
                </a:extLst>
              </a:tr>
              <a:tr h="180358">
                <a:tc>
                  <a:txBody>
                    <a:bodyPr/>
                    <a:lstStyle/>
                    <a:p>
                      <a:pPr algn="ctr" fontAlgn="ctr"/>
                      <a:r>
                        <a:rPr lang="cs-CZ" sz="1100" b="0" i="0" u="none" strike="noStrike">
                          <a:solidFill>
                            <a:srgbClr val="000000"/>
                          </a:solidFill>
                          <a:effectLst/>
                          <a:latin typeface="Calibri" panose="020F0502020204030204" pitchFamily="34" charset="0"/>
                        </a:rPr>
                        <a:t>12.03.2021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CZ010 Hlavní město Praha</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 genpor. Františka Peřiny</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2504062620"/>
                  </a:ext>
                </a:extLst>
              </a:tr>
              <a:tr h="180358">
                <a:tc>
                  <a:txBody>
                    <a:bodyPr/>
                    <a:lstStyle/>
                    <a:p>
                      <a:pPr algn="ctr" fontAlgn="ctr"/>
                      <a:r>
                        <a:rPr lang="cs-CZ" sz="1100" b="0" i="0" u="none" strike="noStrike">
                          <a:solidFill>
                            <a:srgbClr val="000000"/>
                          </a:solidFill>
                          <a:effectLst/>
                          <a:latin typeface="Calibri" panose="020F0502020204030204" pitchFamily="34" charset="0"/>
                        </a:rPr>
                        <a:t>26.03.2021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CZ010 Hlavní město Praha</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 Čakovice II, pracoviště Tuháňská 8</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1963975460"/>
                  </a:ext>
                </a:extLst>
              </a:tr>
              <a:tr h="180358">
                <a:tc>
                  <a:txBody>
                    <a:bodyPr/>
                    <a:lstStyle/>
                    <a:p>
                      <a:pPr algn="ctr" fontAlgn="ctr"/>
                      <a:r>
                        <a:rPr lang="cs-CZ" sz="1100" b="0" i="0" u="none" strike="noStrike">
                          <a:solidFill>
                            <a:srgbClr val="000000"/>
                          </a:solidFill>
                          <a:effectLst/>
                          <a:latin typeface="Calibri" panose="020F0502020204030204" pitchFamily="34" charset="0"/>
                        </a:rPr>
                        <a:t>12.03.2021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CZ010 Hlavní město Praha</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 Pod Lipkami</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2</a:t>
                      </a:r>
                    </a:p>
                  </a:txBody>
                  <a:tcPr marL="9525" marR="9525" marT="9525" marB="0" anchor="ctr"/>
                </a:tc>
                <a:extLst>
                  <a:ext uri="{0D108BD9-81ED-4DB2-BD59-A6C34878D82A}">
                    <a16:rowId xmlns:a16="http://schemas.microsoft.com/office/drawing/2014/main" val="3615838417"/>
                  </a:ext>
                </a:extLst>
              </a:tr>
              <a:tr h="180358">
                <a:tc>
                  <a:txBody>
                    <a:bodyPr/>
                    <a:lstStyle/>
                    <a:p>
                      <a:pPr algn="ctr" fontAlgn="ctr"/>
                      <a:r>
                        <a:rPr lang="cs-CZ" sz="1100" b="0" i="0" u="none" strike="noStrike">
                          <a:solidFill>
                            <a:srgbClr val="000000"/>
                          </a:solidFill>
                          <a:effectLst/>
                          <a:latin typeface="Calibri" panose="020F0502020204030204" pitchFamily="34" charset="0"/>
                        </a:rPr>
                        <a:t>12.03.2021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CZ010 Hlavní město Praha</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 U Rumcajse, pob. Bronzová</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2</a:t>
                      </a:r>
                    </a:p>
                  </a:txBody>
                  <a:tcPr marL="9525" marR="9525" marT="9525" marB="0" anchor="ctr"/>
                </a:tc>
                <a:extLst>
                  <a:ext uri="{0D108BD9-81ED-4DB2-BD59-A6C34878D82A}">
                    <a16:rowId xmlns:a16="http://schemas.microsoft.com/office/drawing/2014/main" val="2575201013"/>
                  </a:ext>
                </a:extLst>
              </a:tr>
              <a:tr h="180358">
                <a:tc>
                  <a:txBody>
                    <a:bodyPr/>
                    <a:lstStyle/>
                    <a:p>
                      <a:pPr algn="ctr" fontAlgn="ctr"/>
                      <a:r>
                        <a:rPr lang="cs-CZ" sz="1100" b="0" i="0" u="none" strike="noStrike">
                          <a:solidFill>
                            <a:srgbClr val="000000"/>
                          </a:solidFill>
                          <a:effectLst/>
                          <a:latin typeface="Calibri" panose="020F0502020204030204" pitchFamily="34" charset="0"/>
                        </a:rPr>
                        <a:t>12.03.2021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CZ010 Hlavní město Praha</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MŠ+ZŠ</a:t>
                      </a:r>
                    </a:p>
                  </a:txBody>
                  <a:tcPr marL="9525" marR="9525" marT="9525" marB="0" anchor="ctr"/>
                </a:tc>
                <a:tc>
                  <a:txBody>
                    <a:bodyPr/>
                    <a:lstStyle/>
                    <a:p>
                      <a:pPr algn="l" fontAlgn="ctr"/>
                      <a:r>
                        <a:rPr lang="cs-CZ" sz="1100" b="0" i="0" u="none" strike="noStrike" dirty="0">
                          <a:solidFill>
                            <a:srgbClr val="000000"/>
                          </a:solidFill>
                          <a:effectLst/>
                          <a:latin typeface="Calibri" panose="020F0502020204030204" pitchFamily="34" charset="0"/>
                        </a:rPr>
                        <a:t>ZŠ a MŠ U Parkánu 17/11, prac. MŠ Kučerové</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2</a:t>
                      </a:r>
                    </a:p>
                  </a:txBody>
                  <a:tcPr marL="9525" marR="9525" marT="9525" marB="0" anchor="ctr"/>
                </a:tc>
                <a:extLst>
                  <a:ext uri="{0D108BD9-81ED-4DB2-BD59-A6C34878D82A}">
                    <a16:rowId xmlns:a16="http://schemas.microsoft.com/office/drawing/2014/main" val="2035198256"/>
                  </a:ext>
                </a:extLst>
              </a:tr>
              <a:tr h="180358">
                <a:tc>
                  <a:txBody>
                    <a:bodyPr/>
                    <a:lstStyle/>
                    <a:p>
                      <a:pPr algn="ctr" fontAlgn="ctr"/>
                      <a:r>
                        <a:rPr lang="cs-CZ" sz="1100" b="0" i="0" u="none" strike="noStrike">
                          <a:solidFill>
                            <a:srgbClr val="000000"/>
                          </a:solidFill>
                          <a:effectLst/>
                          <a:latin typeface="Calibri" panose="020F0502020204030204" pitchFamily="34" charset="0"/>
                        </a:rPr>
                        <a:t>12.03.2021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CZ010 Hlavní město Praha</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 Jana Wericha</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2</a:t>
                      </a:r>
                    </a:p>
                  </a:txBody>
                  <a:tcPr marL="9525" marR="9525" marT="9525" marB="0" anchor="ctr"/>
                </a:tc>
                <a:extLst>
                  <a:ext uri="{0D108BD9-81ED-4DB2-BD59-A6C34878D82A}">
                    <a16:rowId xmlns:a16="http://schemas.microsoft.com/office/drawing/2014/main" val="1191878674"/>
                  </a:ext>
                </a:extLst>
              </a:tr>
              <a:tr h="180358">
                <a:tc>
                  <a:txBody>
                    <a:bodyPr/>
                    <a:lstStyle/>
                    <a:p>
                      <a:pPr algn="ctr" fontAlgn="ctr"/>
                      <a:r>
                        <a:rPr lang="cs-CZ" sz="1100" b="0" i="0" u="none" strike="noStrike">
                          <a:solidFill>
                            <a:srgbClr val="000000"/>
                          </a:solidFill>
                          <a:effectLst/>
                          <a:latin typeface="Calibri" panose="020F0502020204030204" pitchFamily="34" charset="0"/>
                        </a:rPr>
                        <a:t>12.03.2021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CZ010 Hlavní město Praha</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 Jeseniova</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2</a:t>
                      </a:r>
                    </a:p>
                  </a:txBody>
                  <a:tcPr marL="9525" marR="9525" marT="9525" marB="0" anchor="ctr"/>
                </a:tc>
                <a:extLst>
                  <a:ext uri="{0D108BD9-81ED-4DB2-BD59-A6C34878D82A}">
                    <a16:rowId xmlns:a16="http://schemas.microsoft.com/office/drawing/2014/main" val="1694584515"/>
                  </a:ext>
                </a:extLst>
              </a:tr>
              <a:tr h="180358">
                <a:tc>
                  <a:txBody>
                    <a:bodyPr/>
                    <a:lstStyle/>
                    <a:p>
                      <a:pPr algn="ctr" fontAlgn="ctr"/>
                      <a:r>
                        <a:rPr lang="cs-CZ" sz="1100" b="0" i="0" u="none" strike="noStrike">
                          <a:solidFill>
                            <a:srgbClr val="000000"/>
                          </a:solidFill>
                          <a:effectLst/>
                          <a:latin typeface="Calibri" panose="020F0502020204030204" pitchFamily="34" charset="0"/>
                        </a:rPr>
                        <a:t>12.03.2021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CZ010 Hlavní město Praha</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 Masarykova, Slavětínská 200</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2</a:t>
                      </a:r>
                    </a:p>
                  </a:txBody>
                  <a:tcPr marL="9525" marR="9525" marT="9525" marB="0" anchor="ctr"/>
                </a:tc>
                <a:extLst>
                  <a:ext uri="{0D108BD9-81ED-4DB2-BD59-A6C34878D82A}">
                    <a16:rowId xmlns:a16="http://schemas.microsoft.com/office/drawing/2014/main" val="1098533832"/>
                  </a:ext>
                </a:extLst>
              </a:tr>
              <a:tr h="180358">
                <a:tc>
                  <a:txBody>
                    <a:bodyPr/>
                    <a:lstStyle/>
                    <a:p>
                      <a:pPr algn="ctr" fontAlgn="ctr"/>
                      <a:r>
                        <a:rPr lang="cs-CZ" sz="1100" b="0" i="0" u="none" strike="noStrike">
                          <a:solidFill>
                            <a:srgbClr val="000000"/>
                          </a:solidFill>
                          <a:effectLst/>
                          <a:latin typeface="Calibri" panose="020F0502020204030204" pitchFamily="34" charset="0"/>
                        </a:rPr>
                        <a:t>12.03.2021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CZ010 Hlavní město Praha</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 pro žáky se specif. poruchami učení, Praha 6</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2</a:t>
                      </a:r>
                    </a:p>
                  </a:txBody>
                  <a:tcPr marL="9525" marR="9525" marT="9525" marB="0" anchor="ctr"/>
                </a:tc>
                <a:extLst>
                  <a:ext uri="{0D108BD9-81ED-4DB2-BD59-A6C34878D82A}">
                    <a16:rowId xmlns:a16="http://schemas.microsoft.com/office/drawing/2014/main" val="380811730"/>
                  </a:ext>
                </a:extLst>
              </a:tr>
              <a:tr h="180358">
                <a:tc>
                  <a:txBody>
                    <a:bodyPr/>
                    <a:lstStyle/>
                    <a:p>
                      <a:pPr algn="ctr" fontAlgn="ctr"/>
                      <a:r>
                        <a:rPr lang="cs-CZ" sz="1100" b="0" i="0" u="none" strike="noStrike">
                          <a:solidFill>
                            <a:srgbClr val="000000"/>
                          </a:solidFill>
                          <a:effectLst/>
                          <a:latin typeface="Calibri" panose="020F0502020204030204" pitchFamily="34" charset="0"/>
                        </a:rPr>
                        <a:t>12.03.2021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CZ010 Hlavní město Praha</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 Vybíralova</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2</a:t>
                      </a:r>
                    </a:p>
                  </a:txBody>
                  <a:tcPr marL="9525" marR="9525" marT="9525" marB="0" anchor="ctr"/>
                </a:tc>
                <a:extLst>
                  <a:ext uri="{0D108BD9-81ED-4DB2-BD59-A6C34878D82A}">
                    <a16:rowId xmlns:a16="http://schemas.microsoft.com/office/drawing/2014/main" val="650353681"/>
                  </a:ext>
                </a:extLst>
              </a:tr>
              <a:tr h="180358">
                <a:tc>
                  <a:txBody>
                    <a:bodyPr/>
                    <a:lstStyle/>
                    <a:p>
                      <a:pPr algn="ctr" fontAlgn="ctr"/>
                      <a:r>
                        <a:rPr lang="cs-CZ" sz="1100" b="0" i="0" u="none" strike="noStrike">
                          <a:solidFill>
                            <a:srgbClr val="000000"/>
                          </a:solidFill>
                          <a:effectLst/>
                          <a:latin typeface="Calibri" panose="020F0502020204030204" pitchFamily="34" charset="0"/>
                        </a:rPr>
                        <a:t>19.03.2021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CZ010 Hlavní město Praha</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 J.A. Komenského</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2</a:t>
                      </a:r>
                    </a:p>
                  </a:txBody>
                  <a:tcPr marL="9525" marR="9525" marT="9525" marB="0" anchor="ctr"/>
                </a:tc>
                <a:extLst>
                  <a:ext uri="{0D108BD9-81ED-4DB2-BD59-A6C34878D82A}">
                    <a16:rowId xmlns:a16="http://schemas.microsoft.com/office/drawing/2014/main" val="3932507058"/>
                  </a:ext>
                </a:extLst>
              </a:tr>
              <a:tr h="180358">
                <a:tc>
                  <a:txBody>
                    <a:bodyPr/>
                    <a:lstStyle/>
                    <a:p>
                      <a:pPr algn="ctr" fontAlgn="ctr"/>
                      <a:r>
                        <a:rPr lang="cs-CZ" sz="1100" b="0" i="0" u="none" strike="noStrike">
                          <a:solidFill>
                            <a:srgbClr val="000000"/>
                          </a:solidFill>
                          <a:effectLst/>
                          <a:latin typeface="Calibri" panose="020F0502020204030204" pitchFamily="34" charset="0"/>
                        </a:rPr>
                        <a:t>26.03.2021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CZ051 Liberecký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Mateřská škola Tanvald, U Školky 579, příspěvková organizace</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2</a:t>
                      </a:r>
                    </a:p>
                  </a:txBody>
                  <a:tcPr marL="9525" marR="9525" marT="9525" marB="0" anchor="ctr"/>
                </a:tc>
                <a:extLst>
                  <a:ext uri="{0D108BD9-81ED-4DB2-BD59-A6C34878D82A}">
                    <a16:rowId xmlns:a16="http://schemas.microsoft.com/office/drawing/2014/main" val="3957842743"/>
                  </a:ext>
                </a:extLst>
              </a:tr>
              <a:tr h="180358">
                <a:tc>
                  <a:txBody>
                    <a:bodyPr/>
                    <a:lstStyle/>
                    <a:p>
                      <a:pPr algn="ctr" fontAlgn="ctr"/>
                      <a:r>
                        <a:rPr lang="cs-CZ" sz="1100" b="0" i="0" u="none" strike="noStrike">
                          <a:solidFill>
                            <a:srgbClr val="000000"/>
                          </a:solidFill>
                          <a:effectLst/>
                          <a:latin typeface="Calibri" panose="020F0502020204030204" pitchFamily="34" charset="0"/>
                        </a:rPr>
                        <a:t>11.03.2021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CZ052 Královéhradecký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Základní škola Na Habru, Hořice, Jablonského 865, okres Jičín</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3585544811"/>
                  </a:ext>
                </a:extLst>
              </a:tr>
              <a:tr h="180358">
                <a:tc>
                  <a:txBody>
                    <a:bodyPr/>
                    <a:lstStyle/>
                    <a:p>
                      <a:pPr algn="ctr" fontAlgn="ctr"/>
                      <a:r>
                        <a:rPr lang="cs-CZ" sz="1100" b="0" i="0" u="none" strike="noStrike">
                          <a:solidFill>
                            <a:srgbClr val="000000"/>
                          </a:solidFill>
                          <a:effectLst/>
                          <a:latin typeface="Calibri" panose="020F0502020204030204" pitchFamily="34" charset="0"/>
                        </a:rPr>
                        <a:t>16.03.2021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CZ052 Královéhradecký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Mateřská škola Klíček, Hradec Králové, Urxova 342</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391244214"/>
                  </a:ext>
                </a:extLst>
              </a:tr>
              <a:tr h="180358">
                <a:tc>
                  <a:txBody>
                    <a:bodyPr/>
                    <a:lstStyle/>
                    <a:p>
                      <a:pPr algn="ctr" fontAlgn="ctr"/>
                      <a:r>
                        <a:rPr lang="cs-CZ" sz="1100" b="0" i="0" u="none" strike="noStrike">
                          <a:solidFill>
                            <a:srgbClr val="000000"/>
                          </a:solidFill>
                          <a:effectLst/>
                          <a:latin typeface="Calibri" panose="020F0502020204030204" pitchFamily="34" charset="0"/>
                        </a:rPr>
                        <a:t>19.03.2021</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CZ051 Liberecký kraj</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MŠ+ZŠ</a:t>
                      </a:r>
                    </a:p>
                  </a:txBody>
                  <a:tcPr marL="9525" marR="9525" marT="9525" marB="0" anchor="ctr"/>
                </a:tc>
                <a:tc>
                  <a:txBody>
                    <a:bodyPr/>
                    <a:lstStyle/>
                    <a:p>
                      <a:pPr algn="l" fontAlgn="ctr"/>
                      <a:r>
                        <a:rPr lang="cs-CZ" sz="1100" b="0" i="0" u="none" strike="noStrike">
                          <a:solidFill>
                            <a:srgbClr val="000000"/>
                          </a:solidFill>
                          <a:effectLst/>
                          <a:latin typeface="Calibri" panose="020F0502020204030204" pitchFamily="34" charset="0"/>
                        </a:rPr>
                        <a:t>Mateřská škola a Základní škola Sluníčko Turnov, příspěvková organizace</a:t>
                      </a:r>
                    </a:p>
                  </a:txBody>
                  <a:tcPr marL="9525" marR="9525" marT="9525" marB="0" anchor="ctr"/>
                </a:tc>
                <a:tc>
                  <a:txBody>
                    <a:bodyPr/>
                    <a:lstStyle/>
                    <a:p>
                      <a:pPr algn="ctr" fontAlgn="ctr"/>
                      <a:r>
                        <a:rPr lang="cs-CZ" sz="11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995700013"/>
                  </a:ext>
                </a:extLst>
              </a:tr>
            </a:tbl>
          </a:graphicData>
        </a:graphic>
      </p:graphicFrame>
      <p:sp>
        <p:nvSpPr>
          <p:cNvPr id="9" name="Obdélník 13">
            <a:extLst>
              <a:ext uri="{FF2B5EF4-FFF2-40B4-BE49-F238E27FC236}">
                <a16:creationId xmlns:a16="http://schemas.microsoft.com/office/drawing/2014/main" id="{7D143CDF-A647-4BC2-8AA1-54808788CC93}"/>
              </a:ext>
            </a:extLst>
          </p:cNvPr>
          <p:cNvSpPr/>
          <p:nvPr/>
        </p:nvSpPr>
        <p:spPr>
          <a:xfrm>
            <a:off x="301925" y="723379"/>
            <a:ext cx="10773238" cy="400110"/>
          </a:xfrm>
          <a:prstGeom prst="rect">
            <a:avLst/>
          </a:prstGeom>
        </p:spPr>
        <p:txBody>
          <a:bodyPr wrap="square">
            <a:spAutoFit/>
          </a:bodyPr>
          <a:lstStyle/>
          <a:p>
            <a:pPr marL="0" marR="0" lvl="0" indent="0" defTabSz="914400" rtl="0" eaLnBrk="1" fontAlgn="b"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Přehled nových </a:t>
            </a:r>
            <a:r>
              <a:rPr kumimoji="0" lang="cs-CZ" sz="20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ohnisek nebo nahlášených nákaz </a:t>
            </a:r>
            <a:r>
              <a:rPr kumimoji="0" lang="cs-CZ"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za období 8. 3. – 28. 3. 2021</a:t>
            </a:r>
          </a:p>
        </p:txBody>
      </p:sp>
    </p:spTree>
    <p:extLst>
      <p:ext uri="{BB962C8B-B14F-4D97-AF65-F5344CB8AC3E}">
        <p14:creationId xmlns:p14="http://schemas.microsoft.com/office/powerpoint/2010/main" val="26298588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967A564D-817A-482D-8BCC-FCE2C62830D3}"/>
              </a:ext>
            </a:extLst>
          </p:cNvPr>
          <p:cNvSpPr>
            <a:spLocks noGrp="1"/>
          </p:cNvSpPr>
          <p:nvPr>
            <p:ph type="ctrTitle"/>
          </p:nvPr>
        </p:nvSpPr>
        <p:spPr/>
        <p:txBody>
          <a:bodyPr/>
          <a:lstStyle/>
          <a:p>
            <a:r>
              <a:rPr lang="cs-CZ" dirty="0"/>
              <a:t>Stav a vývoj epidemie COVID-19 </a:t>
            </a:r>
            <a:br>
              <a:rPr lang="cs-CZ" dirty="0"/>
            </a:br>
            <a:r>
              <a:rPr lang="cs-CZ" dirty="0"/>
              <a:t>v dostupných datech</a:t>
            </a:r>
          </a:p>
        </p:txBody>
      </p:sp>
      <p:sp>
        <p:nvSpPr>
          <p:cNvPr id="5" name="Podnadpis 4">
            <a:extLst>
              <a:ext uri="{FF2B5EF4-FFF2-40B4-BE49-F238E27FC236}">
                <a16:creationId xmlns:a16="http://schemas.microsoft.com/office/drawing/2014/main" id="{ECB71022-B988-48D8-A571-213CB90D2BB5}"/>
              </a:ext>
            </a:extLst>
          </p:cNvPr>
          <p:cNvSpPr>
            <a:spLocks noGrp="1"/>
          </p:cNvSpPr>
          <p:nvPr>
            <p:ph type="subTitle" idx="1"/>
          </p:nvPr>
        </p:nvSpPr>
        <p:spPr>
          <a:xfrm>
            <a:off x="105731" y="3943275"/>
            <a:ext cx="11859768" cy="1506852"/>
          </a:xfrm>
        </p:spPr>
        <p:txBody>
          <a:bodyPr>
            <a:normAutofit/>
          </a:bodyPr>
          <a:lstStyle/>
          <a:p>
            <a:r>
              <a:rPr lang="cs-CZ" sz="3800" b="1" dirty="0" smtClean="0">
                <a:solidFill>
                  <a:schemeClr val="tx1"/>
                </a:solidFill>
              </a:rPr>
              <a:t>Stručný přehled současné epidemické situace </a:t>
            </a:r>
          </a:p>
          <a:p>
            <a:r>
              <a:rPr lang="cs-CZ" sz="3800" b="1" dirty="0" smtClean="0">
                <a:solidFill>
                  <a:schemeClr val="tx1"/>
                </a:solidFill>
              </a:rPr>
              <a:t>v relaci k nákazám dětí </a:t>
            </a:r>
            <a:endParaRPr lang="cs-CZ" sz="3800" b="1" dirty="0">
              <a:solidFill>
                <a:schemeClr val="tx1"/>
              </a:solidFill>
            </a:endParaRPr>
          </a:p>
        </p:txBody>
      </p:sp>
    </p:spTree>
    <p:extLst>
      <p:ext uri="{BB962C8B-B14F-4D97-AF65-F5344CB8AC3E}">
        <p14:creationId xmlns:p14="http://schemas.microsoft.com/office/powerpoint/2010/main" val="3131373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468242" y="259157"/>
            <a:ext cx="11407077" cy="3693319"/>
          </a:xfrm>
          <a:prstGeom prst="rect">
            <a:avLst/>
          </a:prstGeom>
          <a:noFill/>
        </p:spPr>
        <p:txBody>
          <a:bodyPr wrap="square" rtlCol="0">
            <a:spAutoFit/>
          </a:bodyPr>
          <a:lstStyle/>
          <a:p>
            <a:pPr algn="ctr">
              <a:defRPr/>
            </a:pPr>
            <a:r>
              <a:rPr kumimoji="0" lang="cs-CZ" sz="2600" b="1" i="0" u="none" strike="noStrike" kern="1200" cap="none" spc="0" normalizeH="0" baseline="0" noProof="0" dirty="0">
                <a:ln>
                  <a:noFill/>
                </a:ln>
                <a:solidFill>
                  <a:prstClr val="black"/>
                </a:solidFill>
                <a:effectLst/>
                <a:uLnTx/>
                <a:uFillTx/>
                <a:latin typeface="Calibri" panose="020F0502020204030204"/>
              </a:rPr>
              <a:t>Pro hodnocení míst nákazy jsou dostupné dva zásadní zdroje údajů. Kromě údajů sbíraných na individuální úrovni o nakažených v centrální databázi ISIN jsou k dispozici souhrnné informace o ohniscích nákazy, které identifikují </a:t>
            </a:r>
            <a:r>
              <a:rPr kumimoji="0" lang="cs-CZ" sz="2600" b="1" i="0" u="none" strike="noStrike" kern="1200" cap="none" spc="0" normalizeH="0" baseline="0" dirty="0">
                <a:ln>
                  <a:noFill/>
                </a:ln>
                <a:solidFill>
                  <a:prstClr val="black"/>
                </a:solidFill>
                <a:effectLst/>
                <a:uLnTx/>
                <a:uFillTx/>
                <a:latin typeface="Calibri" panose="020F0502020204030204"/>
              </a:rPr>
              <a:t>pracovníci KHS </a:t>
            </a:r>
            <a:r>
              <a:rPr kumimoji="0" lang="cs-CZ" sz="2600" b="1" i="0" u="none" strike="noStrike" kern="1200" cap="none" spc="0" normalizeH="0" baseline="0" dirty="0">
                <a:ln>
                  <a:noFill/>
                </a:ln>
                <a:effectLst/>
                <a:uLnTx/>
                <a:uFillTx/>
                <a:latin typeface="Calibri" panose="020F0502020204030204"/>
              </a:rPr>
              <a:t>při epidemiologickém šetření a zapisují je do databáze </a:t>
            </a:r>
            <a:r>
              <a:rPr kumimoji="0" lang="cs-CZ" sz="2600" b="1" i="0" u="none" strike="noStrike" kern="1200" cap="none" spc="0" normalizeH="0" baseline="0" dirty="0" err="1">
                <a:ln>
                  <a:noFill/>
                </a:ln>
                <a:effectLst/>
                <a:uLnTx/>
                <a:uFillTx/>
                <a:latin typeface="Calibri" panose="020F0502020204030204"/>
              </a:rPr>
              <a:t>Covid</a:t>
            </a:r>
            <a:r>
              <a:rPr kumimoji="0" lang="cs-CZ" sz="2600" b="1" i="0" u="none" strike="noStrike" kern="1200" cap="none" spc="0" normalizeH="0" baseline="0" dirty="0">
                <a:ln>
                  <a:noFill/>
                </a:ln>
                <a:effectLst/>
                <a:uLnTx/>
                <a:uFillTx/>
                <a:latin typeface="Calibri" panose="020F0502020204030204"/>
              </a:rPr>
              <a:t> </a:t>
            </a:r>
            <a:r>
              <a:rPr kumimoji="0" lang="cs-CZ" sz="2600" b="1" i="0" u="none" strike="noStrike" kern="1200" cap="none" spc="0" normalizeH="0" baseline="0" dirty="0" err="1">
                <a:ln>
                  <a:noFill/>
                </a:ln>
                <a:effectLst/>
                <a:uLnTx/>
                <a:uFillTx/>
                <a:latin typeface="Calibri" panose="020F0502020204030204"/>
              </a:rPr>
              <a:t>Forms</a:t>
            </a:r>
            <a:r>
              <a:rPr kumimoji="0" lang="cs-CZ" sz="2600" b="1" i="0" u="none" strike="noStrike" kern="1200" cap="none" spc="0" normalizeH="0" baseline="0" dirty="0">
                <a:ln>
                  <a:noFill/>
                </a:ln>
                <a:effectLst/>
                <a:uLnTx/>
                <a:uFillTx/>
                <a:latin typeface="Calibri" panose="020F0502020204030204"/>
              </a:rPr>
              <a:t> </a:t>
            </a:r>
            <a:r>
              <a:rPr kumimoji="0" lang="cs-CZ" sz="2600" b="1" i="0" u="none" strike="noStrike" kern="1200" cap="none" spc="0" normalizeH="0" baseline="0" dirty="0" err="1">
                <a:ln>
                  <a:noFill/>
                </a:ln>
                <a:effectLst/>
                <a:uLnTx/>
                <a:uFillTx/>
                <a:latin typeface="Calibri" panose="020F0502020204030204"/>
              </a:rPr>
              <a:t>App</a:t>
            </a:r>
            <a:r>
              <a:rPr kumimoji="0" lang="cs-CZ" sz="2600" b="1" i="0" u="none" strike="noStrike" kern="1200" cap="none" spc="0" normalizeH="0" baseline="0" dirty="0">
                <a:ln>
                  <a:noFill/>
                </a:ln>
                <a:effectLst/>
                <a:uLnTx/>
                <a:uFillTx/>
                <a:latin typeface="Calibri" panose="020F0502020204030204"/>
              </a:rPr>
              <a:t>. </a:t>
            </a:r>
          </a:p>
          <a:p>
            <a:pPr algn="ctr">
              <a:defRPr/>
            </a:pPr>
            <a:endParaRPr lang="cs-CZ" sz="2600" b="1" dirty="0">
              <a:latin typeface="Calibri" panose="020F0502020204030204"/>
            </a:endParaRPr>
          </a:p>
          <a:p>
            <a:pPr algn="ctr">
              <a:defRPr/>
            </a:pPr>
            <a:endParaRPr lang="cs-CZ" sz="2600" b="1" dirty="0">
              <a:latin typeface="Calibri" panose="020F0502020204030204"/>
            </a:endParaRPr>
          </a:p>
          <a:p>
            <a:pPr algn="ctr">
              <a:defRPr/>
            </a:pPr>
            <a:r>
              <a:rPr kumimoji="0" lang="cs-CZ" sz="2600" b="1" i="0" u="none" strike="noStrike" kern="1200" cap="none" spc="0" normalizeH="0" baseline="0" dirty="0">
                <a:ln>
                  <a:noFill/>
                </a:ln>
                <a:effectLst/>
                <a:uLnTx/>
                <a:uFillTx/>
                <a:latin typeface="Calibri" panose="020F0502020204030204"/>
              </a:rPr>
              <a:t>Oba zdroje</a:t>
            </a:r>
            <a:r>
              <a:rPr kumimoji="0" lang="cs-CZ" sz="2600" b="1" i="0" u="none" strike="noStrike" kern="1200" cap="none" spc="0" normalizeH="0" dirty="0">
                <a:ln>
                  <a:noFill/>
                </a:ln>
                <a:effectLst/>
                <a:uLnTx/>
                <a:uFillTx/>
                <a:latin typeface="Calibri" panose="020F0502020204030204"/>
              </a:rPr>
              <a:t> jsou způsobem sběru dat vzájemně nezávisl</a:t>
            </a:r>
            <a:r>
              <a:rPr lang="cs-CZ" sz="2600" b="1" dirty="0">
                <a:latin typeface="Calibri" panose="020F0502020204030204"/>
              </a:rPr>
              <a:t>é a nabízejí dva různé úhly pohledu do dané problematiky. Data jsou zpětně doplňována a validována krajskými hygienickými službami. Aktuálně jsou data uzavřena k 28. 3. 2021</a:t>
            </a:r>
            <a:r>
              <a:rPr lang="cs-CZ" sz="2600" b="1" dirty="0">
                <a:solidFill>
                  <a:prstClr val="black"/>
                </a:solidFill>
                <a:latin typeface="Calibri" panose="020F0502020204030204"/>
              </a:rPr>
              <a:t>.</a:t>
            </a:r>
            <a:endParaRPr lang="cs-CZ" sz="2600" b="1" dirty="0">
              <a:latin typeface="Calibri" panose="020F0502020204030204"/>
            </a:endParaRPr>
          </a:p>
        </p:txBody>
      </p:sp>
      <p:sp>
        <p:nvSpPr>
          <p:cNvPr id="5" name="Šipka dolů 4"/>
          <p:cNvSpPr/>
          <p:nvPr/>
        </p:nvSpPr>
        <p:spPr>
          <a:xfrm>
            <a:off x="5624094" y="4286023"/>
            <a:ext cx="1095375" cy="489770"/>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Obdélník 3">
            <a:extLst>
              <a:ext uri="{FF2B5EF4-FFF2-40B4-BE49-F238E27FC236}">
                <a16:creationId xmlns:a16="http://schemas.microsoft.com/office/drawing/2014/main" id="{8550825A-1347-4E18-8BC0-81FBBAAA220D}"/>
              </a:ext>
            </a:extLst>
          </p:cNvPr>
          <p:cNvSpPr/>
          <p:nvPr/>
        </p:nvSpPr>
        <p:spPr>
          <a:xfrm>
            <a:off x="240056" y="4937812"/>
            <a:ext cx="11863448" cy="166199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400" b="1" i="0" u="none" strike="noStrike" kern="1200" cap="none" spc="0" normalizeH="0" baseline="0" noProof="0" dirty="0">
                <a:ln>
                  <a:noFill/>
                </a:ln>
                <a:solidFill>
                  <a:srgbClr val="C00000"/>
                </a:solidFill>
                <a:effectLst/>
                <a:uLnTx/>
                <a:uFillTx/>
                <a:latin typeface="Calibri" panose="020F0502020204030204"/>
              </a:rPr>
              <a:t>Celkově bylo od května 2020 k 28. 3. 2021 identifikováno </a:t>
            </a:r>
            <a:endParaRPr kumimoji="0" lang="cs-CZ" sz="3400" b="1" i="0" u="none" strike="noStrike" kern="1200" cap="none" spc="0" normalizeH="0" baseline="0" noProof="0" dirty="0" smtClean="0">
              <a:ln>
                <a:noFill/>
              </a:ln>
              <a:solidFill>
                <a:srgbClr val="C00000"/>
              </a:solidFill>
              <a:effectLst/>
              <a:uLnTx/>
              <a:uFillTx/>
              <a:latin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400" b="1" i="0" u="none" strike="noStrike" kern="1200" cap="none" spc="0" normalizeH="0" baseline="0" noProof="0" dirty="0" smtClean="0">
                <a:ln>
                  <a:noFill/>
                </a:ln>
                <a:solidFill>
                  <a:srgbClr val="C00000"/>
                </a:solidFill>
                <a:effectLst/>
                <a:uLnTx/>
                <a:uFillTx/>
                <a:latin typeface="Calibri" panose="020F0502020204030204"/>
              </a:rPr>
              <a:t>a </a:t>
            </a:r>
            <a:r>
              <a:rPr kumimoji="0" lang="cs-CZ" sz="3400" b="1" i="0" u="none" strike="noStrike" kern="1200" cap="none" spc="0" normalizeH="0" baseline="0" noProof="0" dirty="0">
                <a:ln>
                  <a:noFill/>
                </a:ln>
                <a:solidFill>
                  <a:srgbClr val="C00000"/>
                </a:solidFill>
                <a:effectLst/>
                <a:uLnTx/>
                <a:uFillTx/>
                <a:latin typeface="Calibri" panose="020F0502020204030204"/>
              </a:rPr>
              <a:t>doloženo </a:t>
            </a:r>
            <a:r>
              <a:rPr lang="cs-CZ" sz="3400" b="1" dirty="0" smtClean="0">
                <a:solidFill>
                  <a:srgbClr val="C00000"/>
                </a:solidFill>
                <a:latin typeface="Calibri" panose="020F0502020204030204"/>
              </a:rPr>
              <a:t>2 </a:t>
            </a:r>
            <a:r>
              <a:rPr lang="cs-CZ" sz="3400" b="1" dirty="0">
                <a:solidFill>
                  <a:srgbClr val="C00000"/>
                </a:solidFill>
                <a:latin typeface="Calibri" panose="020F0502020204030204"/>
              </a:rPr>
              <a:t>089</a:t>
            </a:r>
            <a:r>
              <a:rPr kumimoji="0" lang="cs-CZ" sz="3400" b="1" i="0" u="none" strike="noStrike" kern="1200" cap="none" spc="0" normalizeH="0" baseline="0" noProof="0" dirty="0">
                <a:ln>
                  <a:noFill/>
                </a:ln>
                <a:solidFill>
                  <a:srgbClr val="C00000"/>
                </a:solidFill>
                <a:effectLst/>
                <a:uLnTx/>
                <a:uFillTx/>
                <a:latin typeface="Calibri" panose="020F0502020204030204"/>
              </a:rPr>
              <a:t> ohnisek ve školských zařízeních </a:t>
            </a:r>
            <a:endParaRPr kumimoji="0" lang="cs-CZ" sz="3400" b="1" i="0" u="none" strike="noStrike" kern="1200" cap="none" spc="0" normalizeH="0" baseline="0" noProof="0" dirty="0" smtClean="0">
              <a:ln>
                <a:noFill/>
              </a:ln>
              <a:solidFill>
                <a:srgbClr val="C00000"/>
              </a:solidFill>
              <a:effectLst/>
              <a:uLnTx/>
              <a:uFillTx/>
              <a:latin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400" b="1" i="0" u="none" strike="noStrike" kern="1200" cap="none" spc="0" normalizeH="0" baseline="0" noProof="0" dirty="0" smtClean="0">
                <a:ln>
                  <a:noFill/>
                </a:ln>
                <a:solidFill>
                  <a:srgbClr val="C00000"/>
                </a:solidFill>
                <a:effectLst/>
                <a:uLnTx/>
                <a:uFillTx/>
                <a:latin typeface="Calibri" panose="020F0502020204030204"/>
              </a:rPr>
              <a:t>s </a:t>
            </a:r>
            <a:r>
              <a:rPr lang="cs-CZ" sz="3400" b="1" dirty="0">
                <a:solidFill>
                  <a:srgbClr val="C00000"/>
                </a:solidFill>
                <a:latin typeface="Calibri" panose="020F0502020204030204"/>
              </a:rPr>
              <a:t>10 534</a:t>
            </a:r>
            <a:r>
              <a:rPr kumimoji="0" lang="cs-CZ" sz="3400" b="1" i="0" u="none" strike="noStrike" kern="1200" cap="none" spc="0" normalizeH="0" baseline="0" noProof="0" dirty="0">
                <a:ln>
                  <a:noFill/>
                </a:ln>
                <a:solidFill>
                  <a:srgbClr val="C00000"/>
                </a:solidFill>
                <a:effectLst/>
                <a:uLnTx/>
                <a:uFillTx/>
                <a:latin typeface="Calibri" panose="020F0502020204030204"/>
              </a:rPr>
              <a:t> pozitivními osobami. </a:t>
            </a:r>
            <a:endParaRPr kumimoji="0" lang="cs-CZ" sz="3400" b="0" i="0" u="none" strike="noStrike" kern="1200" cap="none" spc="0" normalizeH="0" baseline="0" noProof="0" dirty="0">
              <a:ln>
                <a:noFill/>
              </a:ln>
              <a:solidFill>
                <a:srgbClr val="C00000"/>
              </a:solidFill>
              <a:effectLst/>
              <a:uLnTx/>
              <a:uFillTx/>
              <a:latin typeface="Arial" panose="020B0604020202020204"/>
            </a:endParaRPr>
          </a:p>
        </p:txBody>
      </p:sp>
      <p:sp>
        <p:nvSpPr>
          <p:cNvPr id="7" name="Šipka dolů 6"/>
          <p:cNvSpPr/>
          <p:nvPr/>
        </p:nvSpPr>
        <p:spPr>
          <a:xfrm>
            <a:off x="5624094" y="2075230"/>
            <a:ext cx="1095375" cy="489770"/>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6676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ovéPole 7"/>
          <p:cNvSpPr txBox="1"/>
          <p:nvPr/>
        </p:nvSpPr>
        <p:spPr>
          <a:xfrm>
            <a:off x="-4548" y="2108047"/>
            <a:ext cx="11737832" cy="48936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000" b="1" i="0" u="none" strike="noStrike" kern="1200" cap="none" spc="0" normalizeH="0" baseline="0" noProof="0" dirty="0" smtClean="0">
                <a:ln>
                  <a:noFill/>
                </a:ln>
                <a:solidFill>
                  <a:srgbClr val="0000FF"/>
                </a:solidFill>
                <a:effectLst/>
                <a:uLnTx/>
                <a:uFillTx/>
                <a:latin typeface="Calibri" panose="020F0502020204030204"/>
                <a:ea typeface="+mn-ea"/>
                <a:cs typeface="+mn-cs"/>
              </a:rPr>
              <a:t>V důsledku přijatých opatření dochází k poklesu šíření nákazy. Klesá relativní pozitivita testů (o cca 10% za poslední 2 týdny), klesá reprodukční číslo (osciluje mezi 0,80 – 0,85) a klesá počet denně nově nakažených seniorů a potenciálně zranitelných pacientů. </a:t>
            </a:r>
            <a:endParaRPr kumimoji="0" lang="cs-CZ" sz="3000" b="1" i="0" u="none" strike="noStrike" kern="1200" cap="none" spc="0" normalizeH="0" baseline="0" noProof="0" dirty="0">
              <a:ln>
                <a:noFill/>
              </a:ln>
              <a:solidFill>
                <a:srgbClr val="0000FF"/>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30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30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3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400" b="1" i="0" u="none" strike="noStrike" kern="1200" cap="none" spc="0" normalizeH="0" baseline="0" noProof="0" dirty="0" smtClean="0">
                <a:ln>
                  <a:noFill/>
                </a:ln>
                <a:solidFill>
                  <a:srgbClr val="C00000"/>
                </a:solidFill>
                <a:effectLst/>
                <a:uLnTx/>
                <a:uFillTx/>
                <a:latin typeface="Calibri" panose="020F0502020204030204"/>
                <a:ea typeface="+mn-ea"/>
                <a:cs typeface="+mn-cs"/>
              </a:rPr>
              <a:t>Denní průměr počtu potvrzených případů</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400" b="1" i="0" u="none" strike="noStrike" kern="1200" cap="none" spc="0" normalizeH="0" baseline="0" noProof="0" dirty="0" smtClean="0">
                <a:ln>
                  <a:noFill/>
                </a:ln>
                <a:solidFill>
                  <a:srgbClr val="C00000"/>
                </a:solidFill>
                <a:effectLst/>
                <a:uLnTx/>
                <a:uFillTx/>
                <a:latin typeface="Calibri" panose="020F0502020204030204"/>
                <a:ea typeface="+mn-ea"/>
                <a:cs typeface="+mn-cs"/>
              </a:rPr>
              <a:t> klesá týdně o cca 2000 - 2500</a:t>
            </a:r>
            <a:endParaRPr kumimoji="0" lang="cs-CZ" sz="3400" b="1"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3400" b="1"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6" name="Šipka dolů 5"/>
          <p:cNvSpPr/>
          <p:nvPr/>
        </p:nvSpPr>
        <p:spPr>
          <a:xfrm>
            <a:off x="5088514" y="1346633"/>
            <a:ext cx="1551709" cy="3929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Podnadpis 2">
            <a:extLst>
              <a:ext uri="{FF2B5EF4-FFF2-40B4-BE49-F238E27FC236}">
                <a16:creationId xmlns:a16="http://schemas.microsoft.com/office/drawing/2014/main" id="{3DC956FD-6669-4C82-B852-E3CE5A476C50}"/>
              </a:ext>
            </a:extLst>
          </p:cNvPr>
          <p:cNvSpPr txBox="1">
            <a:spLocks/>
          </p:cNvSpPr>
          <p:nvPr/>
        </p:nvSpPr>
        <p:spPr>
          <a:xfrm>
            <a:off x="439883" y="166286"/>
            <a:ext cx="11249025" cy="118034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cs-CZ" sz="4000" b="1" i="0" u="none" strike="noStrike" kern="1200" cap="none" spc="0" normalizeH="0" baseline="0" noProof="0" dirty="0" smtClean="0">
                <a:ln>
                  <a:noFill/>
                </a:ln>
                <a:solidFill>
                  <a:prstClr val="black"/>
                </a:solidFill>
                <a:effectLst/>
                <a:uLnTx/>
                <a:uFillTx/>
                <a:latin typeface="Calibri" panose="020F0502020204030204"/>
                <a:ea typeface="+mn-ea"/>
                <a:cs typeface="+mn-cs"/>
              </a:rPr>
              <a:t>Epidemie na populační úrovni prokazatelně zpomaluje, klesá počet nových případů onemocnění</a:t>
            </a:r>
            <a:endParaRPr kumimoji="0" lang="cs-CZ" sz="4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Šipka dolů 9"/>
          <p:cNvSpPr/>
          <p:nvPr/>
        </p:nvSpPr>
        <p:spPr>
          <a:xfrm>
            <a:off x="5088514" y="4554871"/>
            <a:ext cx="1551709" cy="3929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30724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3DA7FDE-62BA-4179-BA4D-AB192F2667D4}"/>
              </a:ext>
            </a:extLst>
          </p:cNvPr>
          <p:cNvSpPr>
            <a:spLocks noGrp="1"/>
          </p:cNvSpPr>
          <p:nvPr>
            <p:ph type="title"/>
          </p:nvPr>
        </p:nvSpPr>
        <p:spPr>
          <a:xfrm>
            <a:off x="381739" y="2"/>
            <a:ext cx="7776839" cy="576000"/>
          </a:xfrm>
        </p:spPr>
        <p:txBody>
          <a:bodyPr/>
          <a:lstStyle/>
          <a:p>
            <a:r>
              <a:rPr lang="cs-CZ" dirty="0"/>
              <a:t>Počty nově diagnostikovaných pacientů: týdenní vývoj v ČR</a:t>
            </a:r>
          </a:p>
        </p:txBody>
      </p:sp>
      <p:sp>
        <p:nvSpPr>
          <p:cNvPr id="38" name="TextovéPole 37">
            <a:extLst>
              <a:ext uri="{FF2B5EF4-FFF2-40B4-BE49-F238E27FC236}">
                <a16:creationId xmlns:a16="http://schemas.microsoft.com/office/drawing/2014/main" id="{018CB2AB-0F5A-4FCE-8034-F8F60A89895F}"/>
              </a:ext>
            </a:extLst>
          </p:cNvPr>
          <p:cNvSpPr txBox="1"/>
          <p:nvPr/>
        </p:nvSpPr>
        <p:spPr>
          <a:xfrm>
            <a:off x="265215" y="713086"/>
            <a:ext cx="11344275"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Dynamika vývoje počtů pozitivních diagnóz ukazuje na zpomalení šíření nemoci.</a:t>
            </a:r>
          </a:p>
        </p:txBody>
      </p:sp>
      <p:sp>
        <p:nvSpPr>
          <p:cNvPr id="36" name="Šipka doprava 58">
            <a:extLst>
              <a:ext uri="{FF2B5EF4-FFF2-40B4-BE49-F238E27FC236}">
                <a16:creationId xmlns:a16="http://schemas.microsoft.com/office/drawing/2014/main" id="{1EB91550-BE39-4068-9AA2-464822A320B7}"/>
              </a:ext>
            </a:extLst>
          </p:cNvPr>
          <p:cNvSpPr/>
          <p:nvPr/>
        </p:nvSpPr>
        <p:spPr>
          <a:xfrm rot="1716003" flipV="1">
            <a:off x="11054920" y="4495914"/>
            <a:ext cx="521883" cy="2811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graphicFrame>
        <p:nvGraphicFramePr>
          <p:cNvPr id="28" name="Tabulka 8">
            <a:extLst>
              <a:ext uri="{FF2B5EF4-FFF2-40B4-BE49-F238E27FC236}">
                <a16:creationId xmlns:a16="http://schemas.microsoft.com/office/drawing/2014/main" id="{4B7574F6-7368-4B63-81DB-F6EAC02F30A2}"/>
              </a:ext>
            </a:extLst>
          </p:cNvPr>
          <p:cNvGraphicFramePr>
            <a:graphicFrameLocks noGrp="1"/>
          </p:cNvGraphicFramePr>
          <p:nvPr/>
        </p:nvGraphicFramePr>
        <p:xfrm>
          <a:off x="197157" y="1134143"/>
          <a:ext cx="11797686" cy="1483320"/>
        </p:xfrm>
        <a:graphic>
          <a:graphicData uri="http://schemas.openxmlformats.org/drawingml/2006/table">
            <a:tbl>
              <a:tblPr firstRow="1" bandRow="1">
                <a:tableStyleId>{5C22544A-7EE6-4342-B048-85BDC9FD1C3A}</a:tableStyleId>
              </a:tblPr>
              <a:tblGrid>
                <a:gridCol w="655427">
                  <a:extLst>
                    <a:ext uri="{9D8B030D-6E8A-4147-A177-3AD203B41FA5}">
                      <a16:colId xmlns:a16="http://schemas.microsoft.com/office/drawing/2014/main" val="3924625702"/>
                    </a:ext>
                  </a:extLst>
                </a:gridCol>
                <a:gridCol w="655427">
                  <a:extLst>
                    <a:ext uri="{9D8B030D-6E8A-4147-A177-3AD203B41FA5}">
                      <a16:colId xmlns:a16="http://schemas.microsoft.com/office/drawing/2014/main" val="3723531014"/>
                    </a:ext>
                  </a:extLst>
                </a:gridCol>
                <a:gridCol w="655427">
                  <a:extLst>
                    <a:ext uri="{9D8B030D-6E8A-4147-A177-3AD203B41FA5}">
                      <a16:colId xmlns:a16="http://schemas.microsoft.com/office/drawing/2014/main" val="4126272650"/>
                    </a:ext>
                  </a:extLst>
                </a:gridCol>
                <a:gridCol w="655427">
                  <a:extLst>
                    <a:ext uri="{9D8B030D-6E8A-4147-A177-3AD203B41FA5}">
                      <a16:colId xmlns:a16="http://schemas.microsoft.com/office/drawing/2014/main" val="1669069357"/>
                    </a:ext>
                  </a:extLst>
                </a:gridCol>
                <a:gridCol w="655427">
                  <a:extLst>
                    <a:ext uri="{9D8B030D-6E8A-4147-A177-3AD203B41FA5}">
                      <a16:colId xmlns:a16="http://schemas.microsoft.com/office/drawing/2014/main" val="2245180415"/>
                    </a:ext>
                  </a:extLst>
                </a:gridCol>
                <a:gridCol w="655427">
                  <a:extLst>
                    <a:ext uri="{9D8B030D-6E8A-4147-A177-3AD203B41FA5}">
                      <a16:colId xmlns:a16="http://schemas.microsoft.com/office/drawing/2014/main" val="1373314509"/>
                    </a:ext>
                  </a:extLst>
                </a:gridCol>
                <a:gridCol w="655427">
                  <a:extLst>
                    <a:ext uri="{9D8B030D-6E8A-4147-A177-3AD203B41FA5}">
                      <a16:colId xmlns:a16="http://schemas.microsoft.com/office/drawing/2014/main" val="462042178"/>
                    </a:ext>
                  </a:extLst>
                </a:gridCol>
                <a:gridCol w="655427">
                  <a:extLst>
                    <a:ext uri="{9D8B030D-6E8A-4147-A177-3AD203B41FA5}">
                      <a16:colId xmlns:a16="http://schemas.microsoft.com/office/drawing/2014/main" val="3498862452"/>
                    </a:ext>
                  </a:extLst>
                </a:gridCol>
                <a:gridCol w="655427">
                  <a:extLst>
                    <a:ext uri="{9D8B030D-6E8A-4147-A177-3AD203B41FA5}">
                      <a16:colId xmlns:a16="http://schemas.microsoft.com/office/drawing/2014/main" val="2916212544"/>
                    </a:ext>
                  </a:extLst>
                </a:gridCol>
                <a:gridCol w="655427">
                  <a:extLst>
                    <a:ext uri="{9D8B030D-6E8A-4147-A177-3AD203B41FA5}">
                      <a16:colId xmlns:a16="http://schemas.microsoft.com/office/drawing/2014/main" val="4284827979"/>
                    </a:ext>
                  </a:extLst>
                </a:gridCol>
                <a:gridCol w="655427">
                  <a:extLst>
                    <a:ext uri="{9D8B030D-6E8A-4147-A177-3AD203B41FA5}">
                      <a16:colId xmlns:a16="http://schemas.microsoft.com/office/drawing/2014/main" val="2006036948"/>
                    </a:ext>
                  </a:extLst>
                </a:gridCol>
                <a:gridCol w="655427">
                  <a:extLst>
                    <a:ext uri="{9D8B030D-6E8A-4147-A177-3AD203B41FA5}">
                      <a16:colId xmlns:a16="http://schemas.microsoft.com/office/drawing/2014/main" val="3094642904"/>
                    </a:ext>
                  </a:extLst>
                </a:gridCol>
                <a:gridCol w="655427">
                  <a:extLst>
                    <a:ext uri="{9D8B030D-6E8A-4147-A177-3AD203B41FA5}">
                      <a16:colId xmlns:a16="http://schemas.microsoft.com/office/drawing/2014/main" val="640797798"/>
                    </a:ext>
                  </a:extLst>
                </a:gridCol>
                <a:gridCol w="655427">
                  <a:extLst>
                    <a:ext uri="{9D8B030D-6E8A-4147-A177-3AD203B41FA5}">
                      <a16:colId xmlns:a16="http://schemas.microsoft.com/office/drawing/2014/main" val="2686944603"/>
                    </a:ext>
                  </a:extLst>
                </a:gridCol>
                <a:gridCol w="655427">
                  <a:extLst>
                    <a:ext uri="{9D8B030D-6E8A-4147-A177-3AD203B41FA5}">
                      <a16:colId xmlns:a16="http://schemas.microsoft.com/office/drawing/2014/main" val="3793287648"/>
                    </a:ext>
                  </a:extLst>
                </a:gridCol>
                <a:gridCol w="655427">
                  <a:extLst>
                    <a:ext uri="{9D8B030D-6E8A-4147-A177-3AD203B41FA5}">
                      <a16:colId xmlns:a16="http://schemas.microsoft.com/office/drawing/2014/main" val="529572551"/>
                    </a:ext>
                  </a:extLst>
                </a:gridCol>
                <a:gridCol w="655427">
                  <a:extLst>
                    <a:ext uri="{9D8B030D-6E8A-4147-A177-3AD203B41FA5}">
                      <a16:colId xmlns:a16="http://schemas.microsoft.com/office/drawing/2014/main" val="3905191187"/>
                    </a:ext>
                  </a:extLst>
                </a:gridCol>
                <a:gridCol w="655427">
                  <a:extLst>
                    <a:ext uri="{9D8B030D-6E8A-4147-A177-3AD203B41FA5}">
                      <a16:colId xmlns:a16="http://schemas.microsoft.com/office/drawing/2014/main" val="2285664354"/>
                    </a:ext>
                  </a:extLst>
                </a:gridCol>
              </a:tblGrid>
              <a:tr h="370840">
                <a:tc gridSpan="3">
                  <a:txBody>
                    <a:bodyPr/>
                    <a:lstStyle/>
                    <a:p>
                      <a:pPr algn="ctr" rtl="0" fontAlgn="b"/>
                      <a:r>
                        <a:rPr lang="cs-CZ" sz="1600" b="1" i="0" u="none" strike="noStrike" dirty="0">
                          <a:solidFill>
                            <a:srgbClr val="FFFFFF"/>
                          </a:solidFill>
                          <a:effectLst/>
                          <a:latin typeface="Arial" panose="020B0604020202020204" pitchFamily="34" charset="0"/>
                        </a:rPr>
                        <a:t>Průměrný záchyt</a:t>
                      </a:r>
                    </a:p>
                  </a:txBody>
                  <a:tcPr marL="7620" marR="7620" marT="7620" marB="0" anchor="b">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b"/>
                      <a:r>
                        <a:rPr lang="cs-CZ" sz="1600" b="1" i="0" u="none" strike="noStrike">
                          <a:solidFill>
                            <a:srgbClr val="FFFFFF"/>
                          </a:solidFill>
                          <a:effectLst/>
                          <a:latin typeface="Arial" panose="020B0604020202020204" pitchFamily="34" charset="0"/>
                        </a:rPr>
                        <a:t>Průměrný záchyt</a:t>
                      </a:r>
                    </a:p>
                  </a:txBody>
                  <a:tcPr marL="7620" marR="7620" marT="7620" marB="0" anchor="b">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b"/>
                      <a:r>
                        <a:rPr lang="cs-CZ" sz="1600" b="1" i="0" u="none" strike="noStrike">
                          <a:solidFill>
                            <a:srgbClr val="FFFFFF"/>
                          </a:solidFill>
                          <a:effectLst/>
                          <a:latin typeface="Arial" panose="020B0604020202020204" pitchFamily="34" charset="0"/>
                        </a:rPr>
                        <a:t>Průměrný záchyt</a:t>
                      </a:r>
                    </a:p>
                  </a:txBody>
                  <a:tcPr marL="7620" marR="7620" marT="7620" marB="0" anchor="b">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b"/>
                      <a:r>
                        <a:rPr lang="cs-CZ" sz="1600" b="1" i="0" u="none" strike="noStrike">
                          <a:solidFill>
                            <a:srgbClr val="FFFFFF"/>
                          </a:solidFill>
                          <a:effectLst/>
                          <a:latin typeface="Arial" panose="020B0604020202020204" pitchFamily="34" charset="0"/>
                        </a:rPr>
                        <a:t>Průměrný záchyt</a:t>
                      </a:r>
                    </a:p>
                  </a:txBody>
                  <a:tcPr marL="7620" marR="7620" marT="7620" marB="0" anchor="b">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b"/>
                      <a:r>
                        <a:rPr lang="cs-CZ" sz="1600" b="1" i="0" u="none" strike="noStrike">
                          <a:solidFill>
                            <a:srgbClr val="FFFFFF"/>
                          </a:solidFill>
                          <a:effectLst/>
                          <a:latin typeface="Arial" panose="020B0604020202020204" pitchFamily="34" charset="0"/>
                        </a:rPr>
                        <a:t>Průměrný záchyt</a:t>
                      </a:r>
                    </a:p>
                  </a:txBody>
                  <a:tcPr marL="7620" marR="7620" marT="7620" marB="0" anchor="b">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b"/>
                      <a:r>
                        <a:rPr lang="cs-CZ" sz="1600" b="1" i="0" u="none" strike="noStrike">
                          <a:solidFill>
                            <a:srgbClr val="FFFFFF"/>
                          </a:solidFill>
                          <a:effectLst/>
                          <a:latin typeface="Arial" panose="020B0604020202020204" pitchFamily="34" charset="0"/>
                        </a:rPr>
                        <a:t>Průměrný záchyt</a:t>
                      </a:r>
                    </a:p>
                  </a:txBody>
                  <a:tcPr marL="7620" marR="7620" marT="7620" marB="0" anchor="b">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extLst>
                  <a:ext uri="{0D108BD9-81ED-4DB2-BD59-A6C34878D82A}">
                    <a16:rowId xmlns:a16="http://schemas.microsoft.com/office/drawing/2014/main" val="3231069394"/>
                  </a:ext>
                </a:extLst>
              </a:tr>
              <a:tr h="370840">
                <a:tc gridSpan="3">
                  <a:txBody>
                    <a:bodyPr/>
                    <a:lstStyle/>
                    <a:p>
                      <a:pPr algn="ctr" rtl="0" fontAlgn="t"/>
                      <a:r>
                        <a:rPr lang="cs-CZ" sz="1600" b="1" i="0" u="sng" strike="noStrike">
                          <a:solidFill>
                            <a:srgbClr val="FFFFFF"/>
                          </a:solidFill>
                          <a:effectLst/>
                          <a:latin typeface="Arial" panose="020B0604020202020204" pitchFamily="34" charset="0"/>
                        </a:rPr>
                        <a:t>15. 2.–21. 2. </a:t>
                      </a:r>
                    </a:p>
                  </a:txBody>
                  <a:tcPr marL="7620" marR="7620" marT="7620" marB="0">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t"/>
                      <a:r>
                        <a:rPr lang="cs-CZ" sz="1600" b="1" i="0" u="sng" strike="noStrike">
                          <a:solidFill>
                            <a:srgbClr val="FFFFFF"/>
                          </a:solidFill>
                          <a:effectLst/>
                          <a:latin typeface="Arial" panose="020B0604020202020204" pitchFamily="34" charset="0"/>
                        </a:rPr>
                        <a:t>22. 2.–28. 2. </a:t>
                      </a:r>
                    </a:p>
                  </a:txBody>
                  <a:tcPr marL="7620" marR="7620" marT="7620" marB="0">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t"/>
                      <a:r>
                        <a:rPr lang="cs-CZ" sz="1600" b="1" i="0" u="sng" strike="noStrike">
                          <a:solidFill>
                            <a:srgbClr val="FFFFFF"/>
                          </a:solidFill>
                          <a:effectLst/>
                          <a:latin typeface="Arial" panose="020B0604020202020204" pitchFamily="34" charset="0"/>
                        </a:rPr>
                        <a:t>1. 3.–7. 3. </a:t>
                      </a:r>
                    </a:p>
                  </a:txBody>
                  <a:tcPr marL="7620" marR="7620" marT="7620" marB="0">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t"/>
                      <a:r>
                        <a:rPr lang="cs-CZ" sz="1600" b="1" i="0" u="sng" strike="noStrike">
                          <a:solidFill>
                            <a:srgbClr val="FFFFFF"/>
                          </a:solidFill>
                          <a:effectLst/>
                          <a:latin typeface="Arial" panose="020B0604020202020204" pitchFamily="34" charset="0"/>
                        </a:rPr>
                        <a:t>8. 3.–14. 3. </a:t>
                      </a:r>
                    </a:p>
                  </a:txBody>
                  <a:tcPr marL="7620" marR="7620" marT="7620" marB="0">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t"/>
                      <a:r>
                        <a:rPr lang="cs-CZ" sz="1600" b="1" i="0" u="sng" strike="noStrike">
                          <a:solidFill>
                            <a:srgbClr val="FFFFFF"/>
                          </a:solidFill>
                          <a:effectLst/>
                          <a:latin typeface="Arial" panose="020B0604020202020204" pitchFamily="34" charset="0"/>
                        </a:rPr>
                        <a:t>15. 3.–21. 3. </a:t>
                      </a:r>
                    </a:p>
                  </a:txBody>
                  <a:tcPr marL="7620" marR="7620" marT="7620" marB="0">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t"/>
                      <a:r>
                        <a:rPr lang="cs-CZ" sz="1600" b="1" i="0" u="sng" strike="noStrike">
                          <a:solidFill>
                            <a:srgbClr val="FFFFFF"/>
                          </a:solidFill>
                          <a:effectLst/>
                          <a:latin typeface="Arial" panose="020B0604020202020204" pitchFamily="34" charset="0"/>
                        </a:rPr>
                        <a:t>22. 3.–28. 3. </a:t>
                      </a:r>
                    </a:p>
                  </a:txBody>
                  <a:tcPr marL="7620" marR="7620" marT="7620" marB="0">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extLst>
                  <a:ext uri="{0D108BD9-81ED-4DB2-BD59-A6C34878D82A}">
                    <a16:rowId xmlns:a16="http://schemas.microsoft.com/office/drawing/2014/main" val="462668816"/>
                  </a:ext>
                </a:extLst>
              </a:tr>
              <a:tr h="370840">
                <a:tc gridSpan="3">
                  <a:txBody>
                    <a:bodyPr/>
                    <a:lstStyle/>
                    <a:p>
                      <a:pPr algn="ctr" rtl="0" fontAlgn="ctr"/>
                      <a:r>
                        <a:rPr lang="cs-CZ" sz="1800" b="1" i="0" u="none" strike="noStrike">
                          <a:solidFill>
                            <a:srgbClr val="000000"/>
                          </a:solidFill>
                          <a:effectLst/>
                          <a:latin typeface="Arial" panose="020B0604020202020204" pitchFamily="34" charset="0"/>
                        </a:rPr>
                        <a:t>9 469 případů</a:t>
                      </a:r>
                    </a:p>
                  </a:txBody>
                  <a:tcPr marL="7620" marR="7620" marT="7620" marB="0" anchor="ctr">
                    <a:lnT w="76200" cap="flat" cmpd="sng" algn="ctr">
                      <a:solidFill>
                        <a:schemeClr val="bg1"/>
                      </a:solidFill>
                      <a:prstDash val="solid"/>
                      <a:round/>
                      <a:headEnd type="none" w="med" len="med"/>
                      <a:tailEnd type="none" w="med" len="med"/>
                    </a:lnT>
                    <a:noFill/>
                  </a:tcPr>
                </a:tc>
                <a:tc hMerge="1">
                  <a:txBody>
                    <a:bodyPr/>
                    <a:lstStyle/>
                    <a:p>
                      <a:endParaRPr lang="cs-CZ"/>
                    </a:p>
                  </a:txBody>
                  <a:tcPr/>
                </a:tc>
                <a:tc hMerge="1">
                  <a:txBody>
                    <a:bodyPr/>
                    <a:lstStyle/>
                    <a:p>
                      <a:endParaRPr lang="cs-CZ"/>
                    </a:p>
                  </a:txBody>
                  <a:tcPr/>
                </a:tc>
                <a:tc gridSpan="3">
                  <a:txBody>
                    <a:bodyPr/>
                    <a:lstStyle/>
                    <a:p>
                      <a:pPr algn="ctr" rtl="0" fontAlgn="ctr"/>
                      <a:r>
                        <a:rPr lang="cs-CZ" sz="1800" b="1" i="0" u="none" strike="noStrike">
                          <a:solidFill>
                            <a:srgbClr val="000000"/>
                          </a:solidFill>
                          <a:effectLst/>
                          <a:latin typeface="Arial" panose="020B0604020202020204" pitchFamily="34" charset="0"/>
                        </a:rPr>
                        <a:t>11 831 případů</a:t>
                      </a:r>
                    </a:p>
                  </a:txBody>
                  <a:tcPr marL="7620" marR="7620" marT="7620" marB="0" anchor="ctr">
                    <a:lnT w="76200" cap="flat" cmpd="sng" algn="ctr">
                      <a:solidFill>
                        <a:schemeClr val="bg1"/>
                      </a:solidFill>
                      <a:prstDash val="solid"/>
                      <a:round/>
                      <a:headEnd type="none" w="med" len="med"/>
                      <a:tailEnd type="none" w="med" len="med"/>
                    </a:lnT>
                    <a:noFill/>
                  </a:tcPr>
                </a:tc>
                <a:tc hMerge="1">
                  <a:txBody>
                    <a:bodyPr/>
                    <a:lstStyle/>
                    <a:p>
                      <a:endParaRPr lang="cs-CZ"/>
                    </a:p>
                  </a:txBody>
                  <a:tcPr/>
                </a:tc>
                <a:tc hMerge="1">
                  <a:txBody>
                    <a:bodyPr/>
                    <a:lstStyle/>
                    <a:p>
                      <a:endParaRPr lang="cs-CZ"/>
                    </a:p>
                  </a:txBody>
                  <a:tcPr/>
                </a:tc>
                <a:tc gridSpan="3">
                  <a:txBody>
                    <a:bodyPr/>
                    <a:lstStyle/>
                    <a:p>
                      <a:pPr algn="ctr" rtl="0" fontAlgn="ctr"/>
                      <a:r>
                        <a:rPr lang="cs-CZ" sz="1800" b="1" i="0" u="none" strike="noStrike">
                          <a:solidFill>
                            <a:srgbClr val="000000"/>
                          </a:solidFill>
                          <a:effectLst/>
                          <a:latin typeface="Arial" panose="020B0604020202020204" pitchFamily="34" charset="0"/>
                        </a:rPr>
                        <a:t>12 179 případů</a:t>
                      </a:r>
                    </a:p>
                  </a:txBody>
                  <a:tcPr marL="7620" marR="7620" marT="7620" marB="0" anchor="ctr">
                    <a:lnT w="76200" cap="flat" cmpd="sng" algn="ctr">
                      <a:solidFill>
                        <a:schemeClr val="bg1"/>
                      </a:solidFill>
                      <a:prstDash val="solid"/>
                      <a:round/>
                      <a:headEnd type="none" w="med" len="med"/>
                      <a:tailEnd type="none" w="med" len="med"/>
                    </a:lnT>
                    <a:noFill/>
                  </a:tcPr>
                </a:tc>
                <a:tc hMerge="1">
                  <a:txBody>
                    <a:bodyPr/>
                    <a:lstStyle/>
                    <a:p>
                      <a:endParaRPr lang="cs-CZ"/>
                    </a:p>
                  </a:txBody>
                  <a:tcPr/>
                </a:tc>
                <a:tc hMerge="1">
                  <a:txBody>
                    <a:bodyPr/>
                    <a:lstStyle/>
                    <a:p>
                      <a:endParaRPr lang="cs-CZ"/>
                    </a:p>
                  </a:txBody>
                  <a:tcPr/>
                </a:tc>
                <a:tc gridSpan="3">
                  <a:txBody>
                    <a:bodyPr/>
                    <a:lstStyle/>
                    <a:p>
                      <a:pPr algn="ctr" rtl="0" fontAlgn="ctr"/>
                      <a:r>
                        <a:rPr lang="cs-CZ" sz="1800" b="1" i="0" u="none" strike="noStrike">
                          <a:solidFill>
                            <a:srgbClr val="000000"/>
                          </a:solidFill>
                          <a:effectLst/>
                          <a:latin typeface="Arial" panose="020B0604020202020204" pitchFamily="34" charset="0"/>
                        </a:rPr>
                        <a:t>11 003 případů</a:t>
                      </a:r>
                    </a:p>
                  </a:txBody>
                  <a:tcPr marL="7620" marR="7620" marT="7620" marB="0" anchor="ctr">
                    <a:lnT w="76200" cap="flat" cmpd="sng" algn="ctr">
                      <a:solidFill>
                        <a:schemeClr val="bg1"/>
                      </a:solidFill>
                      <a:prstDash val="solid"/>
                      <a:round/>
                      <a:headEnd type="none" w="med" len="med"/>
                      <a:tailEnd type="none" w="med" len="med"/>
                    </a:lnT>
                    <a:noFill/>
                  </a:tcPr>
                </a:tc>
                <a:tc hMerge="1">
                  <a:txBody>
                    <a:bodyPr/>
                    <a:lstStyle/>
                    <a:p>
                      <a:endParaRPr lang="cs-CZ"/>
                    </a:p>
                  </a:txBody>
                  <a:tcPr/>
                </a:tc>
                <a:tc hMerge="1">
                  <a:txBody>
                    <a:bodyPr/>
                    <a:lstStyle/>
                    <a:p>
                      <a:endParaRPr lang="cs-CZ"/>
                    </a:p>
                  </a:txBody>
                  <a:tcPr/>
                </a:tc>
                <a:tc gridSpan="3">
                  <a:txBody>
                    <a:bodyPr/>
                    <a:lstStyle/>
                    <a:p>
                      <a:pPr algn="ctr" rtl="0" fontAlgn="ctr"/>
                      <a:r>
                        <a:rPr lang="cs-CZ" sz="1800" b="1" i="0" u="none" strike="noStrike">
                          <a:solidFill>
                            <a:srgbClr val="000000"/>
                          </a:solidFill>
                          <a:effectLst/>
                          <a:latin typeface="Arial" panose="020B0604020202020204" pitchFamily="34" charset="0"/>
                        </a:rPr>
                        <a:t>9 268 případů</a:t>
                      </a:r>
                    </a:p>
                  </a:txBody>
                  <a:tcPr marL="7620" marR="7620" marT="7620" marB="0" anchor="ctr">
                    <a:lnT w="76200" cap="flat" cmpd="sng" algn="ctr">
                      <a:solidFill>
                        <a:schemeClr val="bg1"/>
                      </a:solidFill>
                      <a:prstDash val="solid"/>
                      <a:round/>
                      <a:headEnd type="none" w="med" len="med"/>
                      <a:tailEnd type="none" w="med" len="med"/>
                    </a:lnT>
                    <a:noFill/>
                  </a:tcPr>
                </a:tc>
                <a:tc hMerge="1">
                  <a:txBody>
                    <a:bodyPr/>
                    <a:lstStyle/>
                    <a:p>
                      <a:endParaRPr lang="cs-CZ"/>
                    </a:p>
                  </a:txBody>
                  <a:tcPr/>
                </a:tc>
                <a:tc hMerge="1">
                  <a:txBody>
                    <a:bodyPr/>
                    <a:lstStyle/>
                    <a:p>
                      <a:endParaRPr lang="cs-CZ"/>
                    </a:p>
                  </a:txBody>
                  <a:tcPr/>
                </a:tc>
                <a:tc gridSpan="3">
                  <a:txBody>
                    <a:bodyPr/>
                    <a:lstStyle/>
                    <a:p>
                      <a:pPr algn="ctr" rtl="0" fontAlgn="ctr"/>
                      <a:r>
                        <a:rPr lang="cs-CZ" sz="1800" b="1" i="0" u="none" strike="noStrike">
                          <a:solidFill>
                            <a:srgbClr val="000000"/>
                          </a:solidFill>
                          <a:effectLst/>
                          <a:latin typeface="Arial" panose="020B0604020202020204" pitchFamily="34" charset="0"/>
                        </a:rPr>
                        <a:t>7 050 případů</a:t>
                      </a:r>
                    </a:p>
                  </a:txBody>
                  <a:tcPr marL="7620" marR="7620" marT="7620" marB="0" anchor="ctr">
                    <a:lnT w="76200" cap="flat" cmpd="sng" algn="ctr">
                      <a:solidFill>
                        <a:schemeClr val="bg1"/>
                      </a:solidFill>
                      <a:prstDash val="solid"/>
                      <a:round/>
                      <a:headEnd type="none" w="med" len="med"/>
                      <a:tailEnd type="none" w="med" len="med"/>
                    </a:lnT>
                    <a:noFill/>
                  </a:tcPr>
                </a:tc>
                <a:tc hMerge="1">
                  <a:txBody>
                    <a:bodyPr/>
                    <a:lstStyle/>
                    <a:p>
                      <a:endParaRPr lang="cs-CZ"/>
                    </a:p>
                  </a:txBody>
                  <a:tcPr/>
                </a:tc>
                <a:tc hMerge="1">
                  <a:txBody>
                    <a:bodyPr/>
                    <a:lstStyle/>
                    <a:p>
                      <a:endParaRPr lang="cs-CZ"/>
                    </a:p>
                  </a:txBody>
                  <a:tcPr/>
                </a:tc>
                <a:extLst>
                  <a:ext uri="{0D108BD9-81ED-4DB2-BD59-A6C34878D82A}">
                    <a16:rowId xmlns:a16="http://schemas.microsoft.com/office/drawing/2014/main" val="4051913717"/>
                  </a:ext>
                </a:extLst>
              </a:tr>
              <a:tr h="370800">
                <a:tc>
                  <a:txBody>
                    <a:bodyPr/>
                    <a:lstStyle/>
                    <a:p>
                      <a:pPr algn="ctr" fontAlgn="ctr"/>
                      <a:r>
                        <a:rPr lang="cs-CZ" sz="1800" b="0" i="0" u="none" strike="noStrike">
                          <a:solidFill>
                            <a:srgbClr val="000000"/>
                          </a:solidFill>
                          <a:effectLst/>
                          <a:latin typeface="Arial" panose="020B0604020202020204" pitchFamily="34" charset="0"/>
                        </a:rPr>
                        <a:t> </a:t>
                      </a:r>
                    </a:p>
                  </a:txBody>
                  <a:tcPr marL="7620" marR="7620" marT="7620" marB="0" anchor="ctr">
                    <a:noFill/>
                  </a:tcPr>
                </a:tc>
                <a:tc>
                  <a:txBody>
                    <a:bodyPr/>
                    <a:lstStyle/>
                    <a:p>
                      <a:pPr algn="ctr" fontAlgn="ctr"/>
                      <a:r>
                        <a:rPr lang="cs-CZ" sz="1800" b="0" i="0" u="none" strike="noStrike">
                          <a:solidFill>
                            <a:srgbClr val="000000"/>
                          </a:solidFill>
                          <a:effectLst/>
                          <a:latin typeface="Arial" panose="020B0604020202020204" pitchFamily="34" charset="0"/>
                        </a:rPr>
                        <a:t> </a:t>
                      </a:r>
                    </a:p>
                  </a:txBody>
                  <a:tcPr marL="7620" marR="7620" marT="7620" marB="0" anchor="ctr">
                    <a:noFill/>
                  </a:tcPr>
                </a:tc>
                <a:tc gridSpan="2">
                  <a:txBody>
                    <a:bodyPr/>
                    <a:lstStyle/>
                    <a:p>
                      <a:pPr algn="ctr" rtl="0" fontAlgn="ctr"/>
                      <a:r>
                        <a:rPr lang="cs-CZ" sz="1800" b="1" i="0" u="none" strike="noStrike">
                          <a:solidFill>
                            <a:srgbClr val="FFFFFF"/>
                          </a:solidFill>
                          <a:effectLst/>
                          <a:latin typeface="Arial" panose="020B0604020202020204" pitchFamily="34" charset="0"/>
                        </a:rPr>
                        <a:t>+24,9 %</a:t>
                      </a:r>
                    </a:p>
                  </a:txBody>
                  <a:tcPr marL="7620" marR="7620" marT="7620" marB="0" anchor="ctr">
                    <a:solidFill>
                      <a:srgbClr val="9A0000"/>
                    </a:solidFill>
                  </a:tcPr>
                </a:tc>
                <a:tc hMerge="1">
                  <a:txBody>
                    <a:bodyPr/>
                    <a:lstStyle/>
                    <a:p>
                      <a:endParaRPr lang="cs-CZ"/>
                    </a:p>
                  </a:txBody>
                  <a:tcPr/>
                </a:tc>
                <a:tc>
                  <a:txBody>
                    <a:bodyPr/>
                    <a:lstStyle/>
                    <a:p>
                      <a:pPr algn="ctr" fontAlgn="ctr"/>
                      <a:r>
                        <a:rPr lang="cs-CZ" sz="1800" b="0" i="0" u="none" strike="noStrike">
                          <a:solidFill>
                            <a:srgbClr val="000000"/>
                          </a:solidFill>
                          <a:effectLst/>
                          <a:latin typeface="Arial" panose="020B0604020202020204" pitchFamily="34" charset="0"/>
                        </a:rPr>
                        <a:t> </a:t>
                      </a:r>
                    </a:p>
                  </a:txBody>
                  <a:tcPr marL="7620" marR="7620" marT="7620" marB="0" anchor="ctr">
                    <a:noFill/>
                  </a:tcPr>
                </a:tc>
                <a:tc gridSpan="2">
                  <a:txBody>
                    <a:bodyPr/>
                    <a:lstStyle/>
                    <a:p>
                      <a:pPr algn="ctr" rtl="0" fontAlgn="ctr"/>
                      <a:r>
                        <a:rPr lang="cs-CZ" sz="1800" b="1" i="0" u="none" strike="noStrike">
                          <a:solidFill>
                            <a:srgbClr val="FFFFFF"/>
                          </a:solidFill>
                          <a:effectLst/>
                          <a:latin typeface="Arial" panose="020B0604020202020204" pitchFamily="34" charset="0"/>
                        </a:rPr>
                        <a:t>+2,9 %</a:t>
                      </a:r>
                    </a:p>
                  </a:txBody>
                  <a:tcPr marL="7620" marR="7620" marT="7620" marB="0" anchor="ctr">
                    <a:solidFill>
                      <a:srgbClr val="9A0000"/>
                    </a:solidFill>
                  </a:tcPr>
                </a:tc>
                <a:tc hMerge="1">
                  <a:txBody>
                    <a:bodyPr/>
                    <a:lstStyle/>
                    <a:p>
                      <a:endParaRPr lang="cs-CZ"/>
                    </a:p>
                  </a:txBody>
                  <a:tcPr/>
                </a:tc>
                <a:tc>
                  <a:txBody>
                    <a:bodyPr/>
                    <a:lstStyle/>
                    <a:p>
                      <a:pPr algn="ctr" fontAlgn="ctr"/>
                      <a:r>
                        <a:rPr lang="cs-CZ" sz="1800" b="0" i="0" u="none" strike="noStrike">
                          <a:solidFill>
                            <a:srgbClr val="000000"/>
                          </a:solidFill>
                          <a:effectLst/>
                          <a:latin typeface="Arial" panose="020B0604020202020204" pitchFamily="34" charset="0"/>
                        </a:rPr>
                        <a:t> </a:t>
                      </a:r>
                    </a:p>
                  </a:txBody>
                  <a:tcPr marL="7620" marR="7620" marT="7620" marB="0" anchor="ctr">
                    <a:noFill/>
                  </a:tcPr>
                </a:tc>
                <a:tc gridSpan="2">
                  <a:txBody>
                    <a:bodyPr/>
                    <a:lstStyle/>
                    <a:p>
                      <a:pPr algn="ctr" rtl="0" fontAlgn="ctr"/>
                      <a:r>
                        <a:rPr lang="cs-CZ" sz="1800" b="1" i="0" u="none" strike="noStrike">
                          <a:solidFill>
                            <a:srgbClr val="FFFFFF"/>
                          </a:solidFill>
                          <a:effectLst/>
                          <a:latin typeface="Arial" panose="020B0604020202020204" pitchFamily="34" charset="0"/>
                        </a:rPr>
                        <a:t>-9,7 %</a:t>
                      </a:r>
                    </a:p>
                  </a:txBody>
                  <a:tcPr marL="7620" marR="7620" marT="7620" marB="0" anchor="ctr">
                    <a:solidFill>
                      <a:srgbClr val="9A0000"/>
                    </a:solidFill>
                  </a:tcPr>
                </a:tc>
                <a:tc hMerge="1">
                  <a:txBody>
                    <a:bodyPr/>
                    <a:lstStyle/>
                    <a:p>
                      <a:endParaRPr lang="cs-CZ"/>
                    </a:p>
                  </a:txBody>
                  <a:tcPr/>
                </a:tc>
                <a:tc>
                  <a:txBody>
                    <a:bodyPr/>
                    <a:lstStyle/>
                    <a:p>
                      <a:pPr algn="ctr" fontAlgn="ctr"/>
                      <a:r>
                        <a:rPr lang="cs-CZ" sz="1800" b="0" i="0" u="none" strike="noStrike">
                          <a:solidFill>
                            <a:srgbClr val="000000"/>
                          </a:solidFill>
                          <a:effectLst/>
                          <a:latin typeface="Arial" panose="020B0604020202020204" pitchFamily="34" charset="0"/>
                        </a:rPr>
                        <a:t> </a:t>
                      </a:r>
                    </a:p>
                  </a:txBody>
                  <a:tcPr marL="7620" marR="7620" marT="7620" marB="0" anchor="ctr">
                    <a:noFill/>
                  </a:tcPr>
                </a:tc>
                <a:tc gridSpan="2">
                  <a:txBody>
                    <a:bodyPr/>
                    <a:lstStyle/>
                    <a:p>
                      <a:pPr algn="ctr" rtl="0" fontAlgn="ctr"/>
                      <a:r>
                        <a:rPr lang="cs-CZ" sz="1800" b="1" i="0" u="none" strike="noStrike">
                          <a:solidFill>
                            <a:srgbClr val="FFFFFF"/>
                          </a:solidFill>
                          <a:effectLst/>
                          <a:latin typeface="Arial" panose="020B0604020202020204" pitchFamily="34" charset="0"/>
                        </a:rPr>
                        <a:t>-15,8 %</a:t>
                      </a:r>
                    </a:p>
                  </a:txBody>
                  <a:tcPr marL="7620" marR="7620" marT="7620" marB="0" anchor="ctr">
                    <a:solidFill>
                      <a:srgbClr val="9A0000"/>
                    </a:solidFill>
                  </a:tcPr>
                </a:tc>
                <a:tc hMerge="1">
                  <a:txBody>
                    <a:bodyPr/>
                    <a:lstStyle/>
                    <a:p>
                      <a:endParaRPr lang="cs-CZ"/>
                    </a:p>
                  </a:txBody>
                  <a:tcPr/>
                </a:tc>
                <a:tc>
                  <a:txBody>
                    <a:bodyPr/>
                    <a:lstStyle/>
                    <a:p>
                      <a:pPr algn="ctr" fontAlgn="ctr"/>
                      <a:r>
                        <a:rPr lang="cs-CZ" sz="1800" b="0" i="0" u="none" strike="noStrike">
                          <a:solidFill>
                            <a:srgbClr val="000000"/>
                          </a:solidFill>
                          <a:effectLst/>
                          <a:latin typeface="Arial" panose="020B0604020202020204" pitchFamily="34" charset="0"/>
                        </a:rPr>
                        <a:t> </a:t>
                      </a:r>
                    </a:p>
                  </a:txBody>
                  <a:tcPr marL="7620" marR="7620" marT="7620" marB="0" anchor="ctr">
                    <a:noFill/>
                  </a:tcPr>
                </a:tc>
                <a:tc gridSpan="2">
                  <a:txBody>
                    <a:bodyPr/>
                    <a:lstStyle/>
                    <a:p>
                      <a:pPr algn="ctr" rtl="0" fontAlgn="ctr"/>
                      <a:r>
                        <a:rPr lang="cs-CZ" sz="1800" b="1" i="0" u="none" strike="noStrike">
                          <a:solidFill>
                            <a:srgbClr val="FFFFFF"/>
                          </a:solidFill>
                          <a:effectLst/>
                          <a:latin typeface="Arial" panose="020B0604020202020204" pitchFamily="34" charset="0"/>
                        </a:rPr>
                        <a:t>-23,9 %</a:t>
                      </a:r>
                    </a:p>
                  </a:txBody>
                  <a:tcPr marL="7620" marR="7620" marT="7620" marB="0" anchor="ctr">
                    <a:solidFill>
                      <a:srgbClr val="9A0000"/>
                    </a:solidFill>
                  </a:tcPr>
                </a:tc>
                <a:tc hMerge="1">
                  <a:txBody>
                    <a:bodyPr/>
                    <a:lstStyle/>
                    <a:p>
                      <a:endParaRPr lang="cs-CZ"/>
                    </a:p>
                  </a:txBody>
                  <a:tcPr/>
                </a:tc>
                <a:tc>
                  <a:txBody>
                    <a:bodyPr/>
                    <a:lstStyle/>
                    <a:p>
                      <a:pPr algn="ctr" fontAlgn="ctr"/>
                      <a:r>
                        <a:rPr lang="cs-CZ" sz="1800" b="0" i="0" u="none" strike="noStrike">
                          <a:solidFill>
                            <a:srgbClr val="000000"/>
                          </a:solidFill>
                          <a:effectLst/>
                          <a:latin typeface="Arial" panose="020B0604020202020204" pitchFamily="34" charset="0"/>
                        </a:rPr>
                        <a:t> </a:t>
                      </a:r>
                    </a:p>
                  </a:txBody>
                  <a:tcPr marL="7620" marR="7620" marT="7620" marB="0" anchor="ctr">
                    <a:noFill/>
                  </a:tcPr>
                </a:tc>
                <a:tc>
                  <a:txBody>
                    <a:bodyPr/>
                    <a:lstStyle/>
                    <a:p>
                      <a:pPr algn="ctr" fontAlgn="ctr"/>
                      <a:r>
                        <a:rPr lang="cs-CZ" sz="1800" b="0" i="0" u="none" strike="noStrike" dirty="0">
                          <a:solidFill>
                            <a:srgbClr val="000000"/>
                          </a:solidFill>
                          <a:effectLst/>
                          <a:latin typeface="Arial" panose="020B0604020202020204" pitchFamily="34" charset="0"/>
                        </a:rPr>
                        <a:t> </a:t>
                      </a:r>
                    </a:p>
                  </a:txBody>
                  <a:tcPr marL="7620" marR="7620" marT="7620" marB="0" anchor="ctr">
                    <a:noFill/>
                  </a:tcPr>
                </a:tc>
                <a:extLst>
                  <a:ext uri="{0D108BD9-81ED-4DB2-BD59-A6C34878D82A}">
                    <a16:rowId xmlns:a16="http://schemas.microsoft.com/office/drawing/2014/main" val="1304343836"/>
                  </a:ext>
                </a:extLst>
              </a:tr>
            </a:tbl>
          </a:graphicData>
        </a:graphic>
      </p:graphicFrame>
      <p:sp>
        <p:nvSpPr>
          <p:cNvPr id="30" name="Zahnutá šipka nahoru 25">
            <a:extLst>
              <a:ext uri="{FF2B5EF4-FFF2-40B4-BE49-F238E27FC236}">
                <a16:creationId xmlns:a16="http://schemas.microsoft.com/office/drawing/2014/main" id="{02FE6BCD-B160-4DEB-82CC-D4CDD287F607}"/>
              </a:ext>
            </a:extLst>
          </p:cNvPr>
          <p:cNvSpPr/>
          <p:nvPr/>
        </p:nvSpPr>
        <p:spPr>
          <a:xfrm>
            <a:off x="1203450" y="2475801"/>
            <a:ext cx="1944000" cy="497840"/>
          </a:xfrm>
          <a:prstGeom prst="curvedUp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31" name="Zahnutá šipka nahoru 25">
            <a:extLst>
              <a:ext uri="{FF2B5EF4-FFF2-40B4-BE49-F238E27FC236}">
                <a16:creationId xmlns:a16="http://schemas.microsoft.com/office/drawing/2014/main" id="{E87C39AF-5DBF-4112-A008-28FE61C7D806}"/>
              </a:ext>
            </a:extLst>
          </p:cNvPr>
          <p:cNvSpPr/>
          <p:nvPr/>
        </p:nvSpPr>
        <p:spPr>
          <a:xfrm>
            <a:off x="3172865" y="2475801"/>
            <a:ext cx="1944000" cy="497840"/>
          </a:xfrm>
          <a:prstGeom prst="curvedUp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33" name="Zahnutá šipka nahoru 25">
            <a:extLst>
              <a:ext uri="{FF2B5EF4-FFF2-40B4-BE49-F238E27FC236}">
                <a16:creationId xmlns:a16="http://schemas.microsoft.com/office/drawing/2014/main" id="{9A04A270-7187-4E15-B7EC-383522621181}"/>
              </a:ext>
            </a:extLst>
          </p:cNvPr>
          <p:cNvSpPr/>
          <p:nvPr/>
        </p:nvSpPr>
        <p:spPr>
          <a:xfrm>
            <a:off x="5116865" y="2475801"/>
            <a:ext cx="1944000" cy="497840"/>
          </a:xfrm>
          <a:prstGeom prst="curved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34" name="Zahnutá šipka nahoru 25">
            <a:extLst>
              <a:ext uri="{FF2B5EF4-FFF2-40B4-BE49-F238E27FC236}">
                <a16:creationId xmlns:a16="http://schemas.microsoft.com/office/drawing/2014/main" id="{35647ED1-6EF9-4788-866E-E82C5C053706}"/>
              </a:ext>
            </a:extLst>
          </p:cNvPr>
          <p:cNvSpPr/>
          <p:nvPr/>
        </p:nvSpPr>
        <p:spPr>
          <a:xfrm>
            <a:off x="7086280" y="2475801"/>
            <a:ext cx="1944000" cy="497840"/>
          </a:xfrm>
          <a:prstGeom prst="curved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1" name="Zahnutá šipka nahoru 25">
            <a:extLst>
              <a:ext uri="{FF2B5EF4-FFF2-40B4-BE49-F238E27FC236}">
                <a16:creationId xmlns:a16="http://schemas.microsoft.com/office/drawing/2014/main" id="{BEB8EDC1-DE8F-4A9A-B5D7-4664DBC21F67}"/>
              </a:ext>
            </a:extLst>
          </p:cNvPr>
          <p:cNvSpPr/>
          <p:nvPr/>
        </p:nvSpPr>
        <p:spPr>
          <a:xfrm>
            <a:off x="9056914" y="2475801"/>
            <a:ext cx="1944000" cy="497840"/>
          </a:xfrm>
          <a:prstGeom prst="curved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4" name="Obdélník 13">
            <a:extLst>
              <a:ext uri="{FF2B5EF4-FFF2-40B4-BE49-F238E27FC236}">
                <a16:creationId xmlns:a16="http://schemas.microsoft.com/office/drawing/2014/main" id="{09AF1931-9334-4129-B826-B01E87F9D750}"/>
              </a:ext>
            </a:extLst>
          </p:cNvPr>
          <p:cNvSpPr/>
          <p:nvPr/>
        </p:nvSpPr>
        <p:spPr>
          <a:xfrm>
            <a:off x="901603" y="3321650"/>
            <a:ext cx="4647339" cy="400110"/>
          </a:xfrm>
          <a:prstGeom prst="rect">
            <a:avLst/>
          </a:prstGeom>
          <a:solidFill>
            <a:srgbClr val="9E0D34"/>
          </a:solid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2000" b="1" i="0" u="sng"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Aktuální odhad R pro ČR</a:t>
            </a:r>
            <a:r>
              <a:rPr kumimoji="0" lang="cs-CZ" sz="20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0,84</a:t>
            </a:r>
          </a:p>
        </p:txBody>
      </p:sp>
      <p:graphicFrame>
        <p:nvGraphicFramePr>
          <p:cNvPr id="13" name="Chart 4">
            <a:extLst>
              <a:ext uri="{FF2B5EF4-FFF2-40B4-BE49-F238E27FC236}">
                <a16:creationId xmlns:a16="http://schemas.microsoft.com/office/drawing/2014/main" id="{5669529C-2BEF-4D3F-B465-B1D1833F5EF3}"/>
              </a:ext>
            </a:extLst>
          </p:cNvPr>
          <p:cNvGraphicFramePr/>
          <p:nvPr>
            <p:extLst/>
          </p:nvPr>
        </p:nvGraphicFramePr>
        <p:xfrm>
          <a:off x="0" y="3130042"/>
          <a:ext cx="11754998" cy="379618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730066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ovéPole 6"/>
          <p:cNvSpPr txBox="1"/>
          <p:nvPr/>
        </p:nvSpPr>
        <p:spPr>
          <a:xfrm>
            <a:off x="253340" y="2541045"/>
            <a:ext cx="11561490" cy="415498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2800" b="0" i="0" u="none" strike="noStrike" kern="1200" cap="none" spc="0" normalizeH="0" baseline="0" noProof="0" dirty="0">
                <a:ln>
                  <a:noFill/>
                </a:ln>
                <a:solidFill>
                  <a:prstClr val="black"/>
                </a:solidFill>
                <a:effectLst/>
                <a:uLnTx/>
                <a:uFillTx/>
                <a:latin typeface="Calibri" panose="020F0502020204030204"/>
                <a:ea typeface="+mn-ea"/>
                <a:cs typeface="+mn-cs"/>
              </a:rPr>
              <a:t>Rizikový růst epidemie vytvořil v uplynulých týdnech významný kontrast mezi regiony Čech a Moravy, přičemž nejvíce postiženými regiony byl kraj Královéhradecký a Karlovarský. V těchto regionech nyní již dochází k postupnému poklesu šíření nákazy.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2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200" b="1" i="0" u="none" strike="noStrike" kern="1200" cap="none" spc="0" normalizeH="0" baseline="0" noProof="0" dirty="0">
                <a:ln>
                  <a:noFill/>
                </a:ln>
                <a:solidFill>
                  <a:srgbClr val="C00000"/>
                </a:solidFill>
                <a:effectLst/>
                <a:uLnTx/>
                <a:uFillTx/>
                <a:latin typeface="Calibri" panose="020F0502020204030204"/>
                <a:ea typeface="+mn-ea"/>
                <a:cs typeface="+mn-cs"/>
              </a:rPr>
              <a:t>Avšak v důsledku nově přijatých opatření </a:t>
            </a:r>
            <a:r>
              <a:rPr kumimoji="0" lang="cs-CZ" sz="3200" b="1" i="0" u="none" strike="noStrike" kern="1200" cap="none" spc="0" normalizeH="0" baseline="0" noProof="0" dirty="0" smtClean="0">
                <a:ln>
                  <a:noFill/>
                </a:ln>
                <a:solidFill>
                  <a:srgbClr val="C00000"/>
                </a:solidFill>
                <a:effectLst/>
                <a:uLnTx/>
                <a:uFillTx/>
                <a:latin typeface="Calibri" panose="020F0502020204030204"/>
                <a:ea typeface="+mn-ea"/>
                <a:cs typeface="+mn-cs"/>
              </a:rPr>
              <a:t>a </a:t>
            </a:r>
            <a:r>
              <a:rPr kumimoji="0" lang="cs-CZ" sz="3200" b="1" i="0" u="none" strike="noStrike" kern="1200" cap="none" spc="0" normalizeH="0" baseline="0" noProof="0" dirty="0">
                <a:ln>
                  <a:noFill/>
                </a:ln>
                <a:solidFill>
                  <a:srgbClr val="C00000"/>
                </a:solidFill>
                <a:effectLst/>
                <a:uLnTx/>
                <a:uFillTx/>
                <a:latin typeface="Calibri" panose="020F0502020204030204"/>
                <a:ea typeface="+mn-ea"/>
                <a:cs typeface="+mn-cs"/>
              </a:rPr>
              <a:t>vlivem důslednějšího dodržování všech opatření byl růst epidemie na Moravě a Slezsku významně slabší než v nejvíce zasažených částech Čech. </a:t>
            </a:r>
          </a:p>
        </p:txBody>
      </p:sp>
      <p:sp>
        <p:nvSpPr>
          <p:cNvPr id="6" name="Podnadpis 2">
            <a:extLst>
              <a:ext uri="{FF2B5EF4-FFF2-40B4-BE49-F238E27FC236}">
                <a16:creationId xmlns:a16="http://schemas.microsoft.com/office/drawing/2014/main" id="{3DC956FD-6669-4C82-B852-E3CE5A476C50}"/>
              </a:ext>
            </a:extLst>
          </p:cNvPr>
          <p:cNvSpPr txBox="1">
            <a:spLocks/>
          </p:cNvSpPr>
          <p:nvPr/>
        </p:nvSpPr>
        <p:spPr>
          <a:xfrm>
            <a:off x="142875" y="147236"/>
            <a:ext cx="11963400" cy="9862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cs-CZ" sz="3600" b="1" i="0" u="none" strike="noStrike" kern="1200" cap="none" spc="0" normalizeH="0" baseline="0" noProof="0" dirty="0">
                <a:ln>
                  <a:noFill/>
                </a:ln>
                <a:solidFill>
                  <a:prstClr val="black"/>
                </a:solidFill>
                <a:effectLst/>
                <a:uLnTx/>
                <a:uFillTx/>
                <a:latin typeface="Calibri" panose="020F0502020204030204"/>
                <a:ea typeface="+mn-ea"/>
                <a:cs typeface="+mn-cs"/>
              </a:rPr>
              <a:t>Rychlejší šíření epidemie zasáhlo jednotlivé regiony postupně, </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cs-CZ" sz="3600" b="1" i="0" u="none" strike="noStrike" kern="1200" cap="none" spc="0" normalizeH="0" baseline="0" noProof="0" dirty="0">
                <a:ln>
                  <a:noFill/>
                </a:ln>
                <a:solidFill>
                  <a:prstClr val="black"/>
                </a:solidFill>
                <a:effectLst/>
                <a:uLnTx/>
                <a:uFillTx/>
                <a:latin typeface="Calibri" panose="020F0502020204030204"/>
                <a:ea typeface="+mn-ea"/>
                <a:cs typeface="+mn-cs"/>
              </a:rPr>
              <a:t>nejvíce zasažen byl západ a sever </a:t>
            </a:r>
            <a:r>
              <a:rPr kumimoji="0" lang="cs-CZ" sz="3600" b="1" i="0" u="none" strike="noStrike" kern="1200" cap="none" spc="0" normalizeH="0" baseline="0" noProof="0" dirty="0" smtClean="0">
                <a:ln>
                  <a:noFill/>
                </a:ln>
                <a:solidFill>
                  <a:prstClr val="black"/>
                </a:solidFill>
                <a:effectLst/>
                <a:uLnTx/>
                <a:uFillTx/>
                <a:latin typeface="Calibri" panose="020F0502020204030204"/>
                <a:ea typeface="+mn-ea"/>
                <a:cs typeface="+mn-cs"/>
              </a:rPr>
              <a:t>Čech: </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cs-CZ" sz="3600" b="1" i="0" u="none" strike="noStrike" kern="1200" cap="none" spc="0" normalizeH="0" baseline="0" noProof="0" dirty="0" smtClean="0">
                <a:ln>
                  <a:noFill/>
                </a:ln>
                <a:solidFill>
                  <a:prstClr val="black"/>
                </a:solidFill>
                <a:effectLst/>
                <a:uLnTx/>
                <a:uFillTx/>
                <a:latin typeface="Calibri" panose="020F0502020204030204"/>
                <a:ea typeface="+mn-ea"/>
                <a:cs typeface="+mn-cs"/>
              </a:rPr>
              <a:t>tento gradient stále trvá</a:t>
            </a:r>
            <a:endParaRPr kumimoji="0" lang="cs-CZ" sz="3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Šipka dolů 4"/>
          <p:cNvSpPr/>
          <p:nvPr/>
        </p:nvSpPr>
        <p:spPr>
          <a:xfrm>
            <a:off x="5088514" y="2057833"/>
            <a:ext cx="1551709" cy="3929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Šipka dolů 7"/>
          <p:cNvSpPr/>
          <p:nvPr/>
        </p:nvSpPr>
        <p:spPr>
          <a:xfrm>
            <a:off x="5088513" y="4526204"/>
            <a:ext cx="1551709" cy="3929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82336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descr="Map&#10;&#10;Description automatically generated">
            <a:extLst>
              <a:ext uri="{FF2B5EF4-FFF2-40B4-BE49-F238E27FC236}">
                <a16:creationId xmlns:a16="http://schemas.microsoft.com/office/drawing/2014/main" id="{150979D6-F17A-4225-BE63-B5B0F9AA839B}"/>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r="4795"/>
          <a:stretch/>
        </p:blipFill>
        <p:spPr>
          <a:xfrm>
            <a:off x="7495798" y="4307186"/>
            <a:ext cx="3785400" cy="2320006"/>
          </a:xfrm>
          <a:prstGeom prst="rect">
            <a:avLst/>
          </a:prstGeom>
        </p:spPr>
      </p:pic>
      <p:pic>
        <p:nvPicPr>
          <p:cNvPr id="23" name="Picture 2" descr="Map&#10;&#10;Description automatically generated">
            <a:extLst>
              <a:ext uri="{FF2B5EF4-FFF2-40B4-BE49-F238E27FC236}">
                <a16:creationId xmlns:a16="http://schemas.microsoft.com/office/drawing/2014/main" id="{B4414943-ED02-498F-8FCE-982D4706CEE0}"/>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1117" r="4352"/>
          <a:stretch/>
        </p:blipFill>
        <p:spPr>
          <a:xfrm>
            <a:off x="3865958" y="4334223"/>
            <a:ext cx="3714822" cy="2292969"/>
          </a:xfrm>
          <a:prstGeom prst="rect">
            <a:avLst/>
          </a:prstGeom>
        </p:spPr>
      </p:pic>
      <p:pic>
        <p:nvPicPr>
          <p:cNvPr id="24" name="Picture 12" descr="Map&#10;&#10;Description automatically generated">
            <a:extLst>
              <a:ext uri="{FF2B5EF4-FFF2-40B4-BE49-F238E27FC236}">
                <a16:creationId xmlns:a16="http://schemas.microsoft.com/office/drawing/2014/main" id="{4B6DF7FD-86BC-4D55-A327-F2CE82517A43}"/>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1550" r="5820"/>
          <a:stretch/>
        </p:blipFill>
        <p:spPr>
          <a:xfrm>
            <a:off x="238980" y="4334222"/>
            <a:ext cx="3564013" cy="2245047"/>
          </a:xfrm>
          <a:prstGeom prst="rect">
            <a:avLst/>
          </a:prstGeom>
        </p:spPr>
      </p:pic>
      <p:pic>
        <p:nvPicPr>
          <p:cNvPr id="25" name="Picture 2" descr="Map&#10;&#10;Description automatically generated">
            <a:extLst>
              <a:ext uri="{FF2B5EF4-FFF2-40B4-BE49-F238E27FC236}">
                <a16:creationId xmlns:a16="http://schemas.microsoft.com/office/drawing/2014/main" id="{09D3AB36-0B9D-419A-90C7-E1C401402039}"/>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l="2276" r="5639"/>
          <a:stretch/>
        </p:blipFill>
        <p:spPr>
          <a:xfrm>
            <a:off x="7295899" y="907440"/>
            <a:ext cx="3490620" cy="2211828"/>
          </a:xfrm>
          <a:prstGeom prst="rect">
            <a:avLst/>
          </a:prstGeom>
        </p:spPr>
      </p:pic>
      <p:pic>
        <p:nvPicPr>
          <p:cNvPr id="29" name="Picture 28" descr="Map&#10;&#10;Description automatically generated">
            <a:extLst>
              <a:ext uri="{FF2B5EF4-FFF2-40B4-BE49-F238E27FC236}">
                <a16:creationId xmlns:a16="http://schemas.microsoft.com/office/drawing/2014/main" id="{F43EE0A4-B1B9-4548-B1F6-E50D26FE1B03}"/>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r="4560"/>
          <a:stretch/>
        </p:blipFill>
        <p:spPr>
          <a:xfrm>
            <a:off x="3722209" y="986200"/>
            <a:ext cx="3513933" cy="2148310"/>
          </a:xfrm>
          <a:prstGeom prst="rect">
            <a:avLst/>
          </a:prstGeom>
        </p:spPr>
      </p:pic>
      <p:sp>
        <p:nvSpPr>
          <p:cNvPr id="18" name="Nadpis 2">
            <a:extLst>
              <a:ext uri="{FF2B5EF4-FFF2-40B4-BE49-F238E27FC236}">
                <a16:creationId xmlns:a16="http://schemas.microsoft.com/office/drawing/2014/main" id="{BDABC326-A3D3-4D80-808C-B82C6655C271}"/>
              </a:ext>
            </a:extLst>
          </p:cNvPr>
          <p:cNvSpPr>
            <a:spLocks noGrp="1"/>
          </p:cNvSpPr>
          <p:nvPr>
            <p:ph type="title"/>
          </p:nvPr>
        </p:nvSpPr>
        <p:spPr>
          <a:xfrm>
            <a:off x="209211" y="0"/>
            <a:ext cx="10125069" cy="576000"/>
          </a:xfrm>
        </p:spPr>
        <p:txBody>
          <a:bodyPr/>
          <a:lstStyle/>
          <a:p>
            <a:r>
              <a:rPr lang="cs-CZ" dirty="0"/>
              <a:t>14 denní počet nových případů (na 100 000 obyv.)</a:t>
            </a:r>
            <a:r>
              <a:rPr lang="en-US" dirty="0"/>
              <a:t> v ORP</a:t>
            </a:r>
            <a:r>
              <a:rPr lang="cs-CZ" dirty="0"/>
              <a:t> – časový vývoj</a:t>
            </a:r>
            <a:endParaRPr lang="cs-CZ" dirty="0">
              <a:latin typeface="+mj-lt"/>
            </a:endParaRPr>
          </a:p>
        </p:txBody>
      </p:sp>
      <p:sp>
        <p:nvSpPr>
          <p:cNvPr id="5" name="Rectangle 4">
            <a:extLst>
              <a:ext uri="{FF2B5EF4-FFF2-40B4-BE49-F238E27FC236}">
                <a16:creationId xmlns:a16="http://schemas.microsoft.com/office/drawing/2014/main" id="{0BE080D6-FC53-427A-9C73-FAC7AD1D2FCD}"/>
              </a:ext>
            </a:extLst>
          </p:cNvPr>
          <p:cNvSpPr/>
          <p:nvPr/>
        </p:nvSpPr>
        <p:spPr>
          <a:xfrm>
            <a:off x="10630215" y="2772569"/>
            <a:ext cx="180000" cy="180000"/>
          </a:xfrm>
          <a:prstGeom prst="rect">
            <a:avLst/>
          </a:prstGeom>
          <a:solidFill>
            <a:srgbClr val="2B83B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Rectangle 5">
            <a:extLst>
              <a:ext uri="{FF2B5EF4-FFF2-40B4-BE49-F238E27FC236}">
                <a16:creationId xmlns:a16="http://schemas.microsoft.com/office/drawing/2014/main" id="{9E4925A4-86A9-42E1-B474-EC1CB00F06FB}"/>
              </a:ext>
            </a:extLst>
          </p:cNvPr>
          <p:cNvSpPr/>
          <p:nvPr/>
        </p:nvSpPr>
        <p:spPr>
          <a:xfrm>
            <a:off x="10630215" y="3081295"/>
            <a:ext cx="180000" cy="180000"/>
          </a:xfrm>
          <a:prstGeom prst="rect">
            <a:avLst/>
          </a:prstGeom>
          <a:solidFill>
            <a:srgbClr val="80BF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Rectangle 6">
            <a:extLst>
              <a:ext uri="{FF2B5EF4-FFF2-40B4-BE49-F238E27FC236}">
                <a16:creationId xmlns:a16="http://schemas.microsoft.com/office/drawing/2014/main" id="{131920F6-822D-4D8E-9016-3491B8DD67F4}"/>
              </a:ext>
            </a:extLst>
          </p:cNvPr>
          <p:cNvSpPr/>
          <p:nvPr/>
        </p:nvSpPr>
        <p:spPr>
          <a:xfrm>
            <a:off x="10630215" y="3390021"/>
            <a:ext cx="180000" cy="180000"/>
          </a:xfrm>
          <a:prstGeom prst="rect">
            <a:avLst/>
          </a:prstGeom>
          <a:solidFill>
            <a:srgbClr val="C7E8A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 name="Rectangle 7">
            <a:extLst>
              <a:ext uri="{FF2B5EF4-FFF2-40B4-BE49-F238E27FC236}">
                <a16:creationId xmlns:a16="http://schemas.microsoft.com/office/drawing/2014/main" id="{F3996B81-667A-401C-967B-28C2A48E23CC}"/>
              </a:ext>
            </a:extLst>
          </p:cNvPr>
          <p:cNvSpPr/>
          <p:nvPr/>
        </p:nvSpPr>
        <p:spPr>
          <a:xfrm>
            <a:off x="10630215" y="3698747"/>
            <a:ext cx="180000" cy="180000"/>
          </a:xfrm>
          <a:prstGeom prst="rect">
            <a:avLst/>
          </a:prstGeom>
          <a:solidFill>
            <a:srgbClr val="E2E22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 name="Rectangle 8">
            <a:extLst>
              <a:ext uri="{FF2B5EF4-FFF2-40B4-BE49-F238E27FC236}">
                <a16:creationId xmlns:a16="http://schemas.microsoft.com/office/drawing/2014/main" id="{CF2DB380-5F7C-460F-BFDA-86D337A8CFE1}"/>
              </a:ext>
            </a:extLst>
          </p:cNvPr>
          <p:cNvSpPr/>
          <p:nvPr/>
        </p:nvSpPr>
        <p:spPr>
          <a:xfrm>
            <a:off x="10630215" y="4007473"/>
            <a:ext cx="180000" cy="180000"/>
          </a:xfrm>
          <a:prstGeom prst="rect">
            <a:avLst/>
          </a:prstGeom>
          <a:solidFill>
            <a:srgbClr val="FEAB4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TextBox 9">
            <a:extLst>
              <a:ext uri="{FF2B5EF4-FFF2-40B4-BE49-F238E27FC236}">
                <a16:creationId xmlns:a16="http://schemas.microsoft.com/office/drawing/2014/main" id="{708FD43E-EE03-4737-A366-C1F7D775579E}"/>
              </a:ext>
            </a:extLst>
          </p:cNvPr>
          <p:cNvSpPr txBox="1"/>
          <p:nvPr/>
        </p:nvSpPr>
        <p:spPr>
          <a:xfrm>
            <a:off x="10869972" y="2677903"/>
            <a:ext cx="70403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&lt;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7</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4B654345-6D6F-4D0F-813B-A10AFB3293A9}"/>
              </a:ext>
            </a:extLst>
          </p:cNvPr>
          <p:cNvSpPr txBox="1"/>
          <p:nvPr/>
        </p:nvSpPr>
        <p:spPr>
          <a:xfrm>
            <a:off x="10869972" y="2989193"/>
            <a:ext cx="109677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7</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 –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8</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2" name="TextBox 11">
            <a:extLst>
              <a:ext uri="{FF2B5EF4-FFF2-40B4-BE49-F238E27FC236}">
                <a16:creationId xmlns:a16="http://schemas.microsoft.com/office/drawing/2014/main" id="{EECECFEB-BD0B-4FAF-9B8B-C8A903E5C1DE}"/>
              </a:ext>
            </a:extLst>
          </p:cNvPr>
          <p:cNvSpPr txBox="1"/>
          <p:nvPr/>
        </p:nvSpPr>
        <p:spPr>
          <a:xfrm>
            <a:off x="10869972" y="3300483"/>
            <a:ext cx="109677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8</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 –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9</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4" name="TextBox 13">
            <a:extLst>
              <a:ext uri="{FF2B5EF4-FFF2-40B4-BE49-F238E27FC236}">
                <a16:creationId xmlns:a16="http://schemas.microsoft.com/office/drawing/2014/main" id="{E14133F7-D8D6-4D0C-B56B-CAC8C40EE252}"/>
              </a:ext>
            </a:extLst>
          </p:cNvPr>
          <p:cNvSpPr txBox="1"/>
          <p:nvPr/>
        </p:nvSpPr>
        <p:spPr>
          <a:xfrm>
            <a:off x="10869972" y="3611773"/>
            <a:ext cx="1268296"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9</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 –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1 0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5" name="TextBox 14">
            <a:extLst>
              <a:ext uri="{FF2B5EF4-FFF2-40B4-BE49-F238E27FC236}">
                <a16:creationId xmlns:a16="http://schemas.microsoft.com/office/drawing/2014/main" id="{020DDF93-0D60-4DCB-A93B-533691C52B6E}"/>
              </a:ext>
            </a:extLst>
          </p:cNvPr>
          <p:cNvSpPr txBox="1"/>
          <p:nvPr/>
        </p:nvSpPr>
        <p:spPr>
          <a:xfrm>
            <a:off x="10869972" y="3923063"/>
            <a:ext cx="1439818"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1 0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 – 1 100</a:t>
            </a:r>
          </a:p>
        </p:txBody>
      </p:sp>
      <p:sp>
        <p:nvSpPr>
          <p:cNvPr id="16" name="Rectangle 15">
            <a:extLst>
              <a:ext uri="{FF2B5EF4-FFF2-40B4-BE49-F238E27FC236}">
                <a16:creationId xmlns:a16="http://schemas.microsoft.com/office/drawing/2014/main" id="{8B48D847-A97F-4AAA-A08B-55218BF2B7F5}"/>
              </a:ext>
            </a:extLst>
          </p:cNvPr>
          <p:cNvSpPr/>
          <p:nvPr/>
        </p:nvSpPr>
        <p:spPr>
          <a:xfrm>
            <a:off x="10630215" y="4316198"/>
            <a:ext cx="180000" cy="180000"/>
          </a:xfrm>
          <a:prstGeom prst="rect">
            <a:avLst/>
          </a:prstGeom>
          <a:solidFill>
            <a:srgbClr val="F12E1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 name="Rectangle 16">
            <a:extLst>
              <a:ext uri="{FF2B5EF4-FFF2-40B4-BE49-F238E27FC236}">
                <a16:creationId xmlns:a16="http://schemas.microsoft.com/office/drawing/2014/main" id="{70FDD93D-9CA2-41FC-953B-E1DA3769E12D}"/>
              </a:ext>
            </a:extLst>
          </p:cNvPr>
          <p:cNvSpPr/>
          <p:nvPr/>
        </p:nvSpPr>
        <p:spPr>
          <a:xfrm>
            <a:off x="10630215" y="4624922"/>
            <a:ext cx="180000" cy="180000"/>
          </a:xfrm>
          <a:prstGeom prst="rect">
            <a:avLst/>
          </a:prstGeom>
          <a:solidFill>
            <a:srgbClr val="AA131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 name="TextBox 18">
            <a:extLst>
              <a:ext uri="{FF2B5EF4-FFF2-40B4-BE49-F238E27FC236}">
                <a16:creationId xmlns:a16="http://schemas.microsoft.com/office/drawing/2014/main" id="{7B07D8BB-886C-4DD8-BE83-D1D89236D7C4}"/>
              </a:ext>
            </a:extLst>
          </p:cNvPr>
          <p:cNvSpPr txBox="1"/>
          <p:nvPr/>
        </p:nvSpPr>
        <p:spPr>
          <a:xfrm>
            <a:off x="10869972" y="4234353"/>
            <a:ext cx="1439818"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1 100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 –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2 0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0" name="TextBox 19">
            <a:extLst>
              <a:ext uri="{FF2B5EF4-FFF2-40B4-BE49-F238E27FC236}">
                <a16:creationId xmlns:a16="http://schemas.microsoft.com/office/drawing/2014/main" id="{82588280-9570-4C47-854B-55E5855520E2}"/>
              </a:ext>
            </a:extLst>
          </p:cNvPr>
          <p:cNvSpPr txBox="1"/>
          <p:nvPr/>
        </p:nvSpPr>
        <p:spPr>
          <a:xfrm>
            <a:off x="10869972" y="4545645"/>
            <a:ext cx="875561"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&gt;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2 0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pic>
        <p:nvPicPr>
          <p:cNvPr id="4" name="Picture 3" descr="Map&#10;&#10;Description automatically generated">
            <a:extLst>
              <a:ext uri="{FF2B5EF4-FFF2-40B4-BE49-F238E27FC236}">
                <a16:creationId xmlns:a16="http://schemas.microsoft.com/office/drawing/2014/main" id="{C466A56C-7AB9-4F4D-B765-241A4132DCA1}"/>
              </a:ext>
            </a:extLst>
          </p:cNvPr>
          <p:cNvPicPr>
            <a:picLocks noChangeAspect="1"/>
          </p:cNvPicPr>
          <p:nvPr/>
        </p:nvPicPr>
        <p:blipFill rotWithShape="1">
          <a:blip r:embed="rId7" cstate="hqprint">
            <a:extLst>
              <a:ext uri="{28A0092B-C50C-407E-A947-70E740481C1C}">
                <a14:useLocalDpi xmlns:a14="http://schemas.microsoft.com/office/drawing/2010/main" val="0"/>
              </a:ext>
            </a:extLst>
          </a:blip>
          <a:srcRect l="1386" r="5183"/>
          <a:stretch/>
        </p:blipFill>
        <p:spPr>
          <a:xfrm>
            <a:off x="146907" y="986200"/>
            <a:ext cx="3445242" cy="2151619"/>
          </a:xfrm>
          <a:prstGeom prst="rect">
            <a:avLst/>
          </a:prstGeom>
        </p:spPr>
      </p:pic>
      <p:sp>
        <p:nvSpPr>
          <p:cNvPr id="21" name="TextBox 20">
            <a:extLst>
              <a:ext uri="{FF2B5EF4-FFF2-40B4-BE49-F238E27FC236}">
                <a16:creationId xmlns:a16="http://schemas.microsoft.com/office/drawing/2014/main" id="{71F13721-84D9-4AFF-B0C9-4A23BCAFD021}"/>
              </a:ext>
            </a:extLst>
          </p:cNvPr>
          <p:cNvSpPr txBox="1"/>
          <p:nvPr/>
        </p:nvSpPr>
        <p:spPr>
          <a:xfrm>
            <a:off x="146907" y="671845"/>
            <a:ext cx="118173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9.2.2021</a:t>
            </a:r>
          </a:p>
        </p:txBody>
      </p:sp>
      <p:sp>
        <p:nvSpPr>
          <p:cNvPr id="28" name="TextBox 27">
            <a:extLst>
              <a:ext uri="{FF2B5EF4-FFF2-40B4-BE49-F238E27FC236}">
                <a16:creationId xmlns:a16="http://schemas.microsoft.com/office/drawing/2014/main" id="{238FF0F0-F6BF-4C2B-B99A-ED597A2D7471}"/>
              </a:ext>
            </a:extLst>
          </p:cNvPr>
          <p:cNvSpPr txBox="1"/>
          <p:nvPr/>
        </p:nvSpPr>
        <p:spPr>
          <a:xfrm>
            <a:off x="3608712" y="684939"/>
            <a:ext cx="132440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13.2.2021</a:t>
            </a:r>
          </a:p>
        </p:txBody>
      </p:sp>
      <p:sp>
        <p:nvSpPr>
          <p:cNvPr id="30" name="TextBox 29">
            <a:extLst>
              <a:ext uri="{FF2B5EF4-FFF2-40B4-BE49-F238E27FC236}">
                <a16:creationId xmlns:a16="http://schemas.microsoft.com/office/drawing/2014/main" id="{71B2EE80-8AF1-4ABB-B915-6D71863EF81B}"/>
              </a:ext>
            </a:extLst>
          </p:cNvPr>
          <p:cNvSpPr txBox="1"/>
          <p:nvPr/>
        </p:nvSpPr>
        <p:spPr>
          <a:xfrm>
            <a:off x="7220500" y="707385"/>
            <a:ext cx="132440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17.2.2021</a:t>
            </a:r>
          </a:p>
        </p:txBody>
      </p:sp>
      <p:sp>
        <p:nvSpPr>
          <p:cNvPr id="31" name="TextBox 29">
            <a:extLst>
              <a:ext uri="{FF2B5EF4-FFF2-40B4-BE49-F238E27FC236}">
                <a16:creationId xmlns:a16="http://schemas.microsoft.com/office/drawing/2014/main" id="{99F36A42-B936-4F65-9627-EE581211B56E}"/>
              </a:ext>
            </a:extLst>
          </p:cNvPr>
          <p:cNvSpPr txBox="1"/>
          <p:nvPr/>
        </p:nvSpPr>
        <p:spPr>
          <a:xfrm>
            <a:off x="96972" y="4134168"/>
            <a:ext cx="132440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21</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.2.2021</a:t>
            </a:r>
          </a:p>
        </p:txBody>
      </p:sp>
      <p:sp>
        <p:nvSpPr>
          <p:cNvPr id="32" name="TextBox 29">
            <a:extLst>
              <a:ext uri="{FF2B5EF4-FFF2-40B4-BE49-F238E27FC236}">
                <a16:creationId xmlns:a16="http://schemas.microsoft.com/office/drawing/2014/main" id="{A71830BB-1699-4BEA-B7F3-EC5A3A93EF4B}"/>
              </a:ext>
            </a:extLst>
          </p:cNvPr>
          <p:cNvSpPr txBox="1"/>
          <p:nvPr/>
        </p:nvSpPr>
        <p:spPr>
          <a:xfrm>
            <a:off x="3784162" y="4134168"/>
            <a:ext cx="132440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2</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5.2.2021</a:t>
            </a:r>
          </a:p>
        </p:txBody>
      </p:sp>
      <p:sp>
        <p:nvSpPr>
          <p:cNvPr id="33" name="TextBox 29">
            <a:extLst>
              <a:ext uri="{FF2B5EF4-FFF2-40B4-BE49-F238E27FC236}">
                <a16:creationId xmlns:a16="http://schemas.microsoft.com/office/drawing/2014/main" id="{1907CFD2-3ACF-4FB2-8859-B21D109FB072}"/>
              </a:ext>
            </a:extLst>
          </p:cNvPr>
          <p:cNvSpPr txBox="1"/>
          <p:nvPr/>
        </p:nvSpPr>
        <p:spPr>
          <a:xfrm>
            <a:off x="7495798" y="4134168"/>
            <a:ext cx="132440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2</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8.2.2021</a:t>
            </a:r>
          </a:p>
        </p:txBody>
      </p:sp>
    </p:spTree>
    <p:extLst>
      <p:ext uri="{BB962C8B-B14F-4D97-AF65-F5344CB8AC3E}">
        <p14:creationId xmlns:p14="http://schemas.microsoft.com/office/powerpoint/2010/main" val="12663399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descr="Map&#10;&#10;Description automatically generated">
            <a:extLst>
              <a:ext uri="{FF2B5EF4-FFF2-40B4-BE49-F238E27FC236}">
                <a16:creationId xmlns:a16="http://schemas.microsoft.com/office/drawing/2014/main" id="{150979D6-F17A-4225-BE63-B5B0F9AA839B}"/>
              </a:ext>
            </a:extLst>
          </p:cNvPr>
          <p:cNvPicPr>
            <a:picLocks noChangeAspect="1"/>
          </p:cNvPicPr>
          <p:nvPr>
            <p:custDataLst>
              <p:tags r:id="rId1"/>
            </p:custDataLst>
          </p:nvPr>
        </p:nvPicPr>
        <p:blipFill rotWithShape="1">
          <a:blip r:embed="rId12" cstate="hqprint">
            <a:extLst>
              <a:ext uri="{28A0092B-C50C-407E-A947-70E740481C1C}">
                <a14:useLocalDpi xmlns:a14="http://schemas.microsoft.com/office/drawing/2010/main" val="0"/>
              </a:ext>
            </a:extLst>
          </a:blip>
          <a:srcRect r="4795"/>
          <a:stretch/>
        </p:blipFill>
        <p:spPr>
          <a:xfrm>
            <a:off x="299852" y="1060049"/>
            <a:ext cx="3499468" cy="2144763"/>
          </a:xfrm>
          <a:prstGeom prst="rect">
            <a:avLst/>
          </a:prstGeom>
        </p:spPr>
      </p:pic>
      <p:sp>
        <p:nvSpPr>
          <p:cNvPr id="18" name="Nadpis 2">
            <a:extLst>
              <a:ext uri="{FF2B5EF4-FFF2-40B4-BE49-F238E27FC236}">
                <a16:creationId xmlns:a16="http://schemas.microsoft.com/office/drawing/2014/main" id="{BDABC326-A3D3-4D80-808C-B82C6655C271}"/>
              </a:ext>
            </a:extLst>
          </p:cNvPr>
          <p:cNvSpPr>
            <a:spLocks noGrp="1"/>
          </p:cNvSpPr>
          <p:nvPr>
            <p:ph type="title"/>
          </p:nvPr>
        </p:nvSpPr>
        <p:spPr>
          <a:xfrm>
            <a:off x="209211" y="0"/>
            <a:ext cx="10125069" cy="576000"/>
          </a:xfrm>
        </p:spPr>
        <p:txBody>
          <a:bodyPr/>
          <a:lstStyle/>
          <a:p>
            <a:r>
              <a:rPr lang="cs-CZ" dirty="0"/>
              <a:t>14 denní počet nových případů (na 100 000 obyv.)</a:t>
            </a:r>
            <a:r>
              <a:rPr lang="en-US" dirty="0"/>
              <a:t> v ORP</a:t>
            </a:r>
            <a:endParaRPr lang="cs-CZ" dirty="0">
              <a:latin typeface="+mj-lt"/>
            </a:endParaRPr>
          </a:p>
        </p:txBody>
      </p:sp>
      <p:sp>
        <p:nvSpPr>
          <p:cNvPr id="5" name="Rectangle 4">
            <a:extLst>
              <a:ext uri="{FF2B5EF4-FFF2-40B4-BE49-F238E27FC236}">
                <a16:creationId xmlns:a16="http://schemas.microsoft.com/office/drawing/2014/main" id="{0BE080D6-FC53-427A-9C73-FAC7AD1D2FCD}"/>
              </a:ext>
            </a:extLst>
          </p:cNvPr>
          <p:cNvSpPr/>
          <p:nvPr/>
        </p:nvSpPr>
        <p:spPr>
          <a:xfrm>
            <a:off x="10509040" y="4183455"/>
            <a:ext cx="180000" cy="180000"/>
          </a:xfrm>
          <a:prstGeom prst="rect">
            <a:avLst/>
          </a:prstGeom>
          <a:solidFill>
            <a:srgbClr val="2B83B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Rectangle 5">
            <a:extLst>
              <a:ext uri="{FF2B5EF4-FFF2-40B4-BE49-F238E27FC236}">
                <a16:creationId xmlns:a16="http://schemas.microsoft.com/office/drawing/2014/main" id="{9E4925A4-86A9-42E1-B474-EC1CB00F06FB}"/>
              </a:ext>
            </a:extLst>
          </p:cNvPr>
          <p:cNvSpPr/>
          <p:nvPr/>
        </p:nvSpPr>
        <p:spPr>
          <a:xfrm>
            <a:off x="10509040" y="4492181"/>
            <a:ext cx="180000" cy="180000"/>
          </a:xfrm>
          <a:prstGeom prst="rect">
            <a:avLst/>
          </a:prstGeom>
          <a:solidFill>
            <a:srgbClr val="80BF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Rectangle 6">
            <a:extLst>
              <a:ext uri="{FF2B5EF4-FFF2-40B4-BE49-F238E27FC236}">
                <a16:creationId xmlns:a16="http://schemas.microsoft.com/office/drawing/2014/main" id="{131920F6-822D-4D8E-9016-3491B8DD67F4}"/>
              </a:ext>
            </a:extLst>
          </p:cNvPr>
          <p:cNvSpPr/>
          <p:nvPr/>
        </p:nvSpPr>
        <p:spPr>
          <a:xfrm>
            <a:off x="10509040" y="4800907"/>
            <a:ext cx="180000" cy="180000"/>
          </a:xfrm>
          <a:prstGeom prst="rect">
            <a:avLst/>
          </a:prstGeom>
          <a:solidFill>
            <a:srgbClr val="C7E8A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 name="Rectangle 7">
            <a:extLst>
              <a:ext uri="{FF2B5EF4-FFF2-40B4-BE49-F238E27FC236}">
                <a16:creationId xmlns:a16="http://schemas.microsoft.com/office/drawing/2014/main" id="{F3996B81-667A-401C-967B-28C2A48E23CC}"/>
              </a:ext>
            </a:extLst>
          </p:cNvPr>
          <p:cNvSpPr/>
          <p:nvPr/>
        </p:nvSpPr>
        <p:spPr>
          <a:xfrm>
            <a:off x="10509040" y="5109633"/>
            <a:ext cx="180000" cy="180000"/>
          </a:xfrm>
          <a:prstGeom prst="rect">
            <a:avLst/>
          </a:prstGeom>
          <a:solidFill>
            <a:srgbClr val="E2E22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 name="Rectangle 8">
            <a:extLst>
              <a:ext uri="{FF2B5EF4-FFF2-40B4-BE49-F238E27FC236}">
                <a16:creationId xmlns:a16="http://schemas.microsoft.com/office/drawing/2014/main" id="{CF2DB380-5F7C-460F-BFDA-86D337A8CFE1}"/>
              </a:ext>
            </a:extLst>
          </p:cNvPr>
          <p:cNvSpPr/>
          <p:nvPr/>
        </p:nvSpPr>
        <p:spPr>
          <a:xfrm>
            <a:off x="10509040" y="5418359"/>
            <a:ext cx="180000" cy="180000"/>
          </a:xfrm>
          <a:prstGeom prst="rect">
            <a:avLst/>
          </a:prstGeom>
          <a:solidFill>
            <a:srgbClr val="FEAB4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TextBox 9">
            <a:extLst>
              <a:ext uri="{FF2B5EF4-FFF2-40B4-BE49-F238E27FC236}">
                <a16:creationId xmlns:a16="http://schemas.microsoft.com/office/drawing/2014/main" id="{708FD43E-EE03-4737-A366-C1F7D775579E}"/>
              </a:ext>
            </a:extLst>
          </p:cNvPr>
          <p:cNvSpPr txBox="1"/>
          <p:nvPr/>
        </p:nvSpPr>
        <p:spPr>
          <a:xfrm>
            <a:off x="10748797" y="4088789"/>
            <a:ext cx="70403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&lt;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7</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4B654345-6D6F-4D0F-813B-A10AFB3293A9}"/>
              </a:ext>
            </a:extLst>
          </p:cNvPr>
          <p:cNvSpPr txBox="1"/>
          <p:nvPr/>
        </p:nvSpPr>
        <p:spPr>
          <a:xfrm>
            <a:off x="10748797" y="4400079"/>
            <a:ext cx="109677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7</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 –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8</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2" name="TextBox 11">
            <a:extLst>
              <a:ext uri="{FF2B5EF4-FFF2-40B4-BE49-F238E27FC236}">
                <a16:creationId xmlns:a16="http://schemas.microsoft.com/office/drawing/2014/main" id="{EECECFEB-BD0B-4FAF-9B8B-C8A903E5C1DE}"/>
              </a:ext>
            </a:extLst>
          </p:cNvPr>
          <p:cNvSpPr txBox="1"/>
          <p:nvPr/>
        </p:nvSpPr>
        <p:spPr>
          <a:xfrm>
            <a:off x="10748797" y="4711369"/>
            <a:ext cx="109677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8</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 –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9</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4" name="TextBox 13">
            <a:extLst>
              <a:ext uri="{FF2B5EF4-FFF2-40B4-BE49-F238E27FC236}">
                <a16:creationId xmlns:a16="http://schemas.microsoft.com/office/drawing/2014/main" id="{E14133F7-D8D6-4D0C-B56B-CAC8C40EE252}"/>
              </a:ext>
            </a:extLst>
          </p:cNvPr>
          <p:cNvSpPr txBox="1"/>
          <p:nvPr/>
        </p:nvSpPr>
        <p:spPr>
          <a:xfrm>
            <a:off x="10748797" y="5022659"/>
            <a:ext cx="1268296"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9</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 –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1 0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5" name="TextBox 14">
            <a:extLst>
              <a:ext uri="{FF2B5EF4-FFF2-40B4-BE49-F238E27FC236}">
                <a16:creationId xmlns:a16="http://schemas.microsoft.com/office/drawing/2014/main" id="{020DDF93-0D60-4DCB-A93B-533691C52B6E}"/>
              </a:ext>
            </a:extLst>
          </p:cNvPr>
          <p:cNvSpPr txBox="1"/>
          <p:nvPr/>
        </p:nvSpPr>
        <p:spPr>
          <a:xfrm>
            <a:off x="10748797" y="5333949"/>
            <a:ext cx="1439818"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1 0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 – 1 100</a:t>
            </a:r>
          </a:p>
        </p:txBody>
      </p:sp>
      <p:sp>
        <p:nvSpPr>
          <p:cNvPr id="16" name="Rectangle 15">
            <a:extLst>
              <a:ext uri="{FF2B5EF4-FFF2-40B4-BE49-F238E27FC236}">
                <a16:creationId xmlns:a16="http://schemas.microsoft.com/office/drawing/2014/main" id="{8B48D847-A97F-4AAA-A08B-55218BF2B7F5}"/>
              </a:ext>
            </a:extLst>
          </p:cNvPr>
          <p:cNvSpPr/>
          <p:nvPr/>
        </p:nvSpPr>
        <p:spPr>
          <a:xfrm>
            <a:off x="10509040" y="5727084"/>
            <a:ext cx="180000" cy="180000"/>
          </a:xfrm>
          <a:prstGeom prst="rect">
            <a:avLst/>
          </a:prstGeom>
          <a:solidFill>
            <a:srgbClr val="F12E1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 name="Rectangle 16">
            <a:extLst>
              <a:ext uri="{FF2B5EF4-FFF2-40B4-BE49-F238E27FC236}">
                <a16:creationId xmlns:a16="http://schemas.microsoft.com/office/drawing/2014/main" id="{70FDD93D-9CA2-41FC-953B-E1DA3769E12D}"/>
              </a:ext>
            </a:extLst>
          </p:cNvPr>
          <p:cNvSpPr/>
          <p:nvPr/>
        </p:nvSpPr>
        <p:spPr>
          <a:xfrm>
            <a:off x="10509040" y="6035808"/>
            <a:ext cx="180000" cy="180000"/>
          </a:xfrm>
          <a:prstGeom prst="rect">
            <a:avLst/>
          </a:prstGeom>
          <a:solidFill>
            <a:srgbClr val="AA131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 name="TextBox 18">
            <a:extLst>
              <a:ext uri="{FF2B5EF4-FFF2-40B4-BE49-F238E27FC236}">
                <a16:creationId xmlns:a16="http://schemas.microsoft.com/office/drawing/2014/main" id="{7B07D8BB-886C-4DD8-BE83-D1D89236D7C4}"/>
              </a:ext>
            </a:extLst>
          </p:cNvPr>
          <p:cNvSpPr txBox="1"/>
          <p:nvPr/>
        </p:nvSpPr>
        <p:spPr>
          <a:xfrm>
            <a:off x="10748797" y="5645239"/>
            <a:ext cx="1439818"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1 100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 –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2 0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0" name="TextBox 19">
            <a:extLst>
              <a:ext uri="{FF2B5EF4-FFF2-40B4-BE49-F238E27FC236}">
                <a16:creationId xmlns:a16="http://schemas.microsoft.com/office/drawing/2014/main" id="{82588280-9570-4C47-854B-55E5855520E2}"/>
              </a:ext>
            </a:extLst>
          </p:cNvPr>
          <p:cNvSpPr txBox="1"/>
          <p:nvPr/>
        </p:nvSpPr>
        <p:spPr>
          <a:xfrm>
            <a:off x="10748797" y="5956531"/>
            <a:ext cx="875561"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&gt;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2 0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33" name="TextBox 29">
            <a:extLst>
              <a:ext uri="{FF2B5EF4-FFF2-40B4-BE49-F238E27FC236}">
                <a16:creationId xmlns:a16="http://schemas.microsoft.com/office/drawing/2014/main" id="{1907CFD2-3ACF-4FB2-8859-B21D109FB072}"/>
              </a:ext>
            </a:extLst>
          </p:cNvPr>
          <p:cNvSpPr txBox="1"/>
          <p:nvPr>
            <p:custDataLst>
              <p:tags r:id="rId2"/>
            </p:custDataLst>
          </p:nvPr>
        </p:nvSpPr>
        <p:spPr>
          <a:xfrm>
            <a:off x="289860" y="741839"/>
            <a:ext cx="132440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2</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8.2.2021</a:t>
            </a:r>
          </a:p>
        </p:txBody>
      </p:sp>
      <p:sp>
        <p:nvSpPr>
          <p:cNvPr id="23" name="TextBox 29">
            <a:extLst>
              <a:ext uri="{FF2B5EF4-FFF2-40B4-BE49-F238E27FC236}">
                <a16:creationId xmlns:a16="http://schemas.microsoft.com/office/drawing/2014/main" id="{DF80813F-2BA1-459E-A80E-E647301050EE}"/>
              </a:ext>
            </a:extLst>
          </p:cNvPr>
          <p:cNvSpPr txBox="1"/>
          <p:nvPr>
            <p:custDataLst>
              <p:tags r:id="rId3"/>
            </p:custDataLst>
          </p:nvPr>
        </p:nvSpPr>
        <p:spPr>
          <a:xfrm>
            <a:off x="4374853" y="715164"/>
            <a:ext cx="118173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7.</a:t>
            </a: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3</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.2021</a:t>
            </a:r>
          </a:p>
        </p:txBody>
      </p:sp>
      <p:pic>
        <p:nvPicPr>
          <p:cNvPr id="21" name="Picture 20" descr="Map&#10;&#10;Description automatically generated">
            <a:extLst>
              <a:ext uri="{FF2B5EF4-FFF2-40B4-BE49-F238E27FC236}">
                <a16:creationId xmlns:a16="http://schemas.microsoft.com/office/drawing/2014/main" id="{0398DECE-C66B-482B-903C-0526E4051B89}"/>
              </a:ext>
            </a:extLst>
          </p:cNvPr>
          <p:cNvPicPr>
            <a:picLocks noChangeAspect="1"/>
          </p:cNvPicPr>
          <p:nvPr>
            <p:custDataLst>
              <p:tags r:id="rId4"/>
            </p:custDataLst>
          </p:nvPr>
        </p:nvPicPr>
        <p:blipFill rotWithShape="1">
          <a:blip r:embed="rId13" cstate="hqprint">
            <a:extLst>
              <a:ext uri="{28A0092B-C50C-407E-A947-70E740481C1C}">
                <a14:useLocalDpi xmlns:a14="http://schemas.microsoft.com/office/drawing/2010/main" val="0"/>
              </a:ext>
            </a:extLst>
          </a:blip>
          <a:srcRect l="7053" r="10441"/>
          <a:stretch/>
        </p:blipFill>
        <p:spPr>
          <a:xfrm>
            <a:off x="4292092" y="1041565"/>
            <a:ext cx="3445242" cy="2163247"/>
          </a:xfrm>
          <a:prstGeom prst="rect">
            <a:avLst/>
          </a:prstGeom>
        </p:spPr>
      </p:pic>
      <p:sp>
        <p:nvSpPr>
          <p:cNvPr id="26" name="TextBox 29">
            <a:extLst>
              <a:ext uri="{FF2B5EF4-FFF2-40B4-BE49-F238E27FC236}">
                <a16:creationId xmlns:a16="http://schemas.microsoft.com/office/drawing/2014/main" id="{41BD496B-B1DB-4783-B62F-771740941BE2}"/>
              </a:ext>
            </a:extLst>
          </p:cNvPr>
          <p:cNvSpPr txBox="1"/>
          <p:nvPr>
            <p:custDataLst>
              <p:tags r:id="rId5"/>
            </p:custDataLst>
          </p:nvPr>
        </p:nvSpPr>
        <p:spPr>
          <a:xfrm>
            <a:off x="8346104" y="702155"/>
            <a:ext cx="132440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14</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a:t>
            </a: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3</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.2021</a:t>
            </a:r>
          </a:p>
        </p:txBody>
      </p:sp>
      <p:pic>
        <p:nvPicPr>
          <p:cNvPr id="13" name="Picture 12" descr="Map&#10;&#10;Description automatically generated">
            <a:extLst>
              <a:ext uri="{FF2B5EF4-FFF2-40B4-BE49-F238E27FC236}">
                <a16:creationId xmlns:a16="http://schemas.microsoft.com/office/drawing/2014/main" id="{5B3EE2D7-EB23-4DEE-83CA-8A4E8E8A2527}"/>
              </a:ext>
            </a:extLst>
          </p:cNvPr>
          <p:cNvPicPr>
            <a:picLocks noChangeAspect="1"/>
          </p:cNvPicPr>
          <p:nvPr>
            <p:custDataLst>
              <p:tags r:id="rId6"/>
            </p:custDataLst>
          </p:nvPr>
        </p:nvPicPr>
        <p:blipFill rotWithShape="1">
          <a:blip r:embed="rId14" cstate="hqprint">
            <a:extLst>
              <a:ext uri="{28A0092B-C50C-407E-A947-70E740481C1C}">
                <a14:useLocalDpi xmlns:a14="http://schemas.microsoft.com/office/drawing/2010/main" val="0"/>
              </a:ext>
            </a:extLst>
          </a:blip>
          <a:srcRect l="4384" r="5697"/>
          <a:stretch/>
        </p:blipFill>
        <p:spPr>
          <a:xfrm>
            <a:off x="8426984" y="1102265"/>
            <a:ext cx="3590109" cy="2219277"/>
          </a:xfrm>
          <a:prstGeom prst="rect">
            <a:avLst/>
          </a:prstGeom>
        </p:spPr>
      </p:pic>
      <p:sp>
        <p:nvSpPr>
          <p:cNvPr id="27" name="TextBox 29">
            <a:extLst>
              <a:ext uri="{FF2B5EF4-FFF2-40B4-BE49-F238E27FC236}">
                <a16:creationId xmlns:a16="http://schemas.microsoft.com/office/drawing/2014/main" id="{8D218328-959B-4FCE-9A2C-25A0B5849BB5}"/>
              </a:ext>
            </a:extLst>
          </p:cNvPr>
          <p:cNvSpPr txBox="1"/>
          <p:nvPr>
            <p:custDataLst>
              <p:tags r:id="rId7"/>
            </p:custDataLst>
          </p:nvPr>
        </p:nvSpPr>
        <p:spPr>
          <a:xfrm>
            <a:off x="289860" y="3779574"/>
            <a:ext cx="132440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20</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a:t>
            </a: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3</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.2021</a:t>
            </a:r>
          </a:p>
        </p:txBody>
      </p:sp>
      <p:pic>
        <p:nvPicPr>
          <p:cNvPr id="25" name="Picture 24" descr="Map&#10;&#10;Description automatically generated">
            <a:extLst>
              <a:ext uri="{FF2B5EF4-FFF2-40B4-BE49-F238E27FC236}">
                <a16:creationId xmlns:a16="http://schemas.microsoft.com/office/drawing/2014/main" id="{65D8BFE4-97FB-4DDA-BC75-CD26CCB79C3E}"/>
              </a:ext>
            </a:extLst>
          </p:cNvPr>
          <p:cNvPicPr>
            <a:picLocks noChangeAspect="1"/>
          </p:cNvPicPr>
          <p:nvPr>
            <p:custDataLst>
              <p:tags r:id="rId8"/>
            </p:custDataLst>
          </p:nvPr>
        </p:nvPicPr>
        <p:blipFill rotWithShape="1">
          <a:blip r:embed="rId15" cstate="hqprint">
            <a:extLst>
              <a:ext uri="{28A0092B-C50C-407E-A947-70E740481C1C}">
                <a14:useLocalDpi xmlns:a14="http://schemas.microsoft.com/office/drawing/2010/main" val="0"/>
              </a:ext>
            </a:extLst>
          </a:blip>
          <a:srcRect l="2717" r="7615"/>
          <a:stretch/>
        </p:blipFill>
        <p:spPr>
          <a:xfrm>
            <a:off x="481603" y="4159874"/>
            <a:ext cx="3484517" cy="2160000"/>
          </a:xfrm>
          <a:prstGeom prst="rect">
            <a:avLst/>
          </a:prstGeom>
        </p:spPr>
      </p:pic>
      <p:pic>
        <p:nvPicPr>
          <p:cNvPr id="29" name="Picture 12" descr="Map&#10;&#10;Description automatically generated">
            <a:extLst>
              <a:ext uri="{FF2B5EF4-FFF2-40B4-BE49-F238E27FC236}">
                <a16:creationId xmlns:a16="http://schemas.microsoft.com/office/drawing/2014/main" id="{078D1790-2A55-4D35-B2A3-6D377DE52086}"/>
              </a:ext>
            </a:extLst>
          </p:cNvPr>
          <p:cNvPicPr>
            <a:picLocks noChangeAspect="1"/>
          </p:cNvPicPr>
          <p:nvPr>
            <p:custDataLst>
              <p:tags r:id="rId9"/>
            </p:custDataLst>
          </p:nvPr>
        </p:nvPicPr>
        <p:blipFill rotWithShape="1">
          <a:blip r:embed="rId16" cstate="hqprint">
            <a:extLst>
              <a:ext uri="{28A0092B-C50C-407E-A947-70E740481C1C}">
                <a14:useLocalDpi xmlns:a14="http://schemas.microsoft.com/office/drawing/2010/main" val="0"/>
              </a:ext>
            </a:extLst>
          </a:blip>
          <a:srcRect l="3750" r="7941"/>
          <a:stretch/>
        </p:blipFill>
        <p:spPr>
          <a:xfrm>
            <a:off x="6056656" y="3894632"/>
            <a:ext cx="3687742" cy="2321176"/>
          </a:xfrm>
          <a:prstGeom prst="rect">
            <a:avLst/>
          </a:prstGeom>
        </p:spPr>
      </p:pic>
      <p:sp>
        <p:nvSpPr>
          <p:cNvPr id="30" name="TextBox 29">
            <a:extLst>
              <a:ext uri="{FF2B5EF4-FFF2-40B4-BE49-F238E27FC236}">
                <a16:creationId xmlns:a16="http://schemas.microsoft.com/office/drawing/2014/main" id="{8D218328-959B-4FCE-9A2C-25A0B5849BB5}"/>
              </a:ext>
            </a:extLst>
          </p:cNvPr>
          <p:cNvSpPr txBox="1"/>
          <p:nvPr>
            <p:custDataLst>
              <p:tags r:id="rId10"/>
            </p:custDataLst>
          </p:nvPr>
        </p:nvSpPr>
        <p:spPr>
          <a:xfrm>
            <a:off x="5762405" y="3711214"/>
            <a:ext cx="132440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rgbClr val="000000"/>
                </a:solidFill>
                <a:effectLst/>
                <a:uLnTx/>
                <a:uFillTx/>
                <a:latin typeface="Arial" panose="020B0604020202020204"/>
                <a:ea typeface="+mn-ea"/>
                <a:cs typeface="+mn-cs"/>
              </a:rPr>
              <a:t>2</a:t>
            </a:r>
            <a:r>
              <a:rPr kumimoji="0" lang="cs-CZ" sz="2000" b="1" i="0" u="none" strike="noStrike" kern="1200" cap="none" spc="0" normalizeH="0" baseline="0" noProof="0" dirty="0" smtClean="0">
                <a:ln>
                  <a:noFill/>
                </a:ln>
                <a:solidFill>
                  <a:srgbClr val="000000"/>
                </a:solidFill>
                <a:effectLst/>
                <a:uLnTx/>
                <a:uFillTx/>
                <a:latin typeface="Arial" panose="020B0604020202020204"/>
                <a:ea typeface="+mn-ea"/>
                <a:cs typeface="+mn-cs"/>
              </a:rPr>
              <a:t>8.</a:t>
            </a: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3</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.2021</a:t>
            </a:r>
          </a:p>
        </p:txBody>
      </p:sp>
      <p:sp>
        <p:nvSpPr>
          <p:cNvPr id="4" name="Šipka doprava 3"/>
          <p:cNvSpPr/>
          <p:nvPr/>
        </p:nvSpPr>
        <p:spPr>
          <a:xfrm>
            <a:off x="4292092" y="4800907"/>
            <a:ext cx="1764564" cy="7023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8" name="TextovéPole 27"/>
          <p:cNvSpPr txBox="1"/>
          <p:nvPr/>
        </p:nvSpPr>
        <p:spPr>
          <a:xfrm>
            <a:off x="3966120" y="5741102"/>
            <a:ext cx="227747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2400" b="1" i="1" u="none" strike="noStrike" kern="1200" cap="none" spc="0" normalizeH="0" baseline="0" noProof="0" dirty="0" smtClean="0">
                <a:ln>
                  <a:noFill/>
                </a:ln>
                <a:solidFill>
                  <a:srgbClr val="000000"/>
                </a:solidFill>
                <a:effectLst/>
                <a:uLnTx/>
                <a:uFillTx/>
                <a:latin typeface="Arial" panose="020B0604020202020204"/>
                <a:ea typeface="+mn-ea"/>
                <a:cs typeface="+mn-cs"/>
              </a:rPr>
              <a:t>Nově zátěž již ustupuje </a:t>
            </a:r>
            <a:endParaRPr kumimoji="0" lang="cs-CZ" sz="2400" b="1" i="1"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146890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Graf 12">
            <a:extLst>
              <a:ext uri="{FF2B5EF4-FFF2-40B4-BE49-F238E27FC236}">
                <a16:creationId xmlns:a16="http://schemas.microsoft.com/office/drawing/2014/main" id="{D7A3B84F-6639-4915-AC44-63B8C670155A}"/>
              </a:ext>
            </a:extLst>
          </p:cNvPr>
          <p:cNvGraphicFramePr/>
          <p:nvPr>
            <p:extLst/>
          </p:nvPr>
        </p:nvGraphicFramePr>
        <p:xfrm>
          <a:off x="6093034" y="1955429"/>
          <a:ext cx="3115809" cy="4281103"/>
        </p:xfrm>
        <a:graphic>
          <a:graphicData uri="http://schemas.openxmlformats.org/drawingml/2006/chart">
            <c:chart xmlns:c="http://schemas.openxmlformats.org/drawingml/2006/chart" xmlns:r="http://schemas.openxmlformats.org/officeDocument/2006/relationships" r:id="rId2"/>
          </a:graphicData>
        </a:graphic>
      </p:graphicFrame>
      <p:cxnSp>
        <p:nvCxnSpPr>
          <p:cNvPr id="20" name="Přímá spojnice 19">
            <a:extLst>
              <a:ext uri="{FF2B5EF4-FFF2-40B4-BE49-F238E27FC236}">
                <a16:creationId xmlns:a16="http://schemas.microsoft.com/office/drawing/2014/main" id="{7F82D44D-4D15-4A3E-9F30-7DCB869E7E22}"/>
              </a:ext>
            </a:extLst>
          </p:cNvPr>
          <p:cNvCxnSpPr/>
          <p:nvPr/>
        </p:nvCxnSpPr>
        <p:spPr>
          <a:xfrm>
            <a:off x="7651964" y="2204335"/>
            <a:ext cx="0" cy="388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ovéPole 6">
            <a:extLst>
              <a:ext uri="{FF2B5EF4-FFF2-40B4-BE49-F238E27FC236}">
                <a16:creationId xmlns:a16="http://schemas.microsoft.com/office/drawing/2014/main" id="{990E0159-6700-4C79-9E79-4238DAF7F348}"/>
              </a:ext>
            </a:extLst>
          </p:cNvPr>
          <p:cNvSpPr txBox="1"/>
          <p:nvPr/>
        </p:nvSpPr>
        <p:spPr>
          <a:xfrm>
            <a:off x="5948990" y="1586096"/>
            <a:ext cx="342914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Diference za posledních 7 dní</a:t>
            </a:r>
          </a:p>
        </p:txBody>
      </p:sp>
      <p:graphicFrame>
        <p:nvGraphicFramePr>
          <p:cNvPr id="14" name="Tabulka 11">
            <a:extLst>
              <a:ext uri="{FF2B5EF4-FFF2-40B4-BE49-F238E27FC236}">
                <a16:creationId xmlns:a16="http://schemas.microsoft.com/office/drawing/2014/main" id="{95FAB388-2E77-463A-A884-393092466C6D}"/>
              </a:ext>
            </a:extLst>
          </p:cNvPr>
          <p:cNvGraphicFramePr>
            <a:graphicFrameLocks noGrp="1"/>
          </p:cNvGraphicFramePr>
          <p:nvPr>
            <p:extLst/>
          </p:nvPr>
        </p:nvGraphicFramePr>
        <p:xfrm>
          <a:off x="5061157" y="2259667"/>
          <a:ext cx="1337301" cy="3832668"/>
        </p:xfrm>
        <a:graphic>
          <a:graphicData uri="http://schemas.openxmlformats.org/drawingml/2006/table">
            <a:tbl>
              <a:tblPr firstRow="1" bandRow="1">
                <a:tableStyleId>{5C22544A-7EE6-4342-B048-85BDC9FD1C3A}</a:tableStyleId>
              </a:tblPr>
              <a:tblGrid>
                <a:gridCol w="1337301">
                  <a:extLst>
                    <a:ext uri="{9D8B030D-6E8A-4147-A177-3AD203B41FA5}">
                      <a16:colId xmlns:a16="http://schemas.microsoft.com/office/drawing/2014/main" val="3064028884"/>
                    </a:ext>
                  </a:extLst>
                </a:gridCol>
              </a:tblGrid>
              <a:tr h="273762">
                <a:tc>
                  <a:txBody>
                    <a:bodyPr/>
                    <a:lstStyle/>
                    <a:p>
                      <a:pPr algn="r" fontAlgn="ctr"/>
                      <a:r>
                        <a:rPr lang="cs-CZ" sz="1000" b="0" i="0" u="none" strike="noStrike">
                          <a:solidFill>
                            <a:srgbClr val="000000"/>
                          </a:solidFill>
                          <a:effectLst/>
                          <a:latin typeface="Arial" panose="020B0604020202020204" pitchFamily="34" charset="0"/>
                        </a:rPr>
                        <a:t>Plzeňský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7196304"/>
                  </a:ext>
                </a:extLst>
              </a:tr>
              <a:tr h="273762">
                <a:tc>
                  <a:txBody>
                    <a:bodyPr/>
                    <a:lstStyle/>
                    <a:p>
                      <a:pPr algn="r" fontAlgn="ctr"/>
                      <a:r>
                        <a:rPr lang="cs-CZ" sz="1000" b="0" i="0" u="none" strike="noStrike">
                          <a:solidFill>
                            <a:srgbClr val="000000"/>
                          </a:solidFill>
                          <a:effectLst/>
                          <a:latin typeface="Arial" panose="020B0604020202020204" pitchFamily="34" charset="0"/>
                        </a:rPr>
                        <a:t>Liberecký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3296800"/>
                  </a:ext>
                </a:extLst>
              </a:tr>
              <a:tr h="273762">
                <a:tc>
                  <a:txBody>
                    <a:bodyPr/>
                    <a:lstStyle/>
                    <a:p>
                      <a:pPr algn="r" fontAlgn="ctr"/>
                      <a:r>
                        <a:rPr lang="cs-CZ" sz="1000" b="0" i="0" u="none" strike="noStrike">
                          <a:solidFill>
                            <a:srgbClr val="000000"/>
                          </a:solidFill>
                          <a:effectLst/>
                          <a:latin typeface="Arial" panose="020B0604020202020204" pitchFamily="34" charset="0"/>
                        </a:rPr>
                        <a:t>Středočeský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6757184"/>
                  </a:ext>
                </a:extLst>
              </a:tr>
              <a:tr h="273762">
                <a:tc>
                  <a:txBody>
                    <a:bodyPr/>
                    <a:lstStyle/>
                    <a:p>
                      <a:pPr algn="r" fontAlgn="ctr"/>
                      <a:r>
                        <a:rPr lang="cs-CZ" sz="1000" b="0" i="0" u="none" strike="noStrike">
                          <a:solidFill>
                            <a:srgbClr val="000000"/>
                          </a:solidFill>
                          <a:effectLst/>
                          <a:latin typeface="Arial" panose="020B0604020202020204" pitchFamily="34" charset="0"/>
                        </a:rPr>
                        <a:t>Ústecký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9472187"/>
                  </a:ext>
                </a:extLst>
              </a:tr>
              <a:tr h="273762">
                <a:tc>
                  <a:txBody>
                    <a:bodyPr/>
                    <a:lstStyle/>
                    <a:p>
                      <a:pPr algn="r" fontAlgn="ctr"/>
                      <a:r>
                        <a:rPr lang="cs-CZ" sz="1000" b="0" i="0" u="none" strike="noStrike">
                          <a:solidFill>
                            <a:srgbClr val="000000"/>
                          </a:solidFill>
                          <a:effectLst/>
                          <a:latin typeface="Arial" panose="020B0604020202020204" pitchFamily="34" charset="0"/>
                        </a:rPr>
                        <a:t>Pardubický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01334753"/>
                  </a:ext>
                </a:extLst>
              </a:tr>
              <a:tr h="273762">
                <a:tc>
                  <a:txBody>
                    <a:bodyPr/>
                    <a:lstStyle/>
                    <a:p>
                      <a:pPr algn="r" fontAlgn="ctr"/>
                      <a:r>
                        <a:rPr lang="cs-CZ" sz="1000" b="0" i="0" u="none" strike="noStrike">
                          <a:solidFill>
                            <a:srgbClr val="000000"/>
                          </a:solidFill>
                          <a:effectLst/>
                          <a:latin typeface="Arial" panose="020B0604020202020204" pitchFamily="34" charset="0"/>
                        </a:rPr>
                        <a:t>Hlavní město Praha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80509075"/>
                  </a:ext>
                </a:extLst>
              </a:tr>
              <a:tr h="273762">
                <a:tc>
                  <a:txBody>
                    <a:bodyPr/>
                    <a:lstStyle/>
                    <a:p>
                      <a:pPr algn="r" fontAlgn="ctr"/>
                      <a:r>
                        <a:rPr lang="cs-CZ" sz="1000" b="0" i="0" u="none" strike="noStrike">
                          <a:solidFill>
                            <a:srgbClr val="000000"/>
                          </a:solidFill>
                          <a:effectLst/>
                          <a:latin typeface="Arial" panose="020B0604020202020204" pitchFamily="34" charset="0"/>
                        </a:rPr>
                        <a:t>Jihočeský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0645540"/>
                  </a:ext>
                </a:extLst>
              </a:tr>
              <a:tr h="273762">
                <a:tc>
                  <a:txBody>
                    <a:bodyPr/>
                    <a:lstStyle/>
                    <a:p>
                      <a:pPr algn="r" fontAlgn="ctr"/>
                      <a:r>
                        <a:rPr lang="cs-CZ" sz="1000" b="0" i="0" u="none" strike="noStrike">
                          <a:solidFill>
                            <a:srgbClr val="000000"/>
                          </a:solidFill>
                          <a:effectLst/>
                          <a:latin typeface="Arial" panose="020B0604020202020204" pitchFamily="34" charset="0"/>
                        </a:rPr>
                        <a:t>Jihomoravský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8629804"/>
                  </a:ext>
                </a:extLst>
              </a:tr>
              <a:tr h="273762">
                <a:tc>
                  <a:txBody>
                    <a:bodyPr/>
                    <a:lstStyle/>
                    <a:p>
                      <a:pPr algn="r" fontAlgn="ctr"/>
                      <a:r>
                        <a:rPr lang="cs-CZ" sz="1000" b="0" i="0" u="none" strike="noStrike">
                          <a:solidFill>
                            <a:srgbClr val="000000"/>
                          </a:solidFill>
                          <a:effectLst/>
                          <a:latin typeface="Arial" panose="020B0604020202020204" pitchFamily="34" charset="0"/>
                        </a:rPr>
                        <a:t>Karlovarský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3809498"/>
                  </a:ext>
                </a:extLst>
              </a:tr>
              <a:tr h="273762">
                <a:tc>
                  <a:txBody>
                    <a:bodyPr/>
                    <a:lstStyle/>
                    <a:p>
                      <a:pPr algn="r" fontAlgn="ctr"/>
                      <a:r>
                        <a:rPr lang="cs-CZ" sz="1000" b="0" i="0" u="none" strike="noStrike">
                          <a:solidFill>
                            <a:srgbClr val="000000"/>
                          </a:solidFill>
                          <a:effectLst/>
                          <a:latin typeface="Arial" panose="020B0604020202020204" pitchFamily="34" charset="0"/>
                        </a:rPr>
                        <a:t>Kraj Vysočina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27122295"/>
                  </a:ext>
                </a:extLst>
              </a:tr>
              <a:tr h="273762">
                <a:tc>
                  <a:txBody>
                    <a:bodyPr/>
                    <a:lstStyle/>
                    <a:p>
                      <a:pPr algn="r" fontAlgn="ctr"/>
                      <a:r>
                        <a:rPr lang="cs-CZ" sz="1000" b="0" i="0" u="none" strike="noStrike">
                          <a:solidFill>
                            <a:srgbClr val="000000"/>
                          </a:solidFill>
                          <a:effectLst/>
                          <a:latin typeface="Arial" panose="020B0604020202020204" pitchFamily="34" charset="0"/>
                        </a:rPr>
                        <a:t>Moravskoslezský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06676"/>
                  </a:ext>
                </a:extLst>
              </a:tr>
              <a:tr h="273762">
                <a:tc>
                  <a:txBody>
                    <a:bodyPr/>
                    <a:lstStyle/>
                    <a:p>
                      <a:pPr algn="r" fontAlgn="ctr"/>
                      <a:r>
                        <a:rPr lang="cs-CZ" sz="1000" b="0" i="0" u="none" strike="noStrike">
                          <a:solidFill>
                            <a:srgbClr val="000000"/>
                          </a:solidFill>
                          <a:effectLst/>
                          <a:latin typeface="Arial" panose="020B0604020202020204" pitchFamily="34" charset="0"/>
                        </a:rPr>
                        <a:t>Olomoucký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1779126"/>
                  </a:ext>
                </a:extLst>
              </a:tr>
              <a:tr h="273762">
                <a:tc>
                  <a:txBody>
                    <a:bodyPr/>
                    <a:lstStyle/>
                    <a:p>
                      <a:pPr algn="r" fontAlgn="ctr"/>
                      <a:r>
                        <a:rPr lang="cs-CZ" sz="1000" b="0" i="0" u="none" strike="noStrike">
                          <a:solidFill>
                            <a:srgbClr val="000000"/>
                          </a:solidFill>
                          <a:effectLst/>
                          <a:latin typeface="Arial" panose="020B0604020202020204" pitchFamily="34" charset="0"/>
                        </a:rPr>
                        <a:t>Zlínský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29730883"/>
                  </a:ext>
                </a:extLst>
              </a:tr>
              <a:tr h="273762">
                <a:tc>
                  <a:txBody>
                    <a:bodyPr/>
                    <a:lstStyle/>
                    <a:p>
                      <a:pPr algn="r" fontAlgn="ctr"/>
                      <a:r>
                        <a:rPr lang="cs-CZ" sz="1000" b="0" i="0" u="none" strike="noStrike" dirty="0">
                          <a:solidFill>
                            <a:srgbClr val="000000"/>
                          </a:solidFill>
                          <a:effectLst/>
                          <a:latin typeface="Arial" panose="020B0604020202020204" pitchFamily="34" charset="0"/>
                        </a:rPr>
                        <a:t>Královéhradecký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72585119"/>
                  </a:ext>
                </a:extLst>
              </a:tr>
            </a:tbl>
          </a:graphicData>
        </a:graphic>
      </p:graphicFrame>
      <p:sp>
        <p:nvSpPr>
          <p:cNvPr id="17" name="TextovéPole 16">
            <a:extLst>
              <a:ext uri="{FF2B5EF4-FFF2-40B4-BE49-F238E27FC236}">
                <a16:creationId xmlns:a16="http://schemas.microsoft.com/office/drawing/2014/main" id="{2FFFCA2B-FFDE-427C-8A58-BA118823CA59}"/>
              </a:ext>
            </a:extLst>
          </p:cNvPr>
          <p:cNvSpPr txBox="1"/>
          <p:nvPr/>
        </p:nvSpPr>
        <p:spPr>
          <a:xfrm>
            <a:off x="1696840" y="1550430"/>
            <a:ext cx="206979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Aktuální hodnoty</a:t>
            </a:r>
          </a:p>
        </p:txBody>
      </p:sp>
      <p:graphicFrame>
        <p:nvGraphicFramePr>
          <p:cNvPr id="18" name="Graf 17">
            <a:extLst>
              <a:ext uri="{FF2B5EF4-FFF2-40B4-BE49-F238E27FC236}">
                <a16:creationId xmlns:a16="http://schemas.microsoft.com/office/drawing/2014/main" id="{697DF336-95B2-40A5-B608-A8444018AD16}"/>
              </a:ext>
            </a:extLst>
          </p:cNvPr>
          <p:cNvGraphicFramePr/>
          <p:nvPr>
            <p:extLst/>
          </p:nvPr>
        </p:nvGraphicFramePr>
        <p:xfrm>
          <a:off x="1308735" y="1919763"/>
          <a:ext cx="3115809" cy="428110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Tabulka 11">
            <a:extLst>
              <a:ext uri="{FF2B5EF4-FFF2-40B4-BE49-F238E27FC236}">
                <a16:creationId xmlns:a16="http://schemas.microsoft.com/office/drawing/2014/main" id="{AEC007C7-4304-4C55-AE44-15AD7BCBC3D9}"/>
              </a:ext>
            </a:extLst>
          </p:cNvPr>
          <p:cNvGraphicFramePr>
            <a:graphicFrameLocks noGrp="1"/>
          </p:cNvGraphicFramePr>
          <p:nvPr>
            <p:extLst/>
          </p:nvPr>
        </p:nvGraphicFramePr>
        <p:xfrm>
          <a:off x="44904" y="2224001"/>
          <a:ext cx="1337301" cy="3832668"/>
        </p:xfrm>
        <a:graphic>
          <a:graphicData uri="http://schemas.openxmlformats.org/drawingml/2006/table">
            <a:tbl>
              <a:tblPr firstRow="1" bandRow="1">
                <a:tableStyleId>{5C22544A-7EE6-4342-B048-85BDC9FD1C3A}</a:tableStyleId>
              </a:tblPr>
              <a:tblGrid>
                <a:gridCol w="1337301">
                  <a:extLst>
                    <a:ext uri="{9D8B030D-6E8A-4147-A177-3AD203B41FA5}">
                      <a16:colId xmlns:a16="http://schemas.microsoft.com/office/drawing/2014/main" val="3064028884"/>
                    </a:ext>
                  </a:extLst>
                </a:gridCol>
              </a:tblGrid>
              <a:tr h="273762">
                <a:tc>
                  <a:txBody>
                    <a:bodyPr/>
                    <a:lstStyle/>
                    <a:p>
                      <a:pPr algn="r" fontAlgn="ctr"/>
                      <a:r>
                        <a:rPr lang="cs-CZ" sz="1000" b="0" i="0" u="none" strike="noStrike">
                          <a:solidFill>
                            <a:srgbClr val="000000"/>
                          </a:solidFill>
                          <a:effectLst/>
                          <a:latin typeface="Arial" panose="020B0604020202020204" pitchFamily="34" charset="0"/>
                        </a:rPr>
                        <a:t>Karlovarský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7196304"/>
                  </a:ext>
                </a:extLst>
              </a:tr>
              <a:tr h="273762">
                <a:tc>
                  <a:txBody>
                    <a:bodyPr/>
                    <a:lstStyle/>
                    <a:p>
                      <a:pPr algn="r" fontAlgn="ctr"/>
                      <a:r>
                        <a:rPr lang="cs-CZ" sz="1000" b="0" i="0" u="none" strike="noStrike">
                          <a:solidFill>
                            <a:srgbClr val="000000"/>
                          </a:solidFill>
                          <a:effectLst/>
                          <a:latin typeface="Arial" panose="020B0604020202020204" pitchFamily="34" charset="0"/>
                        </a:rPr>
                        <a:t>Plzeňský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3296800"/>
                  </a:ext>
                </a:extLst>
              </a:tr>
              <a:tr h="273762">
                <a:tc>
                  <a:txBody>
                    <a:bodyPr/>
                    <a:lstStyle/>
                    <a:p>
                      <a:pPr algn="r" fontAlgn="ctr"/>
                      <a:r>
                        <a:rPr lang="cs-CZ" sz="1000" b="0" i="0" u="none" strike="noStrike">
                          <a:solidFill>
                            <a:srgbClr val="000000"/>
                          </a:solidFill>
                          <a:effectLst/>
                          <a:latin typeface="Arial" panose="020B0604020202020204" pitchFamily="34" charset="0"/>
                        </a:rPr>
                        <a:t>Královéhradecký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6757184"/>
                  </a:ext>
                </a:extLst>
              </a:tr>
              <a:tr h="273762">
                <a:tc>
                  <a:txBody>
                    <a:bodyPr/>
                    <a:lstStyle/>
                    <a:p>
                      <a:pPr algn="r" fontAlgn="ctr"/>
                      <a:r>
                        <a:rPr lang="cs-CZ" sz="1000" b="0" i="0" u="none" strike="noStrike">
                          <a:solidFill>
                            <a:srgbClr val="000000"/>
                          </a:solidFill>
                          <a:effectLst/>
                          <a:latin typeface="Arial" panose="020B0604020202020204" pitchFamily="34" charset="0"/>
                        </a:rPr>
                        <a:t>Liberecký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9472187"/>
                  </a:ext>
                </a:extLst>
              </a:tr>
              <a:tr h="273762">
                <a:tc>
                  <a:txBody>
                    <a:bodyPr/>
                    <a:lstStyle/>
                    <a:p>
                      <a:pPr algn="r" fontAlgn="ctr"/>
                      <a:r>
                        <a:rPr lang="cs-CZ" sz="1000" b="0" i="0" u="none" strike="noStrike">
                          <a:solidFill>
                            <a:srgbClr val="000000"/>
                          </a:solidFill>
                          <a:effectLst/>
                          <a:latin typeface="Arial" panose="020B0604020202020204" pitchFamily="34" charset="0"/>
                        </a:rPr>
                        <a:t>Pardubický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01334753"/>
                  </a:ext>
                </a:extLst>
              </a:tr>
              <a:tr h="273762">
                <a:tc>
                  <a:txBody>
                    <a:bodyPr/>
                    <a:lstStyle/>
                    <a:p>
                      <a:pPr algn="r" fontAlgn="ctr"/>
                      <a:r>
                        <a:rPr lang="cs-CZ" sz="1000" b="0" i="0" u="none" strike="noStrike">
                          <a:solidFill>
                            <a:srgbClr val="000000"/>
                          </a:solidFill>
                          <a:effectLst/>
                          <a:latin typeface="Arial" panose="020B0604020202020204" pitchFamily="34" charset="0"/>
                        </a:rPr>
                        <a:t>Středočeský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80509075"/>
                  </a:ext>
                </a:extLst>
              </a:tr>
              <a:tr h="273762">
                <a:tc>
                  <a:txBody>
                    <a:bodyPr/>
                    <a:lstStyle/>
                    <a:p>
                      <a:pPr algn="r" fontAlgn="ctr"/>
                      <a:r>
                        <a:rPr lang="cs-CZ" sz="1000" b="0" i="0" u="none" strike="noStrike">
                          <a:solidFill>
                            <a:srgbClr val="000000"/>
                          </a:solidFill>
                          <a:effectLst/>
                          <a:latin typeface="Arial" panose="020B0604020202020204" pitchFamily="34" charset="0"/>
                        </a:rPr>
                        <a:t>Ústecký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0645540"/>
                  </a:ext>
                </a:extLst>
              </a:tr>
              <a:tr h="273762">
                <a:tc>
                  <a:txBody>
                    <a:bodyPr/>
                    <a:lstStyle/>
                    <a:p>
                      <a:pPr algn="r" fontAlgn="ctr"/>
                      <a:r>
                        <a:rPr lang="cs-CZ" sz="1000" b="0" i="0" u="none" strike="noStrike">
                          <a:solidFill>
                            <a:srgbClr val="000000"/>
                          </a:solidFill>
                          <a:effectLst/>
                          <a:latin typeface="Arial" panose="020B0604020202020204" pitchFamily="34" charset="0"/>
                        </a:rPr>
                        <a:t>Hlavní město Praha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8629804"/>
                  </a:ext>
                </a:extLst>
              </a:tr>
              <a:tr h="273762">
                <a:tc>
                  <a:txBody>
                    <a:bodyPr/>
                    <a:lstStyle/>
                    <a:p>
                      <a:pPr algn="r" fontAlgn="ctr"/>
                      <a:r>
                        <a:rPr lang="cs-CZ" sz="1000" b="0" i="0" u="none" strike="noStrike">
                          <a:solidFill>
                            <a:srgbClr val="000000"/>
                          </a:solidFill>
                          <a:effectLst/>
                          <a:latin typeface="Arial" panose="020B0604020202020204" pitchFamily="34" charset="0"/>
                        </a:rPr>
                        <a:t>Jihočeský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3809498"/>
                  </a:ext>
                </a:extLst>
              </a:tr>
              <a:tr h="273762">
                <a:tc>
                  <a:txBody>
                    <a:bodyPr/>
                    <a:lstStyle/>
                    <a:p>
                      <a:pPr algn="r" fontAlgn="ctr"/>
                      <a:r>
                        <a:rPr lang="cs-CZ" sz="1000" b="0" i="0" u="none" strike="noStrike">
                          <a:solidFill>
                            <a:srgbClr val="000000"/>
                          </a:solidFill>
                          <a:effectLst/>
                          <a:latin typeface="Arial" panose="020B0604020202020204" pitchFamily="34" charset="0"/>
                        </a:rPr>
                        <a:t>Jihomoravský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27122295"/>
                  </a:ext>
                </a:extLst>
              </a:tr>
              <a:tr h="273762">
                <a:tc>
                  <a:txBody>
                    <a:bodyPr/>
                    <a:lstStyle/>
                    <a:p>
                      <a:pPr algn="r" fontAlgn="ctr"/>
                      <a:r>
                        <a:rPr lang="cs-CZ" sz="1000" b="0" i="0" u="none" strike="noStrike">
                          <a:solidFill>
                            <a:srgbClr val="000000"/>
                          </a:solidFill>
                          <a:effectLst/>
                          <a:latin typeface="Arial" panose="020B0604020202020204" pitchFamily="34" charset="0"/>
                        </a:rPr>
                        <a:t>Olomoucký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06676"/>
                  </a:ext>
                </a:extLst>
              </a:tr>
              <a:tr h="273762">
                <a:tc>
                  <a:txBody>
                    <a:bodyPr/>
                    <a:lstStyle/>
                    <a:p>
                      <a:pPr algn="r" fontAlgn="ctr"/>
                      <a:r>
                        <a:rPr lang="cs-CZ" sz="1000" b="0" i="0" u="none" strike="noStrike">
                          <a:solidFill>
                            <a:srgbClr val="000000"/>
                          </a:solidFill>
                          <a:effectLst/>
                          <a:latin typeface="Arial" panose="020B0604020202020204" pitchFamily="34" charset="0"/>
                        </a:rPr>
                        <a:t>Kraj Vysočina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1779126"/>
                  </a:ext>
                </a:extLst>
              </a:tr>
              <a:tr h="273762">
                <a:tc>
                  <a:txBody>
                    <a:bodyPr/>
                    <a:lstStyle/>
                    <a:p>
                      <a:pPr algn="r" fontAlgn="ctr"/>
                      <a:r>
                        <a:rPr lang="cs-CZ" sz="1000" b="0" i="0" u="none" strike="noStrike">
                          <a:solidFill>
                            <a:srgbClr val="000000"/>
                          </a:solidFill>
                          <a:effectLst/>
                          <a:latin typeface="Arial" panose="020B0604020202020204" pitchFamily="34" charset="0"/>
                        </a:rPr>
                        <a:t>Moravskoslezský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29730883"/>
                  </a:ext>
                </a:extLst>
              </a:tr>
              <a:tr h="273762">
                <a:tc>
                  <a:txBody>
                    <a:bodyPr/>
                    <a:lstStyle/>
                    <a:p>
                      <a:pPr algn="r" fontAlgn="ctr"/>
                      <a:r>
                        <a:rPr lang="cs-CZ" sz="1000" b="0" i="0" u="none" strike="noStrike" dirty="0">
                          <a:solidFill>
                            <a:srgbClr val="000000"/>
                          </a:solidFill>
                          <a:effectLst/>
                          <a:latin typeface="Arial" panose="020B0604020202020204" pitchFamily="34" charset="0"/>
                        </a:rPr>
                        <a:t>Zlínský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72585119"/>
                  </a:ext>
                </a:extLst>
              </a:tr>
            </a:tbl>
          </a:graphicData>
        </a:graphic>
      </p:graphicFrame>
      <p:sp>
        <p:nvSpPr>
          <p:cNvPr id="23" name="Nadpis 2">
            <a:extLst>
              <a:ext uri="{FF2B5EF4-FFF2-40B4-BE49-F238E27FC236}">
                <a16:creationId xmlns:a16="http://schemas.microsoft.com/office/drawing/2014/main" id="{A7B93101-0EBB-4871-8999-7D1ADFC76DC1}"/>
              </a:ext>
            </a:extLst>
          </p:cNvPr>
          <p:cNvSpPr>
            <a:spLocks noGrp="1"/>
          </p:cNvSpPr>
          <p:nvPr>
            <p:ph type="title"/>
          </p:nvPr>
        </p:nvSpPr>
        <p:spPr>
          <a:xfrm>
            <a:off x="55986" y="1"/>
            <a:ext cx="8808993" cy="681036"/>
          </a:xfrm>
        </p:spPr>
        <p:txBody>
          <a:bodyPr>
            <a:normAutofit/>
          </a:bodyPr>
          <a:lstStyle/>
          <a:p>
            <a:r>
              <a:rPr lang="cs-CZ" sz="2000" dirty="0">
                <a:latin typeface="+mn-lt"/>
              </a:rPr>
              <a:t>14denní incidence na 100 tisíc obyvatel</a:t>
            </a:r>
          </a:p>
        </p:txBody>
      </p:sp>
      <p:sp>
        <p:nvSpPr>
          <p:cNvPr id="15" name="TextovéPole 14">
            <a:extLst>
              <a:ext uri="{FF2B5EF4-FFF2-40B4-BE49-F238E27FC236}">
                <a16:creationId xmlns:a16="http://schemas.microsoft.com/office/drawing/2014/main" id="{44F86700-D5B2-4E85-A67A-58512B3C1A7E}"/>
              </a:ext>
            </a:extLst>
          </p:cNvPr>
          <p:cNvSpPr txBox="1"/>
          <p:nvPr/>
        </p:nvSpPr>
        <p:spPr>
          <a:xfrm>
            <a:off x="345066" y="967666"/>
            <a:ext cx="524374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400" b="1" i="0" u="none" strike="noStrike" kern="1200" cap="none" spc="0" normalizeH="0" baseline="0" noProof="0" dirty="0">
                <a:ln>
                  <a:noFill/>
                </a:ln>
                <a:solidFill>
                  <a:srgbClr val="305983"/>
                </a:solidFill>
                <a:effectLst/>
                <a:uLnTx/>
                <a:uFillTx/>
                <a:latin typeface="Arial" panose="020B0604020202020204"/>
                <a:ea typeface="+mn-ea"/>
                <a:cs typeface="+mn-cs"/>
              </a:rPr>
              <a:t>Srovnání regionů k datu 1. 3. 2021</a:t>
            </a:r>
          </a:p>
        </p:txBody>
      </p:sp>
      <p:sp>
        <p:nvSpPr>
          <p:cNvPr id="16" name="TextovéPole 15"/>
          <p:cNvSpPr txBox="1"/>
          <p:nvPr/>
        </p:nvSpPr>
        <p:spPr>
          <a:xfrm>
            <a:off x="9587244" y="2306209"/>
            <a:ext cx="2550782"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Významný růst zátěže v zatížených regionech Čech </a:t>
            </a:r>
          </a:p>
        </p:txBody>
      </p:sp>
      <p:sp>
        <p:nvSpPr>
          <p:cNvPr id="21" name="Šipka dolů 20"/>
          <p:cNvSpPr/>
          <p:nvPr/>
        </p:nvSpPr>
        <p:spPr>
          <a:xfrm rot="16200000">
            <a:off x="8860114" y="2498410"/>
            <a:ext cx="765068" cy="548188"/>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956721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Graf 12">
            <a:extLst>
              <a:ext uri="{FF2B5EF4-FFF2-40B4-BE49-F238E27FC236}">
                <a16:creationId xmlns:a16="http://schemas.microsoft.com/office/drawing/2014/main" id="{D7A3B84F-6639-4915-AC44-63B8C670155A}"/>
              </a:ext>
            </a:extLst>
          </p:cNvPr>
          <p:cNvGraphicFramePr/>
          <p:nvPr>
            <p:custDataLst>
              <p:tags r:id="rId1"/>
            </p:custDataLst>
            <p:extLst/>
          </p:nvPr>
        </p:nvGraphicFramePr>
        <p:xfrm>
          <a:off x="6254518" y="1955429"/>
          <a:ext cx="3115809" cy="4281103"/>
        </p:xfrm>
        <a:graphic>
          <a:graphicData uri="http://schemas.openxmlformats.org/drawingml/2006/chart">
            <c:chart xmlns:c="http://schemas.openxmlformats.org/drawingml/2006/chart" xmlns:r="http://schemas.openxmlformats.org/officeDocument/2006/relationships" r:id="rId7"/>
          </a:graphicData>
        </a:graphic>
      </p:graphicFrame>
      <p:cxnSp>
        <p:nvCxnSpPr>
          <p:cNvPr id="20" name="Přímá spojnice 19">
            <a:extLst>
              <a:ext uri="{FF2B5EF4-FFF2-40B4-BE49-F238E27FC236}">
                <a16:creationId xmlns:a16="http://schemas.microsoft.com/office/drawing/2014/main" id="{7F82D44D-4D15-4A3E-9F30-7DCB869E7E22}"/>
              </a:ext>
            </a:extLst>
          </p:cNvPr>
          <p:cNvCxnSpPr/>
          <p:nvPr>
            <p:custDataLst>
              <p:tags r:id="rId2"/>
            </p:custDataLst>
          </p:nvPr>
        </p:nvCxnSpPr>
        <p:spPr>
          <a:xfrm>
            <a:off x="7816783" y="2204335"/>
            <a:ext cx="0" cy="388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ovéPole 6">
            <a:extLst>
              <a:ext uri="{FF2B5EF4-FFF2-40B4-BE49-F238E27FC236}">
                <a16:creationId xmlns:a16="http://schemas.microsoft.com/office/drawing/2014/main" id="{990E0159-6700-4C79-9E79-4238DAF7F348}"/>
              </a:ext>
            </a:extLst>
          </p:cNvPr>
          <p:cNvSpPr txBox="1"/>
          <p:nvPr/>
        </p:nvSpPr>
        <p:spPr>
          <a:xfrm>
            <a:off x="6110474" y="1586096"/>
            <a:ext cx="342914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Diference za posledních 7 dní</a:t>
            </a:r>
          </a:p>
        </p:txBody>
      </p:sp>
      <p:graphicFrame>
        <p:nvGraphicFramePr>
          <p:cNvPr id="14" name="Tabulka 11">
            <a:extLst>
              <a:ext uri="{FF2B5EF4-FFF2-40B4-BE49-F238E27FC236}">
                <a16:creationId xmlns:a16="http://schemas.microsoft.com/office/drawing/2014/main" id="{95FAB388-2E77-463A-A884-393092466C6D}"/>
              </a:ext>
            </a:extLst>
          </p:cNvPr>
          <p:cNvGraphicFramePr>
            <a:graphicFrameLocks noGrp="1"/>
          </p:cNvGraphicFramePr>
          <p:nvPr>
            <p:custDataLst>
              <p:tags r:id="rId3"/>
            </p:custDataLst>
            <p:extLst/>
          </p:nvPr>
        </p:nvGraphicFramePr>
        <p:xfrm>
          <a:off x="5108341" y="2259667"/>
          <a:ext cx="1337301" cy="3832668"/>
        </p:xfrm>
        <a:graphic>
          <a:graphicData uri="http://schemas.openxmlformats.org/drawingml/2006/table">
            <a:tbl>
              <a:tblPr firstRow="1" bandRow="1">
                <a:tableStyleId>{5C22544A-7EE6-4342-B048-85BDC9FD1C3A}</a:tableStyleId>
              </a:tblPr>
              <a:tblGrid>
                <a:gridCol w="1337301">
                  <a:extLst>
                    <a:ext uri="{9D8B030D-6E8A-4147-A177-3AD203B41FA5}">
                      <a16:colId xmlns:a16="http://schemas.microsoft.com/office/drawing/2014/main" val="3064028884"/>
                    </a:ext>
                  </a:extLst>
                </a:gridCol>
              </a:tblGrid>
              <a:tr h="273762">
                <a:tc>
                  <a:txBody>
                    <a:bodyPr/>
                    <a:lstStyle/>
                    <a:p>
                      <a:pPr algn="r" fontAlgn="ctr"/>
                      <a:r>
                        <a:rPr lang="cs-CZ" sz="1000" b="0" i="0" u="none" strike="noStrike">
                          <a:solidFill>
                            <a:srgbClr val="000000"/>
                          </a:solidFill>
                          <a:effectLst/>
                          <a:latin typeface="Arial" panose="020B0604020202020204" pitchFamily="34" charset="0"/>
                        </a:rPr>
                        <a:t>Zlínský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7196304"/>
                  </a:ext>
                </a:extLst>
              </a:tr>
              <a:tr h="273762">
                <a:tc>
                  <a:txBody>
                    <a:bodyPr/>
                    <a:lstStyle/>
                    <a:p>
                      <a:pPr algn="r" fontAlgn="ctr"/>
                      <a:r>
                        <a:rPr lang="cs-CZ" sz="1000" b="0" i="0" u="none" strike="noStrike">
                          <a:solidFill>
                            <a:srgbClr val="000000"/>
                          </a:solidFill>
                          <a:effectLst/>
                          <a:latin typeface="Arial" panose="020B0604020202020204" pitchFamily="34" charset="0"/>
                        </a:rPr>
                        <a:t>Moravskoslezský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3296800"/>
                  </a:ext>
                </a:extLst>
              </a:tr>
              <a:tr h="273762">
                <a:tc>
                  <a:txBody>
                    <a:bodyPr/>
                    <a:lstStyle/>
                    <a:p>
                      <a:pPr algn="r" fontAlgn="ctr"/>
                      <a:r>
                        <a:rPr lang="cs-CZ" sz="1000" b="0" i="0" u="none" strike="noStrike">
                          <a:solidFill>
                            <a:srgbClr val="000000"/>
                          </a:solidFill>
                          <a:effectLst/>
                          <a:latin typeface="Arial" panose="020B0604020202020204" pitchFamily="34" charset="0"/>
                        </a:rPr>
                        <a:t>Jihočeský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6757184"/>
                  </a:ext>
                </a:extLst>
              </a:tr>
              <a:tr h="273762">
                <a:tc>
                  <a:txBody>
                    <a:bodyPr/>
                    <a:lstStyle/>
                    <a:p>
                      <a:pPr algn="r" fontAlgn="ctr"/>
                      <a:r>
                        <a:rPr lang="cs-CZ" sz="1000" b="0" i="0" u="none" strike="noStrike">
                          <a:solidFill>
                            <a:srgbClr val="000000"/>
                          </a:solidFill>
                          <a:effectLst/>
                          <a:latin typeface="Arial" panose="020B0604020202020204" pitchFamily="34" charset="0"/>
                        </a:rPr>
                        <a:t>Kraj Vysočina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9472187"/>
                  </a:ext>
                </a:extLst>
              </a:tr>
              <a:tr h="273762">
                <a:tc>
                  <a:txBody>
                    <a:bodyPr/>
                    <a:lstStyle/>
                    <a:p>
                      <a:pPr algn="r" fontAlgn="ctr"/>
                      <a:r>
                        <a:rPr lang="cs-CZ" sz="1000" b="0" i="0" u="none" strike="noStrike">
                          <a:solidFill>
                            <a:srgbClr val="000000"/>
                          </a:solidFill>
                          <a:effectLst/>
                          <a:latin typeface="Arial" panose="020B0604020202020204" pitchFamily="34" charset="0"/>
                        </a:rPr>
                        <a:t>Olomoucký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01334753"/>
                  </a:ext>
                </a:extLst>
              </a:tr>
              <a:tr h="273762">
                <a:tc>
                  <a:txBody>
                    <a:bodyPr/>
                    <a:lstStyle/>
                    <a:p>
                      <a:pPr algn="r" fontAlgn="ctr"/>
                      <a:r>
                        <a:rPr lang="cs-CZ" sz="1000" b="0" i="0" u="none" strike="noStrike">
                          <a:solidFill>
                            <a:srgbClr val="000000"/>
                          </a:solidFill>
                          <a:effectLst/>
                          <a:latin typeface="Arial" panose="020B0604020202020204" pitchFamily="34" charset="0"/>
                        </a:rPr>
                        <a:t>Ústecký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80509075"/>
                  </a:ext>
                </a:extLst>
              </a:tr>
              <a:tr h="273762">
                <a:tc>
                  <a:txBody>
                    <a:bodyPr/>
                    <a:lstStyle/>
                    <a:p>
                      <a:pPr algn="r" fontAlgn="ctr"/>
                      <a:r>
                        <a:rPr lang="cs-CZ" sz="1000" b="0" i="0" u="none" strike="noStrike">
                          <a:solidFill>
                            <a:srgbClr val="000000"/>
                          </a:solidFill>
                          <a:effectLst/>
                          <a:latin typeface="Arial" panose="020B0604020202020204" pitchFamily="34" charset="0"/>
                        </a:rPr>
                        <a:t>Jihomoravský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0645540"/>
                  </a:ext>
                </a:extLst>
              </a:tr>
              <a:tr h="273762">
                <a:tc>
                  <a:txBody>
                    <a:bodyPr/>
                    <a:lstStyle/>
                    <a:p>
                      <a:pPr algn="r" fontAlgn="ctr"/>
                      <a:r>
                        <a:rPr lang="cs-CZ" sz="1000" b="0" i="0" u="none" strike="noStrike">
                          <a:solidFill>
                            <a:srgbClr val="000000"/>
                          </a:solidFill>
                          <a:effectLst/>
                          <a:latin typeface="Arial" panose="020B0604020202020204" pitchFamily="34" charset="0"/>
                        </a:rPr>
                        <a:t>Pardubický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8629804"/>
                  </a:ext>
                </a:extLst>
              </a:tr>
              <a:tr h="273762">
                <a:tc>
                  <a:txBody>
                    <a:bodyPr/>
                    <a:lstStyle/>
                    <a:p>
                      <a:pPr algn="r" fontAlgn="ctr"/>
                      <a:r>
                        <a:rPr lang="cs-CZ" sz="1000" b="0" i="0" u="none" strike="noStrike">
                          <a:solidFill>
                            <a:srgbClr val="000000"/>
                          </a:solidFill>
                          <a:effectLst/>
                          <a:latin typeface="Arial" panose="020B0604020202020204" pitchFamily="34" charset="0"/>
                        </a:rPr>
                        <a:t>Hlavní město Praha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3809498"/>
                  </a:ext>
                </a:extLst>
              </a:tr>
              <a:tr h="273762">
                <a:tc>
                  <a:txBody>
                    <a:bodyPr/>
                    <a:lstStyle/>
                    <a:p>
                      <a:pPr algn="r" fontAlgn="ctr"/>
                      <a:r>
                        <a:rPr lang="cs-CZ" sz="1000" b="0" i="0" u="none" strike="noStrike">
                          <a:solidFill>
                            <a:srgbClr val="000000"/>
                          </a:solidFill>
                          <a:effectLst/>
                          <a:latin typeface="Arial" panose="020B0604020202020204" pitchFamily="34" charset="0"/>
                        </a:rPr>
                        <a:t>Liberecký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27122295"/>
                  </a:ext>
                </a:extLst>
              </a:tr>
              <a:tr h="273762">
                <a:tc>
                  <a:txBody>
                    <a:bodyPr/>
                    <a:lstStyle/>
                    <a:p>
                      <a:pPr algn="r" fontAlgn="ctr"/>
                      <a:r>
                        <a:rPr lang="cs-CZ" sz="1000" b="0" i="0" u="none" strike="noStrike">
                          <a:solidFill>
                            <a:srgbClr val="000000"/>
                          </a:solidFill>
                          <a:effectLst/>
                          <a:latin typeface="Arial" panose="020B0604020202020204" pitchFamily="34" charset="0"/>
                        </a:rPr>
                        <a:t>Středočeský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06676"/>
                  </a:ext>
                </a:extLst>
              </a:tr>
              <a:tr h="273762">
                <a:tc>
                  <a:txBody>
                    <a:bodyPr/>
                    <a:lstStyle/>
                    <a:p>
                      <a:pPr algn="r" fontAlgn="ctr"/>
                      <a:r>
                        <a:rPr lang="cs-CZ" sz="1000" b="0" i="0" u="none" strike="noStrike">
                          <a:solidFill>
                            <a:srgbClr val="000000"/>
                          </a:solidFill>
                          <a:effectLst/>
                          <a:latin typeface="Arial" panose="020B0604020202020204" pitchFamily="34" charset="0"/>
                        </a:rPr>
                        <a:t>Plzeňský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1779126"/>
                  </a:ext>
                </a:extLst>
              </a:tr>
              <a:tr h="273762">
                <a:tc>
                  <a:txBody>
                    <a:bodyPr/>
                    <a:lstStyle/>
                    <a:p>
                      <a:pPr algn="r" fontAlgn="ctr"/>
                      <a:r>
                        <a:rPr lang="cs-CZ" sz="1000" b="0" i="0" u="none" strike="noStrike">
                          <a:solidFill>
                            <a:srgbClr val="000000"/>
                          </a:solidFill>
                          <a:effectLst/>
                          <a:latin typeface="Arial" panose="020B0604020202020204" pitchFamily="34" charset="0"/>
                        </a:rPr>
                        <a:t>Karlovarský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29730883"/>
                  </a:ext>
                </a:extLst>
              </a:tr>
              <a:tr h="273762">
                <a:tc>
                  <a:txBody>
                    <a:bodyPr/>
                    <a:lstStyle/>
                    <a:p>
                      <a:pPr algn="r" fontAlgn="ctr"/>
                      <a:r>
                        <a:rPr lang="cs-CZ" sz="1000" b="0" i="0" u="none" strike="noStrike" dirty="0">
                          <a:solidFill>
                            <a:srgbClr val="000000"/>
                          </a:solidFill>
                          <a:effectLst/>
                          <a:latin typeface="Arial" panose="020B0604020202020204" pitchFamily="34" charset="0"/>
                        </a:rPr>
                        <a:t>Královéhradecký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72585119"/>
                  </a:ext>
                </a:extLst>
              </a:tr>
            </a:tbl>
          </a:graphicData>
        </a:graphic>
      </p:graphicFrame>
      <p:sp>
        <p:nvSpPr>
          <p:cNvPr id="17" name="TextovéPole 16">
            <a:extLst>
              <a:ext uri="{FF2B5EF4-FFF2-40B4-BE49-F238E27FC236}">
                <a16:creationId xmlns:a16="http://schemas.microsoft.com/office/drawing/2014/main" id="{2FFFCA2B-FFDE-427C-8A58-BA118823CA59}"/>
              </a:ext>
            </a:extLst>
          </p:cNvPr>
          <p:cNvSpPr txBox="1"/>
          <p:nvPr/>
        </p:nvSpPr>
        <p:spPr>
          <a:xfrm>
            <a:off x="2220715" y="1550430"/>
            <a:ext cx="206979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Aktuální hodnoty</a:t>
            </a:r>
          </a:p>
        </p:txBody>
      </p:sp>
      <p:graphicFrame>
        <p:nvGraphicFramePr>
          <p:cNvPr id="18" name="Graf 17">
            <a:extLst>
              <a:ext uri="{FF2B5EF4-FFF2-40B4-BE49-F238E27FC236}">
                <a16:creationId xmlns:a16="http://schemas.microsoft.com/office/drawing/2014/main" id="{697DF336-95B2-40A5-B608-A8444018AD16}"/>
              </a:ext>
            </a:extLst>
          </p:cNvPr>
          <p:cNvGraphicFramePr/>
          <p:nvPr>
            <p:custDataLst>
              <p:tags r:id="rId4"/>
            </p:custDataLst>
            <p:extLst/>
          </p:nvPr>
        </p:nvGraphicFramePr>
        <p:xfrm>
          <a:off x="1832610" y="1919763"/>
          <a:ext cx="3115809" cy="4281103"/>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9" name="Tabulka 11">
            <a:extLst>
              <a:ext uri="{FF2B5EF4-FFF2-40B4-BE49-F238E27FC236}">
                <a16:creationId xmlns:a16="http://schemas.microsoft.com/office/drawing/2014/main" id="{AEC007C7-4304-4C55-AE44-15AD7BCBC3D9}"/>
              </a:ext>
            </a:extLst>
          </p:cNvPr>
          <p:cNvGraphicFramePr>
            <a:graphicFrameLocks noGrp="1"/>
          </p:cNvGraphicFramePr>
          <p:nvPr>
            <p:custDataLst>
              <p:tags r:id="rId5"/>
            </p:custDataLst>
            <p:extLst/>
          </p:nvPr>
        </p:nvGraphicFramePr>
        <p:xfrm>
          <a:off x="568779" y="2224001"/>
          <a:ext cx="1337301" cy="3832668"/>
        </p:xfrm>
        <a:graphic>
          <a:graphicData uri="http://schemas.openxmlformats.org/drawingml/2006/table">
            <a:tbl>
              <a:tblPr firstRow="1" bandRow="1">
                <a:tableStyleId>{5C22544A-7EE6-4342-B048-85BDC9FD1C3A}</a:tableStyleId>
              </a:tblPr>
              <a:tblGrid>
                <a:gridCol w="1337301">
                  <a:extLst>
                    <a:ext uri="{9D8B030D-6E8A-4147-A177-3AD203B41FA5}">
                      <a16:colId xmlns:a16="http://schemas.microsoft.com/office/drawing/2014/main" val="3064028884"/>
                    </a:ext>
                  </a:extLst>
                </a:gridCol>
              </a:tblGrid>
              <a:tr h="273762">
                <a:tc>
                  <a:txBody>
                    <a:bodyPr/>
                    <a:lstStyle/>
                    <a:p>
                      <a:pPr algn="r" fontAlgn="ctr"/>
                      <a:r>
                        <a:rPr lang="cs-CZ" sz="1000" b="0" i="0" u="none" strike="noStrike">
                          <a:solidFill>
                            <a:srgbClr val="000000"/>
                          </a:solidFill>
                          <a:effectLst/>
                          <a:latin typeface="Arial" panose="020B0604020202020204" pitchFamily="34" charset="0"/>
                        </a:rPr>
                        <a:t>Liberecký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7196304"/>
                  </a:ext>
                </a:extLst>
              </a:tr>
              <a:tr h="273762">
                <a:tc>
                  <a:txBody>
                    <a:bodyPr/>
                    <a:lstStyle/>
                    <a:p>
                      <a:pPr algn="r" fontAlgn="ctr"/>
                      <a:r>
                        <a:rPr lang="cs-CZ" sz="1000" b="0" i="0" u="none" strike="noStrike">
                          <a:solidFill>
                            <a:srgbClr val="000000"/>
                          </a:solidFill>
                          <a:effectLst/>
                          <a:latin typeface="Arial" panose="020B0604020202020204" pitchFamily="34" charset="0"/>
                        </a:rPr>
                        <a:t>Plzeňský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3296800"/>
                  </a:ext>
                </a:extLst>
              </a:tr>
              <a:tr h="273762">
                <a:tc>
                  <a:txBody>
                    <a:bodyPr/>
                    <a:lstStyle/>
                    <a:p>
                      <a:pPr algn="r" fontAlgn="ctr"/>
                      <a:r>
                        <a:rPr lang="cs-CZ" sz="1000" b="0" i="0" u="none" strike="noStrike">
                          <a:solidFill>
                            <a:srgbClr val="000000"/>
                          </a:solidFill>
                          <a:effectLst/>
                          <a:latin typeface="Arial" panose="020B0604020202020204" pitchFamily="34" charset="0"/>
                        </a:rPr>
                        <a:t>Pardubický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6757184"/>
                  </a:ext>
                </a:extLst>
              </a:tr>
              <a:tr h="273762">
                <a:tc>
                  <a:txBody>
                    <a:bodyPr/>
                    <a:lstStyle/>
                    <a:p>
                      <a:pPr algn="r" fontAlgn="ctr"/>
                      <a:r>
                        <a:rPr lang="cs-CZ" sz="1000" b="0" i="0" u="none" strike="noStrike">
                          <a:solidFill>
                            <a:srgbClr val="000000"/>
                          </a:solidFill>
                          <a:effectLst/>
                          <a:latin typeface="Arial" panose="020B0604020202020204" pitchFamily="34" charset="0"/>
                        </a:rPr>
                        <a:t>Ústecký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9472187"/>
                  </a:ext>
                </a:extLst>
              </a:tr>
              <a:tr h="273762">
                <a:tc>
                  <a:txBody>
                    <a:bodyPr/>
                    <a:lstStyle/>
                    <a:p>
                      <a:pPr algn="r" fontAlgn="ctr"/>
                      <a:r>
                        <a:rPr lang="cs-CZ" sz="1000" b="0" i="0" u="none" strike="noStrike">
                          <a:solidFill>
                            <a:srgbClr val="000000"/>
                          </a:solidFill>
                          <a:effectLst/>
                          <a:latin typeface="Arial" panose="020B0604020202020204" pitchFamily="34" charset="0"/>
                        </a:rPr>
                        <a:t>Jihočeský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01334753"/>
                  </a:ext>
                </a:extLst>
              </a:tr>
              <a:tr h="273762">
                <a:tc>
                  <a:txBody>
                    <a:bodyPr/>
                    <a:lstStyle/>
                    <a:p>
                      <a:pPr algn="r" fontAlgn="ctr"/>
                      <a:r>
                        <a:rPr lang="cs-CZ" sz="1000" b="0" i="0" u="none" strike="noStrike">
                          <a:solidFill>
                            <a:srgbClr val="000000"/>
                          </a:solidFill>
                          <a:effectLst/>
                          <a:latin typeface="Arial" panose="020B0604020202020204" pitchFamily="34" charset="0"/>
                        </a:rPr>
                        <a:t>Středočeský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80509075"/>
                  </a:ext>
                </a:extLst>
              </a:tr>
              <a:tr h="273762">
                <a:tc>
                  <a:txBody>
                    <a:bodyPr/>
                    <a:lstStyle/>
                    <a:p>
                      <a:pPr algn="r" fontAlgn="ctr"/>
                      <a:r>
                        <a:rPr lang="cs-CZ" sz="1000" b="0" i="0" u="none" strike="noStrike">
                          <a:solidFill>
                            <a:srgbClr val="000000"/>
                          </a:solidFill>
                          <a:effectLst/>
                          <a:latin typeface="Arial" panose="020B0604020202020204" pitchFamily="34" charset="0"/>
                        </a:rPr>
                        <a:t>Kraj Vysočina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0645540"/>
                  </a:ext>
                </a:extLst>
              </a:tr>
              <a:tr h="273762">
                <a:tc>
                  <a:txBody>
                    <a:bodyPr/>
                    <a:lstStyle/>
                    <a:p>
                      <a:pPr algn="r" fontAlgn="ctr"/>
                      <a:r>
                        <a:rPr lang="cs-CZ" sz="1000" b="0" i="0" u="none" strike="noStrike">
                          <a:solidFill>
                            <a:srgbClr val="000000"/>
                          </a:solidFill>
                          <a:effectLst/>
                          <a:latin typeface="Arial" panose="020B0604020202020204" pitchFamily="34" charset="0"/>
                        </a:rPr>
                        <a:t>Olomoucký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8629804"/>
                  </a:ext>
                </a:extLst>
              </a:tr>
              <a:tr h="273762">
                <a:tc>
                  <a:txBody>
                    <a:bodyPr/>
                    <a:lstStyle/>
                    <a:p>
                      <a:pPr algn="r" fontAlgn="ctr"/>
                      <a:r>
                        <a:rPr lang="cs-CZ" sz="1000" b="0" i="0" u="none" strike="noStrike">
                          <a:solidFill>
                            <a:srgbClr val="000000"/>
                          </a:solidFill>
                          <a:effectLst/>
                          <a:latin typeface="Arial" panose="020B0604020202020204" pitchFamily="34" charset="0"/>
                        </a:rPr>
                        <a:t>Hlavní město Praha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3809498"/>
                  </a:ext>
                </a:extLst>
              </a:tr>
              <a:tr h="273762">
                <a:tc>
                  <a:txBody>
                    <a:bodyPr/>
                    <a:lstStyle/>
                    <a:p>
                      <a:pPr algn="r" fontAlgn="ctr"/>
                      <a:r>
                        <a:rPr lang="cs-CZ" sz="1000" b="0" i="0" u="none" strike="noStrike">
                          <a:solidFill>
                            <a:srgbClr val="000000"/>
                          </a:solidFill>
                          <a:effectLst/>
                          <a:latin typeface="Arial" panose="020B0604020202020204" pitchFamily="34" charset="0"/>
                        </a:rPr>
                        <a:t>Královéhradecký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27122295"/>
                  </a:ext>
                </a:extLst>
              </a:tr>
              <a:tr h="273762">
                <a:tc>
                  <a:txBody>
                    <a:bodyPr/>
                    <a:lstStyle/>
                    <a:p>
                      <a:pPr algn="r" fontAlgn="ctr"/>
                      <a:r>
                        <a:rPr lang="cs-CZ" sz="1000" b="0" i="0" u="none" strike="noStrike">
                          <a:solidFill>
                            <a:srgbClr val="000000"/>
                          </a:solidFill>
                          <a:effectLst/>
                          <a:latin typeface="Arial" panose="020B0604020202020204" pitchFamily="34" charset="0"/>
                        </a:rPr>
                        <a:t>Jihomoravský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06676"/>
                  </a:ext>
                </a:extLst>
              </a:tr>
              <a:tr h="273762">
                <a:tc>
                  <a:txBody>
                    <a:bodyPr/>
                    <a:lstStyle/>
                    <a:p>
                      <a:pPr algn="r" fontAlgn="ctr"/>
                      <a:r>
                        <a:rPr lang="cs-CZ" sz="1000" b="0" i="0" u="none" strike="noStrike">
                          <a:solidFill>
                            <a:srgbClr val="000000"/>
                          </a:solidFill>
                          <a:effectLst/>
                          <a:latin typeface="Arial" panose="020B0604020202020204" pitchFamily="34" charset="0"/>
                        </a:rPr>
                        <a:t>Moravskoslezský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1779126"/>
                  </a:ext>
                </a:extLst>
              </a:tr>
              <a:tr h="273762">
                <a:tc>
                  <a:txBody>
                    <a:bodyPr/>
                    <a:lstStyle/>
                    <a:p>
                      <a:pPr algn="r" fontAlgn="ctr"/>
                      <a:r>
                        <a:rPr lang="cs-CZ" sz="1000" b="0" i="0" u="none" strike="noStrike">
                          <a:solidFill>
                            <a:srgbClr val="000000"/>
                          </a:solidFill>
                          <a:effectLst/>
                          <a:latin typeface="Arial" panose="020B0604020202020204" pitchFamily="34" charset="0"/>
                        </a:rPr>
                        <a:t>Zlínský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29730883"/>
                  </a:ext>
                </a:extLst>
              </a:tr>
              <a:tr h="273762">
                <a:tc>
                  <a:txBody>
                    <a:bodyPr/>
                    <a:lstStyle/>
                    <a:p>
                      <a:pPr algn="r" fontAlgn="ctr"/>
                      <a:r>
                        <a:rPr lang="cs-CZ" sz="1000" b="0" i="0" u="none" strike="noStrike" dirty="0">
                          <a:solidFill>
                            <a:srgbClr val="000000"/>
                          </a:solidFill>
                          <a:effectLst/>
                          <a:latin typeface="Arial" panose="020B0604020202020204" pitchFamily="34" charset="0"/>
                        </a:rPr>
                        <a:t>Karlovarský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72585119"/>
                  </a:ext>
                </a:extLst>
              </a:tr>
            </a:tbl>
          </a:graphicData>
        </a:graphic>
      </p:graphicFrame>
      <p:sp>
        <p:nvSpPr>
          <p:cNvPr id="23" name="Nadpis 2">
            <a:extLst>
              <a:ext uri="{FF2B5EF4-FFF2-40B4-BE49-F238E27FC236}">
                <a16:creationId xmlns:a16="http://schemas.microsoft.com/office/drawing/2014/main" id="{A7B93101-0EBB-4871-8999-7D1ADFC76DC1}"/>
              </a:ext>
            </a:extLst>
          </p:cNvPr>
          <p:cNvSpPr>
            <a:spLocks noGrp="1"/>
          </p:cNvSpPr>
          <p:nvPr>
            <p:ph type="title"/>
          </p:nvPr>
        </p:nvSpPr>
        <p:spPr>
          <a:xfrm>
            <a:off x="55986" y="1"/>
            <a:ext cx="8808993" cy="681036"/>
          </a:xfrm>
        </p:spPr>
        <p:txBody>
          <a:bodyPr>
            <a:normAutofit/>
          </a:bodyPr>
          <a:lstStyle/>
          <a:p>
            <a:r>
              <a:rPr lang="cs-CZ" sz="2000" dirty="0">
                <a:latin typeface="+mn-lt"/>
              </a:rPr>
              <a:t>14denní incidence na 100 tisíc obyvatel</a:t>
            </a:r>
          </a:p>
        </p:txBody>
      </p:sp>
      <p:sp>
        <p:nvSpPr>
          <p:cNvPr id="15" name="TextovéPole 14">
            <a:extLst>
              <a:ext uri="{FF2B5EF4-FFF2-40B4-BE49-F238E27FC236}">
                <a16:creationId xmlns:a16="http://schemas.microsoft.com/office/drawing/2014/main" id="{44F86700-D5B2-4E85-A67A-58512B3C1A7E}"/>
              </a:ext>
            </a:extLst>
          </p:cNvPr>
          <p:cNvSpPr txBox="1"/>
          <p:nvPr/>
        </p:nvSpPr>
        <p:spPr>
          <a:xfrm>
            <a:off x="383120" y="867068"/>
            <a:ext cx="532870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400" b="1" i="0" u="none" strike="noStrike" kern="1200" cap="none" spc="0" normalizeH="0" baseline="0" noProof="0" dirty="0">
                <a:ln>
                  <a:noFill/>
                </a:ln>
                <a:solidFill>
                  <a:srgbClr val="305983"/>
                </a:solidFill>
                <a:effectLst/>
                <a:uLnTx/>
                <a:uFillTx/>
                <a:latin typeface="Arial" panose="020B0604020202020204"/>
                <a:ea typeface="+mn-ea"/>
                <a:cs typeface="+mn-cs"/>
              </a:rPr>
              <a:t>Srovnání regionů k datu 21. 3. 2021</a:t>
            </a:r>
          </a:p>
        </p:txBody>
      </p:sp>
      <p:sp>
        <p:nvSpPr>
          <p:cNvPr id="21" name="TextovéPole 20"/>
          <p:cNvSpPr txBox="1"/>
          <p:nvPr/>
        </p:nvSpPr>
        <p:spPr>
          <a:xfrm>
            <a:off x="9058231" y="4728369"/>
            <a:ext cx="2550782"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Situace v regionech Čech se začíná stabilizovat, zejména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v KVK a KHK. </a:t>
            </a:r>
          </a:p>
        </p:txBody>
      </p:sp>
      <p:sp>
        <p:nvSpPr>
          <p:cNvPr id="22" name="Šipka dolů 21"/>
          <p:cNvSpPr/>
          <p:nvPr/>
        </p:nvSpPr>
        <p:spPr>
          <a:xfrm rot="5400000">
            <a:off x="8354414" y="5054439"/>
            <a:ext cx="765068" cy="548188"/>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4" name="TextovéPole 23"/>
          <p:cNvSpPr txBox="1"/>
          <p:nvPr/>
        </p:nvSpPr>
        <p:spPr>
          <a:xfrm>
            <a:off x="9587244" y="2306209"/>
            <a:ext cx="2550782"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Zátěž východní části země se podařilo díky opatřením snížit a zpomalit </a:t>
            </a:r>
          </a:p>
        </p:txBody>
      </p:sp>
      <p:sp>
        <p:nvSpPr>
          <p:cNvPr id="25" name="Šipka dolů 24"/>
          <p:cNvSpPr/>
          <p:nvPr/>
        </p:nvSpPr>
        <p:spPr>
          <a:xfrm rot="16200000">
            <a:off x="8860114" y="2498410"/>
            <a:ext cx="765068" cy="548188"/>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9452256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Graf 12">
            <a:extLst>
              <a:ext uri="{FF2B5EF4-FFF2-40B4-BE49-F238E27FC236}">
                <a16:creationId xmlns:a16="http://schemas.microsoft.com/office/drawing/2014/main" id="{D7A3B84F-6639-4915-AC44-63B8C670155A}"/>
              </a:ext>
            </a:extLst>
          </p:cNvPr>
          <p:cNvGraphicFramePr/>
          <p:nvPr>
            <p:extLst/>
          </p:nvPr>
        </p:nvGraphicFramePr>
        <p:xfrm>
          <a:off x="5899068" y="2169145"/>
          <a:ext cx="3115809" cy="4281103"/>
        </p:xfrm>
        <a:graphic>
          <a:graphicData uri="http://schemas.openxmlformats.org/drawingml/2006/chart">
            <c:chart xmlns:c="http://schemas.openxmlformats.org/drawingml/2006/chart" xmlns:r="http://schemas.openxmlformats.org/officeDocument/2006/relationships" r:id="rId3"/>
          </a:graphicData>
        </a:graphic>
      </p:graphicFrame>
      <p:cxnSp>
        <p:nvCxnSpPr>
          <p:cNvPr id="20" name="Přímá spojnice 19">
            <a:extLst>
              <a:ext uri="{FF2B5EF4-FFF2-40B4-BE49-F238E27FC236}">
                <a16:creationId xmlns:a16="http://schemas.microsoft.com/office/drawing/2014/main" id="{7F82D44D-4D15-4A3E-9F30-7DCB869E7E22}"/>
              </a:ext>
            </a:extLst>
          </p:cNvPr>
          <p:cNvCxnSpPr/>
          <p:nvPr/>
        </p:nvCxnSpPr>
        <p:spPr>
          <a:xfrm>
            <a:off x="7457998" y="2418051"/>
            <a:ext cx="0" cy="388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ovéPole 6">
            <a:extLst>
              <a:ext uri="{FF2B5EF4-FFF2-40B4-BE49-F238E27FC236}">
                <a16:creationId xmlns:a16="http://schemas.microsoft.com/office/drawing/2014/main" id="{990E0159-6700-4C79-9E79-4238DAF7F348}"/>
              </a:ext>
            </a:extLst>
          </p:cNvPr>
          <p:cNvSpPr txBox="1"/>
          <p:nvPr/>
        </p:nvSpPr>
        <p:spPr>
          <a:xfrm>
            <a:off x="5755024" y="1799812"/>
            <a:ext cx="342914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Diference za posledních 7 dní</a:t>
            </a:r>
          </a:p>
        </p:txBody>
      </p:sp>
      <p:graphicFrame>
        <p:nvGraphicFramePr>
          <p:cNvPr id="14" name="Tabulka 11">
            <a:extLst>
              <a:ext uri="{FF2B5EF4-FFF2-40B4-BE49-F238E27FC236}">
                <a16:creationId xmlns:a16="http://schemas.microsoft.com/office/drawing/2014/main" id="{95FAB388-2E77-463A-A884-393092466C6D}"/>
              </a:ext>
            </a:extLst>
          </p:cNvPr>
          <p:cNvGraphicFramePr>
            <a:graphicFrameLocks noGrp="1"/>
          </p:cNvGraphicFramePr>
          <p:nvPr>
            <p:extLst/>
          </p:nvPr>
        </p:nvGraphicFramePr>
        <p:xfrm>
          <a:off x="4943391" y="2473383"/>
          <a:ext cx="1337301" cy="3832668"/>
        </p:xfrm>
        <a:graphic>
          <a:graphicData uri="http://schemas.openxmlformats.org/drawingml/2006/table">
            <a:tbl>
              <a:tblPr firstRow="1" bandRow="1">
                <a:tableStyleId>{5C22544A-7EE6-4342-B048-85BDC9FD1C3A}</a:tableStyleId>
              </a:tblPr>
              <a:tblGrid>
                <a:gridCol w="1337301">
                  <a:extLst>
                    <a:ext uri="{9D8B030D-6E8A-4147-A177-3AD203B41FA5}">
                      <a16:colId xmlns:a16="http://schemas.microsoft.com/office/drawing/2014/main" val="3064028884"/>
                    </a:ext>
                  </a:extLst>
                </a:gridCol>
              </a:tblGrid>
              <a:tr h="273762">
                <a:tc>
                  <a:txBody>
                    <a:bodyPr/>
                    <a:lstStyle/>
                    <a:p>
                      <a:pPr algn="r" fontAlgn="ctr"/>
                      <a:r>
                        <a:rPr lang="cs-CZ" sz="1000" b="0" i="0" u="none" strike="noStrike">
                          <a:solidFill>
                            <a:srgbClr val="000000"/>
                          </a:solidFill>
                          <a:effectLst/>
                          <a:latin typeface="Arial" panose="020B0604020202020204" pitchFamily="34" charset="0"/>
                        </a:rPr>
                        <a:t>Moravskoslezský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7196304"/>
                  </a:ext>
                </a:extLst>
              </a:tr>
              <a:tr h="273762">
                <a:tc>
                  <a:txBody>
                    <a:bodyPr/>
                    <a:lstStyle/>
                    <a:p>
                      <a:pPr algn="r" fontAlgn="ctr"/>
                      <a:r>
                        <a:rPr lang="cs-CZ" sz="1000" b="0" i="0" u="none" strike="noStrike">
                          <a:solidFill>
                            <a:srgbClr val="000000"/>
                          </a:solidFill>
                          <a:effectLst/>
                          <a:latin typeface="Arial" panose="020B0604020202020204" pitchFamily="34" charset="0"/>
                        </a:rPr>
                        <a:t>Zlínský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3296800"/>
                  </a:ext>
                </a:extLst>
              </a:tr>
              <a:tr h="273762">
                <a:tc>
                  <a:txBody>
                    <a:bodyPr/>
                    <a:lstStyle/>
                    <a:p>
                      <a:pPr algn="r" fontAlgn="ctr"/>
                      <a:r>
                        <a:rPr lang="cs-CZ" sz="1000" b="0" i="0" u="none" strike="noStrike">
                          <a:solidFill>
                            <a:srgbClr val="000000"/>
                          </a:solidFill>
                          <a:effectLst/>
                          <a:latin typeface="Arial" panose="020B0604020202020204" pitchFamily="34" charset="0"/>
                        </a:rPr>
                        <a:t>Kraj Vysočina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6757184"/>
                  </a:ext>
                </a:extLst>
              </a:tr>
              <a:tr h="273762">
                <a:tc>
                  <a:txBody>
                    <a:bodyPr/>
                    <a:lstStyle/>
                    <a:p>
                      <a:pPr algn="r" fontAlgn="ctr"/>
                      <a:r>
                        <a:rPr lang="cs-CZ" sz="1000" b="0" i="0" u="none" strike="noStrike">
                          <a:solidFill>
                            <a:srgbClr val="000000"/>
                          </a:solidFill>
                          <a:effectLst/>
                          <a:latin typeface="Arial" panose="020B0604020202020204" pitchFamily="34" charset="0"/>
                        </a:rPr>
                        <a:t>Jihomoravský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9472187"/>
                  </a:ext>
                </a:extLst>
              </a:tr>
              <a:tr h="273762">
                <a:tc>
                  <a:txBody>
                    <a:bodyPr/>
                    <a:lstStyle/>
                    <a:p>
                      <a:pPr algn="r" fontAlgn="ctr"/>
                      <a:r>
                        <a:rPr lang="cs-CZ" sz="1000" b="0" i="0" u="none" strike="noStrike">
                          <a:solidFill>
                            <a:srgbClr val="000000"/>
                          </a:solidFill>
                          <a:effectLst/>
                          <a:latin typeface="Arial" panose="020B0604020202020204" pitchFamily="34" charset="0"/>
                        </a:rPr>
                        <a:t>Olomoucký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01334753"/>
                  </a:ext>
                </a:extLst>
              </a:tr>
              <a:tr h="273762">
                <a:tc>
                  <a:txBody>
                    <a:bodyPr/>
                    <a:lstStyle/>
                    <a:p>
                      <a:pPr algn="r" fontAlgn="ctr"/>
                      <a:r>
                        <a:rPr lang="cs-CZ" sz="1000" b="0" i="0" u="none" strike="noStrike">
                          <a:solidFill>
                            <a:srgbClr val="000000"/>
                          </a:solidFill>
                          <a:effectLst/>
                          <a:latin typeface="Arial" panose="020B0604020202020204" pitchFamily="34" charset="0"/>
                        </a:rPr>
                        <a:t>Jihočeský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80509075"/>
                  </a:ext>
                </a:extLst>
              </a:tr>
              <a:tr h="273762">
                <a:tc>
                  <a:txBody>
                    <a:bodyPr/>
                    <a:lstStyle/>
                    <a:p>
                      <a:pPr algn="r" fontAlgn="ctr"/>
                      <a:r>
                        <a:rPr lang="cs-CZ" sz="1000" b="0" i="0" u="none" strike="noStrike">
                          <a:solidFill>
                            <a:srgbClr val="000000"/>
                          </a:solidFill>
                          <a:effectLst/>
                          <a:latin typeface="Arial" panose="020B0604020202020204" pitchFamily="34" charset="0"/>
                        </a:rPr>
                        <a:t>Ústecký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0645540"/>
                  </a:ext>
                </a:extLst>
              </a:tr>
              <a:tr h="273762">
                <a:tc>
                  <a:txBody>
                    <a:bodyPr/>
                    <a:lstStyle/>
                    <a:p>
                      <a:pPr algn="r" fontAlgn="ctr"/>
                      <a:r>
                        <a:rPr lang="cs-CZ" sz="1000" b="0" i="0" u="none" strike="noStrike">
                          <a:solidFill>
                            <a:srgbClr val="000000"/>
                          </a:solidFill>
                          <a:effectLst/>
                          <a:latin typeface="Arial" panose="020B0604020202020204" pitchFamily="34" charset="0"/>
                        </a:rPr>
                        <a:t>Hlavní město Praha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8629804"/>
                  </a:ext>
                </a:extLst>
              </a:tr>
              <a:tr h="273762">
                <a:tc>
                  <a:txBody>
                    <a:bodyPr/>
                    <a:lstStyle/>
                    <a:p>
                      <a:pPr algn="r" fontAlgn="ctr"/>
                      <a:r>
                        <a:rPr lang="cs-CZ" sz="1000" b="0" i="0" u="none" strike="noStrike">
                          <a:solidFill>
                            <a:srgbClr val="000000"/>
                          </a:solidFill>
                          <a:effectLst/>
                          <a:latin typeface="Arial" panose="020B0604020202020204" pitchFamily="34" charset="0"/>
                        </a:rPr>
                        <a:t>Karlovarský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3809498"/>
                  </a:ext>
                </a:extLst>
              </a:tr>
              <a:tr h="273762">
                <a:tc>
                  <a:txBody>
                    <a:bodyPr/>
                    <a:lstStyle/>
                    <a:p>
                      <a:pPr algn="r" fontAlgn="ctr"/>
                      <a:r>
                        <a:rPr lang="cs-CZ" sz="1000" b="0" i="0" u="none" strike="noStrike">
                          <a:solidFill>
                            <a:srgbClr val="000000"/>
                          </a:solidFill>
                          <a:effectLst/>
                          <a:latin typeface="Arial" panose="020B0604020202020204" pitchFamily="34" charset="0"/>
                        </a:rPr>
                        <a:t>Pardubický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27122295"/>
                  </a:ext>
                </a:extLst>
              </a:tr>
              <a:tr h="273762">
                <a:tc>
                  <a:txBody>
                    <a:bodyPr/>
                    <a:lstStyle/>
                    <a:p>
                      <a:pPr algn="r" fontAlgn="ctr"/>
                      <a:r>
                        <a:rPr lang="cs-CZ" sz="1000" b="0" i="0" u="none" strike="noStrike">
                          <a:solidFill>
                            <a:srgbClr val="000000"/>
                          </a:solidFill>
                          <a:effectLst/>
                          <a:latin typeface="Arial" panose="020B0604020202020204" pitchFamily="34" charset="0"/>
                        </a:rPr>
                        <a:t>Středočeský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06676"/>
                  </a:ext>
                </a:extLst>
              </a:tr>
              <a:tr h="273762">
                <a:tc>
                  <a:txBody>
                    <a:bodyPr/>
                    <a:lstStyle/>
                    <a:p>
                      <a:pPr algn="r" fontAlgn="ctr"/>
                      <a:r>
                        <a:rPr lang="cs-CZ" sz="1000" b="0" i="0" u="none" strike="noStrike">
                          <a:solidFill>
                            <a:srgbClr val="000000"/>
                          </a:solidFill>
                          <a:effectLst/>
                          <a:latin typeface="Arial" panose="020B0604020202020204" pitchFamily="34" charset="0"/>
                        </a:rPr>
                        <a:t>Královéhradecký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1779126"/>
                  </a:ext>
                </a:extLst>
              </a:tr>
              <a:tr h="273762">
                <a:tc>
                  <a:txBody>
                    <a:bodyPr/>
                    <a:lstStyle/>
                    <a:p>
                      <a:pPr algn="r" fontAlgn="ctr"/>
                      <a:r>
                        <a:rPr lang="cs-CZ" sz="1000" b="0" i="0" u="none" strike="noStrike">
                          <a:solidFill>
                            <a:srgbClr val="000000"/>
                          </a:solidFill>
                          <a:effectLst/>
                          <a:latin typeface="Arial" panose="020B0604020202020204" pitchFamily="34" charset="0"/>
                        </a:rPr>
                        <a:t>Liberecký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29730883"/>
                  </a:ext>
                </a:extLst>
              </a:tr>
              <a:tr h="273762">
                <a:tc>
                  <a:txBody>
                    <a:bodyPr/>
                    <a:lstStyle/>
                    <a:p>
                      <a:pPr algn="r" fontAlgn="ctr"/>
                      <a:r>
                        <a:rPr lang="cs-CZ" sz="1000" b="0" i="0" u="none" strike="noStrike" dirty="0">
                          <a:solidFill>
                            <a:srgbClr val="000000"/>
                          </a:solidFill>
                          <a:effectLst/>
                          <a:latin typeface="Arial" panose="020B0604020202020204" pitchFamily="34" charset="0"/>
                        </a:rPr>
                        <a:t>Plzeňský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72585119"/>
                  </a:ext>
                </a:extLst>
              </a:tr>
            </a:tbl>
          </a:graphicData>
        </a:graphic>
      </p:graphicFrame>
      <p:sp>
        <p:nvSpPr>
          <p:cNvPr id="17" name="TextovéPole 16">
            <a:extLst>
              <a:ext uri="{FF2B5EF4-FFF2-40B4-BE49-F238E27FC236}">
                <a16:creationId xmlns:a16="http://schemas.microsoft.com/office/drawing/2014/main" id="{2FFFCA2B-FFDE-427C-8A58-BA118823CA59}"/>
              </a:ext>
            </a:extLst>
          </p:cNvPr>
          <p:cNvSpPr txBox="1"/>
          <p:nvPr/>
        </p:nvSpPr>
        <p:spPr>
          <a:xfrm>
            <a:off x="1909275" y="1799812"/>
            <a:ext cx="206979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Aktuální hodnoty</a:t>
            </a:r>
          </a:p>
        </p:txBody>
      </p:sp>
      <p:graphicFrame>
        <p:nvGraphicFramePr>
          <p:cNvPr id="18" name="Graf 17">
            <a:extLst>
              <a:ext uri="{FF2B5EF4-FFF2-40B4-BE49-F238E27FC236}">
                <a16:creationId xmlns:a16="http://schemas.microsoft.com/office/drawing/2014/main" id="{697DF336-95B2-40A5-B608-A8444018AD16}"/>
              </a:ext>
            </a:extLst>
          </p:cNvPr>
          <p:cNvGraphicFramePr/>
          <p:nvPr>
            <p:extLst/>
          </p:nvPr>
        </p:nvGraphicFramePr>
        <p:xfrm>
          <a:off x="1521170" y="2169145"/>
          <a:ext cx="3115809" cy="428110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Tabulka 11">
            <a:extLst>
              <a:ext uri="{FF2B5EF4-FFF2-40B4-BE49-F238E27FC236}">
                <a16:creationId xmlns:a16="http://schemas.microsoft.com/office/drawing/2014/main" id="{AEC007C7-4304-4C55-AE44-15AD7BCBC3D9}"/>
              </a:ext>
            </a:extLst>
          </p:cNvPr>
          <p:cNvGraphicFramePr>
            <a:graphicFrameLocks noGrp="1"/>
          </p:cNvGraphicFramePr>
          <p:nvPr>
            <p:extLst/>
          </p:nvPr>
        </p:nvGraphicFramePr>
        <p:xfrm>
          <a:off x="257339" y="2473383"/>
          <a:ext cx="1337301" cy="3832668"/>
        </p:xfrm>
        <a:graphic>
          <a:graphicData uri="http://schemas.openxmlformats.org/drawingml/2006/table">
            <a:tbl>
              <a:tblPr firstRow="1" bandRow="1">
                <a:tableStyleId>{5C22544A-7EE6-4342-B048-85BDC9FD1C3A}</a:tableStyleId>
              </a:tblPr>
              <a:tblGrid>
                <a:gridCol w="1337301">
                  <a:extLst>
                    <a:ext uri="{9D8B030D-6E8A-4147-A177-3AD203B41FA5}">
                      <a16:colId xmlns:a16="http://schemas.microsoft.com/office/drawing/2014/main" val="3064028884"/>
                    </a:ext>
                  </a:extLst>
                </a:gridCol>
              </a:tblGrid>
              <a:tr h="273762">
                <a:tc>
                  <a:txBody>
                    <a:bodyPr/>
                    <a:lstStyle/>
                    <a:p>
                      <a:pPr algn="r" fontAlgn="ctr"/>
                      <a:r>
                        <a:rPr lang="cs-CZ" sz="1000" b="0" i="0" u="none" strike="noStrike">
                          <a:solidFill>
                            <a:srgbClr val="000000"/>
                          </a:solidFill>
                          <a:effectLst/>
                          <a:latin typeface="Arial" panose="020B0604020202020204" pitchFamily="34" charset="0"/>
                        </a:rPr>
                        <a:t>Jihočeský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7196304"/>
                  </a:ext>
                </a:extLst>
              </a:tr>
              <a:tr h="273762">
                <a:tc>
                  <a:txBody>
                    <a:bodyPr/>
                    <a:lstStyle/>
                    <a:p>
                      <a:pPr algn="r" fontAlgn="ctr"/>
                      <a:r>
                        <a:rPr lang="cs-CZ" sz="1000" b="0" i="0" u="none" strike="noStrike">
                          <a:solidFill>
                            <a:srgbClr val="000000"/>
                          </a:solidFill>
                          <a:effectLst/>
                          <a:latin typeface="Arial" panose="020B0604020202020204" pitchFamily="34" charset="0"/>
                        </a:rPr>
                        <a:t>Ústecký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3296800"/>
                  </a:ext>
                </a:extLst>
              </a:tr>
              <a:tr h="273762">
                <a:tc>
                  <a:txBody>
                    <a:bodyPr/>
                    <a:lstStyle/>
                    <a:p>
                      <a:pPr algn="r" fontAlgn="ctr"/>
                      <a:r>
                        <a:rPr lang="cs-CZ" sz="1000" b="0" i="0" u="none" strike="noStrike">
                          <a:solidFill>
                            <a:srgbClr val="000000"/>
                          </a:solidFill>
                          <a:effectLst/>
                          <a:latin typeface="Arial" panose="020B0604020202020204" pitchFamily="34" charset="0"/>
                        </a:rPr>
                        <a:t>Liberecký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6757184"/>
                  </a:ext>
                </a:extLst>
              </a:tr>
              <a:tr h="273762">
                <a:tc>
                  <a:txBody>
                    <a:bodyPr/>
                    <a:lstStyle/>
                    <a:p>
                      <a:pPr algn="r" fontAlgn="ctr"/>
                      <a:r>
                        <a:rPr lang="cs-CZ" sz="1000" b="0" i="0" u="none" strike="noStrike">
                          <a:solidFill>
                            <a:srgbClr val="000000"/>
                          </a:solidFill>
                          <a:effectLst/>
                          <a:latin typeface="Arial" panose="020B0604020202020204" pitchFamily="34" charset="0"/>
                        </a:rPr>
                        <a:t>Pardubický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9472187"/>
                  </a:ext>
                </a:extLst>
              </a:tr>
              <a:tr h="273762">
                <a:tc>
                  <a:txBody>
                    <a:bodyPr/>
                    <a:lstStyle/>
                    <a:p>
                      <a:pPr algn="r" fontAlgn="ctr"/>
                      <a:r>
                        <a:rPr lang="cs-CZ" sz="1000" b="0" i="0" u="none" strike="noStrike">
                          <a:solidFill>
                            <a:srgbClr val="000000"/>
                          </a:solidFill>
                          <a:effectLst/>
                          <a:latin typeface="Arial" panose="020B0604020202020204" pitchFamily="34" charset="0"/>
                        </a:rPr>
                        <a:t>Středočeský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01334753"/>
                  </a:ext>
                </a:extLst>
              </a:tr>
              <a:tr h="273762">
                <a:tc>
                  <a:txBody>
                    <a:bodyPr/>
                    <a:lstStyle/>
                    <a:p>
                      <a:pPr algn="r" fontAlgn="ctr"/>
                      <a:r>
                        <a:rPr lang="cs-CZ" sz="1000" b="0" i="0" u="none" strike="noStrike">
                          <a:solidFill>
                            <a:srgbClr val="000000"/>
                          </a:solidFill>
                          <a:effectLst/>
                          <a:latin typeface="Arial" panose="020B0604020202020204" pitchFamily="34" charset="0"/>
                        </a:rPr>
                        <a:t>Kraj Vysočina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80509075"/>
                  </a:ext>
                </a:extLst>
              </a:tr>
              <a:tr h="273762">
                <a:tc>
                  <a:txBody>
                    <a:bodyPr/>
                    <a:lstStyle/>
                    <a:p>
                      <a:pPr algn="r" fontAlgn="ctr"/>
                      <a:r>
                        <a:rPr lang="cs-CZ" sz="1000" b="0" i="0" u="none" strike="noStrike">
                          <a:solidFill>
                            <a:srgbClr val="000000"/>
                          </a:solidFill>
                          <a:effectLst/>
                          <a:latin typeface="Arial" panose="020B0604020202020204" pitchFamily="34" charset="0"/>
                        </a:rPr>
                        <a:t>Plzeňský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0645540"/>
                  </a:ext>
                </a:extLst>
              </a:tr>
              <a:tr h="273762">
                <a:tc>
                  <a:txBody>
                    <a:bodyPr/>
                    <a:lstStyle/>
                    <a:p>
                      <a:pPr algn="r" fontAlgn="ctr"/>
                      <a:r>
                        <a:rPr lang="cs-CZ" sz="1000" b="0" i="0" u="none" strike="noStrike">
                          <a:solidFill>
                            <a:srgbClr val="000000"/>
                          </a:solidFill>
                          <a:effectLst/>
                          <a:latin typeface="Arial" panose="020B0604020202020204" pitchFamily="34" charset="0"/>
                        </a:rPr>
                        <a:t>Olomoucký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8629804"/>
                  </a:ext>
                </a:extLst>
              </a:tr>
              <a:tr h="273762">
                <a:tc>
                  <a:txBody>
                    <a:bodyPr/>
                    <a:lstStyle/>
                    <a:p>
                      <a:pPr algn="r" fontAlgn="ctr"/>
                      <a:r>
                        <a:rPr lang="cs-CZ" sz="1000" b="0" i="0" u="none" strike="noStrike">
                          <a:solidFill>
                            <a:srgbClr val="000000"/>
                          </a:solidFill>
                          <a:effectLst/>
                          <a:latin typeface="Arial" panose="020B0604020202020204" pitchFamily="34" charset="0"/>
                        </a:rPr>
                        <a:t>Jihomoravský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3809498"/>
                  </a:ext>
                </a:extLst>
              </a:tr>
              <a:tr h="273762">
                <a:tc>
                  <a:txBody>
                    <a:bodyPr/>
                    <a:lstStyle/>
                    <a:p>
                      <a:pPr algn="r" fontAlgn="ctr"/>
                      <a:r>
                        <a:rPr lang="cs-CZ" sz="1000" b="0" i="0" u="none" strike="noStrike">
                          <a:solidFill>
                            <a:srgbClr val="000000"/>
                          </a:solidFill>
                          <a:effectLst/>
                          <a:latin typeface="Arial" panose="020B0604020202020204" pitchFamily="34" charset="0"/>
                        </a:rPr>
                        <a:t>Moravskoslezský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27122295"/>
                  </a:ext>
                </a:extLst>
              </a:tr>
              <a:tr h="273762">
                <a:tc>
                  <a:txBody>
                    <a:bodyPr/>
                    <a:lstStyle/>
                    <a:p>
                      <a:pPr algn="r" fontAlgn="ctr"/>
                      <a:r>
                        <a:rPr lang="cs-CZ" sz="1000" b="0" i="0" u="none" strike="noStrike">
                          <a:solidFill>
                            <a:srgbClr val="000000"/>
                          </a:solidFill>
                          <a:effectLst/>
                          <a:latin typeface="Arial" panose="020B0604020202020204" pitchFamily="34" charset="0"/>
                        </a:rPr>
                        <a:t>Hlavní město Praha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06676"/>
                  </a:ext>
                </a:extLst>
              </a:tr>
              <a:tr h="273762">
                <a:tc>
                  <a:txBody>
                    <a:bodyPr/>
                    <a:lstStyle/>
                    <a:p>
                      <a:pPr algn="r" fontAlgn="ctr"/>
                      <a:r>
                        <a:rPr lang="cs-CZ" sz="1000" b="0" i="0" u="none" strike="noStrike">
                          <a:solidFill>
                            <a:srgbClr val="000000"/>
                          </a:solidFill>
                          <a:effectLst/>
                          <a:latin typeface="Arial" panose="020B0604020202020204" pitchFamily="34" charset="0"/>
                        </a:rPr>
                        <a:t>Zlínský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1779126"/>
                  </a:ext>
                </a:extLst>
              </a:tr>
              <a:tr h="273762">
                <a:tc>
                  <a:txBody>
                    <a:bodyPr/>
                    <a:lstStyle/>
                    <a:p>
                      <a:pPr algn="r" fontAlgn="ctr"/>
                      <a:r>
                        <a:rPr lang="cs-CZ" sz="1000" b="0" i="0" u="none" strike="noStrike">
                          <a:solidFill>
                            <a:srgbClr val="000000"/>
                          </a:solidFill>
                          <a:effectLst/>
                          <a:latin typeface="Arial" panose="020B0604020202020204" pitchFamily="34" charset="0"/>
                        </a:rPr>
                        <a:t>Královéhradecký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29730883"/>
                  </a:ext>
                </a:extLst>
              </a:tr>
              <a:tr h="273762">
                <a:tc>
                  <a:txBody>
                    <a:bodyPr/>
                    <a:lstStyle/>
                    <a:p>
                      <a:pPr algn="r" fontAlgn="ctr"/>
                      <a:r>
                        <a:rPr lang="cs-CZ" sz="1000" b="0" i="0" u="none" strike="noStrike" dirty="0">
                          <a:solidFill>
                            <a:srgbClr val="000000"/>
                          </a:solidFill>
                          <a:effectLst/>
                          <a:latin typeface="Arial" panose="020B0604020202020204" pitchFamily="34" charset="0"/>
                        </a:rPr>
                        <a:t>Karlovarský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72585119"/>
                  </a:ext>
                </a:extLst>
              </a:tr>
            </a:tbl>
          </a:graphicData>
        </a:graphic>
      </p:graphicFrame>
      <p:sp>
        <p:nvSpPr>
          <p:cNvPr id="23" name="Nadpis 2">
            <a:extLst>
              <a:ext uri="{FF2B5EF4-FFF2-40B4-BE49-F238E27FC236}">
                <a16:creationId xmlns:a16="http://schemas.microsoft.com/office/drawing/2014/main" id="{A7B93101-0EBB-4871-8999-7D1ADFC76DC1}"/>
              </a:ext>
            </a:extLst>
          </p:cNvPr>
          <p:cNvSpPr>
            <a:spLocks noGrp="1"/>
          </p:cNvSpPr>
          <p:nvPr>
            <p:ph type="title"/>
          </p:nvPr>
        </p:nvSpPr>
        <p:spPr>
          <a:xfrm>
            <a:off x="55986" y="1"/>
            <a:ext cx="8808993" cy="681036"/>
          </a:xfrm>
        </p:spPr>
        <p:txBody>
          <a:bodyPr>
            <a:normAutofit/>
          </a:bodyPr>
          <a:lstStyle/>
          <a:p>
            <a:r>
              <a:rPr lang="cs-CZ" sz="2000" dirty="0">
                <a:latin typeface="+mn-lt"/>
              </a:rPr>
              <a:t>14denní incidence na 100 tisíc </a:t>
            </a:r>
            <a:r>
              <a:rPr lang="cs-CZ" sz="2000" dirty="0" smtClean="0">
                <a:latin typeface="+mn-lt"/>
              </a:rPr>
              <a:t>obyvatel</a:t>
            </a:r>
            <a:endParaRPr lang="cs-CZ" sz="2000" dirty="0">
              <a:latin typeface="+mn-lt"/>
            </a:endParaRPr>
          </a:p>
        </p:txBody>
      </p:sp>
      <p:sp>
        <p:nvSpPr>
          <p:cNvPr id="15" name="TextovéPole 14">
            <a:extLst>
              <a:ext uri="{FF2B5EF4-FFF2-40B4-BE49-F238E27FC236}">
                <a16:creationId xmlns:a16="http://schemas.microsoft.com/office/drawing/2014/main" id="{44F86700-D5B2-4E85-A67A-58512B3C1A7E}"/>
              </a:ext>
            </a:extLst>
          </p:cNvPr>
          <p:cNvSpPr txBox="1"/>
          <p:nvPr/>
        </p:nvSpPr>
        <p:spPr>
          <a:xfrm>
            <a:off x="345066" y="967666"/>
            <a:ext cx="550022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400" b="1" i="0" u="none" strike="noStrike" kern="1200" cap="none" spc="0" normalizeH="0" baseline="0" noProof="0" dirty="0">
                <a:ln>
                  <a:noFill/>
                </a:ln>
                <a:solidFill>
                  <a:srgbClr val="305983"/>
                </a:solidFill>
                <a:effectLst/>
                <a:uLnTx/>
                <a:uFillTx/>
                <a:latin typeface="Arial" panose="020B0604020202020204"/>
                <a:ea typeface="+mn-ea"/>
                <a:cs typeface="+mn-cs"/>
              </a:rPr>
              <a:t>Srovnání regionů k datu </a:t>
            </a:r>
            <a:r>
              <a:rPr kumimoji="0" lang="cs-CZ" sz="2400" b="1" i="0" u="none" strike="noStrike" kern="1200" cap="none" spc="0" normalizeH="0" baseline="0" noProof="0" dirty="0" smtClean="0">
                <a:ln>
                  <a:noFill/>
                </a:ln>
                <a:solidFill>
                  <a:srgbClr val="305983"/>
                </a:solidFill>
                <a:effectLst/>
                <a:uLnTx/>
                <a:uFillTx/>
                <a:latin typeface="Arial" panose="020B0604020202020204"/>
                <a:ea typeface="+mn-ea"/>
                <a:cs typeface="+mn-cs"/>
              </a:rPr>
              <a:t>29. </a:t>
            </a:r>
            <a:r>
              <a:rPr kumimoji="0" lang="cs-CZ" sz="2400" b="1" i="0" u="none" strike="noStrike" kern="1200" cap="none" spc="0" normalizeH="0" baseline="0" noProof="0" dirty="0">
                <a:ln>
                  <a:noFill/>
                </a:ln>
                <a:solidFill>
                  <a:srgbClr val="305983"/>
                </a:solidFill>
                <a:effectLst/>
                <a:uLnTx/>
                <a:uFillTx/>
                <a:latin typeface="Arial" panose="020B0604020202020204"/>
                <a:ea typeface="+mn-ea"/>
                <a:cs typeface="+mn-cs"/>
              </a:rPr>
              <a:t>3. 2021</a:t>
            </a:r>
          </a:p>
        </p:txBody>
      </p:sp>
      <p:sp>
        <p:nvSpPr>
          <p:cNvPr id="16" name="TextovéPole 15"/>
          <p:cNvSpPr txBox="1"/>
          <p:nvPr/>
        </p:nvSpPr>
        <p:spPr>
          <a:xfrm>
            <a:off x="9058231" y="3924804"/>
            <a:ext cx="295827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Situace </a:t>
            </a:r>
            <a:r>
              <a:rPr kumimoji="0" lang="cs-CZ" sz="1800" b="1" i="0" u="none" strike="noStrike" kern="1200" cap="none" spc="0" normalizeH="0" baseline="0" noProof="0" dirty="0" smtClean="0">
                <a:ln>
                  <a:noFill/>
                </a:ln>
                <a:solidFill>
                  <a:srgbClr val="000000"/>
                </a:solidFill>
                <a:effectLst/>
                <a:uLnTx/>
                <a:uFillTx/>
                <a:latin typeface="Arial" panose="020B0604020202020204"/>
                <a:ea typeface="+mn-ea"/>
                <a:cs typeface="+mn-cs"/>
              </a:rPr>
              <a:t>ve všech  </a:t>
            </a: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regionech </a:t>
            </a:r>
            <a:r>
              <a:rPr kumimoji="0" lang="cs-CZ" sz="1800" b="1" i="0" u="none" strike="noStrike" kern="1200" cap="none" spc="0" normalizeH="0" baseline="0" noProof="0" dirty="0" smtClean="0">
                <a:ln>
                  <a:noFill/>
                </a:ln>
                <a:solidFill>
                  <a:srgbClr val="000000"/>
                </a:solidFill>
                <a:effectLst/>
                <a:uLnTx/>
                <a:uFillTx/>
                <a:latin typeface="Arial" panose="020B0604020202020204"/>
                <a:ea typeface="+mn-ea"/>
                <a:cs typeface="+mn-cs"/>
              </a:rPr>
              <a:t>se </a:t>
            </a: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začíná stabilizovat, </a:t>
            </a:r>
            <a:r>
              <a:rPr kumimoji="0" lang="cs-CZ" sz="1800" b="1" i="0" u="none" strike="noStrike" kern="1200" cap="none" spc="0" normalizeH="0" baseline="0" noProof="0" dirty="0" smtClean="0">
                <a:ln>
                  <a:noFill/>
                </a:ln>
                <a:solidFill>
                  <a:srgbClr val="000000"/>
                </a:solidFill>
                <a:effectLst/>
                <a:uLnTx/>
                <a:uFillTx/>
                <a:latin typeface="Arial" panose="020B0604020202020204"/>
                <a:ea typeface="+mn-ea"/>
                <a:cs typeface="+mn-cs"/>
              </a:rPr>
              <a:t>zátěž klesá. </a:t>
            </a:r>
            <a:endPar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1" name="Šipka dolů 20"/>
          <p:cNvSpPr/>
          <p:nvPr/>
        </p:nvSpPr>
        <p:spPr>
          <a:xfrm rot="5400000">
            <a:off x="8354414" y="4121567"/>
            <a:ext cx="765068" cy="548188"/>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4777674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ovéPole 6"/>
          <p:cNvSpPr txBox="1"/>
          <p:nvPr/>
        </p:nvSpPr>
        <p:spPr>
          <a:xfrm>
            <a:off x="879894" y="2541045"/>
            <a:ext cx="10696755" cy="2677656"/>
          </a:xfrm>
          <a:prstGeom prst="rect">
            <a:avLst/>
          </a:prstGeom>
          <a:noFill/>
        </p:spPr>
        <p:txBody>
          <a:bodyPr wrap="square" rtlCol="0">
            <a:spAutoFit/>
          </a:bodyPr>
          <a:lstStyle/>
          <a:p>
            <a:pPr lvl="0" algn="ctr">
              <a:defRPr/>
            </a:pPr>
            <a:r>
              <a:rPr kumimoji="0" lang="cs-CZ" sz="2800" b="0" i="0" u="none" strike="noStrike" kern="1200" cap="none" spc="0" normalizeH="0" baseline="0" noProof="0" dirty="0" smtClean="0">
                <a:ln>
                  <a:noFill/>
                </a:ln>
                <a:solidFill>
                  <a:prstClr val="black"/>
                </a:solidFill>
                <a:effectLst/>
                <a:uLnTx/>
                <a:uFillTx/>
                <a:latin typeface="Calibri" panose="020F0502020204030204"/>
                <a:ea typeface="+mn-ea"/>
                <a:cs typeface="+mn-cs"/>
              </a:rPr>
              <a:t>I u této věkové kategorie</a:t>
            </a:r>
            <a:r>
              <a:rPr lang="cs-CZ" sz="2800" dirty="0" smtClean="0">
                <a:solidFill>
                  <a:prstClr val="black"/>
                </a:solidFill>
                <a:latin typeface="Calibri" panose="020F0502020204030204"/>
              </a:rPr>
              <a:t>, obdobě jako u celé populace, je patrné zpomalení šíření po 1.3. v důsledku přijatých opatření. Regiony Moravy </a:t>
            </a:r>
          </a:p>
          <a:p>
            <a:pPr lvl="0" algn="ctr">
              <a:defRPr/>
            </a:pPr>
            <a:r>
              <a:rPr lang="cs-CZ" sz="2800" dirty="0" smtClean="0">
                <a:solidFill>
                  <a:prstClr val="black"/>
                </a:solidFill>
                <a:latin typeface="Calibri" panose="020F0502020204030204"/>
              </a:rPr>
              <a:t>a Slezska tak byly </a:t>
            </a:r>
            <a:r>
              <a:rPr lang="cs-CZ" sz="2800" dirty="0">
                <a:solidFill>
                  <a:prstClr val="black"/>
                </a:solidFill>
              </a:rPr>
              <a:t>relativně </a:t>
            </a:r>
            <a:r>
              <a:rPr lang="cs-CZ" sz="2800" dirty="0" smtClean="0">
                <a:solidFill>
                  <a:prstClr val="black"/>
                </a:solidFill>
                <a:latin typeface="Calibri" panose="020F0502020204030204"/>
              </a:rPr>
              <a:t>méně zasaženy ve srovnání s vrcholem zátěže Karlovarského a Královéhradeckého kraje. </a:t>
            </a:r>
            <a:endParaRPr kumimoji="0" lang="cs-CZ"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2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Podnadpis 2">
            <a:extLst>
              <a:ext uri="{FF2B5EF4-FFF2-40B4-BE49-F238E27FC236}">
                <a16:creationId xmlns:a16="http://schemas.microsoft.com/office/drawing/2014/main" id="{3DC956FD-6669-4C82-B852-E3CE5A476C50}"/>
              </a:ext>
            </a:extLst>
          </p:cNvPr>
          <p:cNvSpPr txBox="1">
            <a:spLocks/>
          </p:cNvSpPr>
          <p:nvPr/>
        </p:nvSpPr>
        <p:spPr>
          <a:xfrm>
            <a:off x="142875" y="147236"/>
            <a:ext cx="11963400" cy="9862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cs-CZ" sz="3600" b="1" i="0" u="none" strike="noStrike" kern="1200" cap="none" spc="0" normalizeH="0" baseline="0" noProof="0" dirty="0" smtClean="0">
                <a:ln>
                  <a:noFill/>
                </a:ln>
                <a:solidFill>
                  <a:prstClr val="black"/>
                </a:solidFill>
                <a:effectLst/>
                <a:uLnTx/>
                <a:uFillTx/>
                <a:latin typeface="Calibri" panose="020F0502020204030204"/>
                <a:ea typeface="+mn-ea"/>
                <a:cs typeface="+mn-cs"/>
              </a:rPr>
              <a:t>Gradient šíření nákazy od západu</a:t>
            </a:r>
            <a:r>
              <a:rPr kumimoji="0" lang="cs-CZ" sz="3600" b="1" i="0" u="none" strike="noStrike" kern="1200" cap="none" spc="0" normalizeH="0" noProof="0" dirty="0" smtClean="0">
                <a:ln>
                  <a:noFill/>
                </a:ln>
                <a:solidFill>
                  <a:prstClr val="black"/>
                </a:solidFill>
                <a:effectLst/>
                <a:uLnTx/>
                <a:uFillTx/>
                <a:latin typeface="Calibri" panose="020F0502020204030204"/>
                <a:ea typeface="+mn-ea"/>
                <a:cs typeface="+mn-cs"/>
              </a:rPr>
              <a:t> na východ se velmi přesně promítnul i do vývoje počtu nákaz malých dětí navštěvujících v únoru a březnu ZŠ a MŠ </a:t>
            </a:r>
            <a:endParaRPr kumimoji="0" lang="cs-CZ" sz="3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Šipka dolů 4"/>
          <p:cNvSpPr/>
          <p:nvPr/>
        </p:nvSpPr>
        <p:spPr>
          <a:xfrm>
            <a:off x="5088514" y="2057833"/>
            <a:ext cx="1551709" cy="3929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Šipka dolů 8"/>
          <p:cNvSpPr/>
          <p:nvPr/>
        </p:nvSpPr>
        <p:spPr>
          <a:xfrm>
            <a:off x="5088513" y="4755025"/>
            <a:ext cx="1551709" cy="3929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90348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p&#10;&#10;Description automatically generated">
            <a:extLst>
              <a:ext uri="{FF2B5EF4-FFF2-40B4-BE49-F238E27FC236}">
                <a16:creationId xmlns:a16="http://schemas.microsoft.com/office/drawing/2014/main" id="{2039E0CC-3595-4E26-BC4F-B4E8C1BDE089}"/>
              </a:ext>
            </a:extLst>
          </p:cNvPr>
          <p:cNvPicPr>
            <a:picLocks noChangeAspect="1"/>
          </p:cNvPicPr>
          <p:nvPr>
            <p:custDataLst>
              <p:tags r:id="rId1"/>
            </p:custDataLst>
          </p:nvPr>
        </p:nvPicPr>
        <p:blipFill rotWithShape="1">
          <a:blip r:embed="rId9" cstate="hqprint">
            <a:extLst>
              <a:ext uri="{28A0092B-C50C-407E-A947-70E740481C1C}">
                <a14:useLocalDpi xmlns:a14="http://schemas.microsoft.com/office/drawing/2010/main" val="0"/>
              </a:ext>
            </a:extLst>
          </a:blip>
          <a:srcRect l="2743" r="6832"/>
          <a:stretch/>
        </p:blipFill>
        <p:spPr>
          <a:xfrm>
            <a:off x="53052" y="1053814"/>
            <a:ext cx="3513933" cy="2160000"/>
          </a:xfrm>
          <a:prstGeom prst="rect">
            <a:avLst/>
          </a:prstGeom>
        </p:spPr>
      </p:pic>
      <p:pic>
        <p:nvPicPr>
          <p:cNvPr id="22" name="Picture 21" descr="Map&#10;&#10;Description automatically generated">
            <a:extLst>
              <a:ext uri="{FF2B5EF4-FFF2-40B4-BE49-F238E27FC236}">
                <a16:creationId xmlns:a16="http://schemas.microsoft.com/office/drawing/2014/main" id="{8DDA554E-2E61-4CE0-9693-F344ADA767EC}"/>
              </a:ext>
            </a:extLst>
          </p:cNvPr>
          <p:cNvPicPr>
            <a:picLocks noChangeAspect="1"/>
          </p:cNvPicPr>
          <p:nvPr>
            <p:custDataLst>
              <p:tags r:id="rId2"/>
            </p:custDataLst>
          </p:nvPr>
        </p:nvPicPr>
        <p:blipFill rotWithShape="1">
          <a:blip r:embed="rId10" cstate="hqprint">
            <a:extLst>
              <a:ext uri="{28A0092B-C50C-407E-A947-70E740481C1C}">
                <a14:useLocalDpi xmlns:a14="http://schemas.microsoft.com/office/drawing/2010/main" val="0"/>
              </a:ext>
            </a:extLst>
          </a:blip>
          <a:srcRect l="2495" r="6362"/>
          <a:stretch/>
        </p:blipFill>
        <p:spPr>
          <a:xfrm>
            <a:off x="3595263" y="1053814"/>
            <a:ext cx="3541784" cy="2160000"/>
          </a:xfrm>
          <a:prstGeom prst="rect">
            <a:avLst/>
          </a:prstGeom>
        </p:spPr>
      </p:pic>
      <p:pic>
        <p:nvPicPr>
          <p:cNvPr id="27" name="Picture 26" descr="Map&#10;&#10;Description automatically generated">
            <a:extLst>
              <a:ext uri="{FF2B5EF4-FFF2-40B4-BE49-F238E27FC236}">
                <a16:creationId xmlns:a16="http://schemas.microsoft.com/office/drawing/2014/main" id="{FE4C5137-A0E7-4192-A7DA-ED12CAC7B197}"/>
              </a:ext>
            </a:extLst>
          </p:cNvPr>
          <p:cNvPicPr>
            <a:picLocks noChangeAspect="1"/>
          </p:cNvPicPr>
          <p:nvPr>
            <p:custDataLst>
              <p:tags r:id="rId3"/>
            </p:custDataLst>
          </p:nvPr>
        </p:nvPicPr>
        <p:blipFill rotWithShape="1">
          <a:blip r:embed="rId11" cstate="hqprint">
            <a:extLst>
              <a:ext uri="{28A0092B-C50C-407E-A947-70E740481C1C}">
                <a14:useLocalDpi xmlns:a14="http://schemas.microsoft.com/office/drawing/2010/main" val="0"/>
              </a:ext>
            </a:extLst>
          </a:blip>
          <a:srcRect l="2439" r="7135"/>
          <a:stretch/>
        </p:blipFill>
        <p:spPr>
          <a:xfrm>
            <a:off x="7086403" y="1053814"/>
            <a:ext cx="3513933" cy="2160000"/>
          </a:xfrm>
          <a:prstGeom prst="rect">
            <a:avLst/>
          </a:prstGeom>
        </p:spPr>
      </p:pic>
      <p:sp>
        <p:nvSpPr>
          <p:cNvPr id="18" name="Nadpis 2">
            <a:extLst>
              <a:ext uri="{FF2B5EF4-FFF2-40B4-BE49-F238E27FC236}">
                <a16:creationId xmlns:a16="http://schemas.microsoft.com/office/drawing/2014/main" id="{BDABC326-A3D3-4D80-808C-B82C6655C271}"/>
              </a:ext>
            </a:extLst>
          </p:cNvPr>
          <p:cNvSpPr>
            <a:spLocks noGrp="1"/>
          </p:cNvSpPr>
          <p:nvPr>
            <p:ph type="title"/>
            <p:custDataLst>
              <p:tags r:id="rId4"/>
            </p:custDataLst>
          </p:nvPr>
        </p:nvSpPr>
        <p:spPr>
          <a:xfrm>
            <a:off x="96972" y="0"/>
            <a:ext cx="7780244" cy="576000"/>
          </a:xfrm>
        </p:spPr>
        <p:txBody>
          <a:bodyPr/>
          <a:lstStyle/>
          <a:p>
            <a:r>
              <a:rPr lang="cs-CZ" dirty="0"/>
              <a:t>14 denní počet nových případů dětí </a:t>
            </a:r>
            <a:r>
              <a:rPr lang="cs-CZ" dirty="0" smtClean="0"/>
              <a:t>3 - 10 </a:t>
            </a:r>
            <a:r>
              <a:rPr lang="cs-CZ" dirty="0"/>
              <a:t>let (na 100 000 obyv</a:t>
            </a:r>
            <a:r>
              <a:rPr lang="cs-CZ" dirty="0" smtClean="0"/>
              <a:t>.)</a:t>
            </a:r>
            <a:endParaRPr lang="cs-CZ" dirty="0">
              <a:latin typeface="+mj-lt"/>
            </a:endParaRPr>
          </a:p>
        </p:txBody>
      </p:sp>
      <p:sp>
        <p:nvSpPr>
          <p:cNvPr id="5" name="Rectangle 4">
            <a:extLst>
              <a:ext uri="{FF2B5EF4-FFF2-40B4-BE49-F238E27FC236}">
                <a16:creationId xmlns:a16="http://schemas.microsoft.com/office/drawing/2014/main" id="{0BE080D6-FC53-427A-9C73-FAC7AD1D2FCD}"/>
              </a:ext>
            </a:extLst>
          </p:cNvPr>
          <p:cNvSpPr/>
          <p:nvPr/>
        </p:nvSpPr>
        <p:spPr>
          <a:xfrm>
            <a:off x="10630215" y="2772569"/>
            <a:ext cx="180000" cy="180000"/>
          </a:xfrm>
          <a:prstGeom prst="rect">
            <a:avLst/>
          </a:prstGeom>
          <a:solidFill>
            <a:srgbClr val="2B83B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Rectangle 5">
            <a:extLst>
              <a:ext uri="{FF2B5EF4-FFF2-40B4-BE49-F238E27FC236}">
                <a16:creationId xmlns:a16="http://schemas.microsoft.com/office/drawing/2014/main" id="{9E4925A4-86A9-42E1-B474-EC1CB00F06FB}"/>
              </a:ext>
            </a:extLst>
          </p:cNvPr>
          <p:cNvSpPr/>
          <p:nvPr/>
        </p:nvSpPr>
        <p:spPr>
          <a:xfrm>
            <a:off x="10630215" y="3081295"/>
            <a:ext cx="180000" cy="180000"/>
          </a:xfrm>
          <a:prstGeom prst="rect">
            <a:avLst/>
          </a:prstGeom>
          <a:solidFill>
            <a:srgbClr val="80BF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Rectangle 6">
            <a:extLst>
              <a:ext uri="{FF2B5EF4-FFF2-40B4-BE49-F238E27FC236}">
                <a16:creationId xmlns:a16="http://schemas.microsoft.com/office/drawing/2014/main" id="{131920F6-822D-4D8E-9016-3491B8DD67F4}"/>
              </a:ext>
            </a:extLst>
          </p:cNvPr>
          <p:cNvSpPr/>
          <p:nvPr/>
        </p:nvSpPr>
        <p:spPr>
          <a:xfrm>
            <a:off x="10630215" y="3390021"/>
            <a:ext cx="180000" cy="180000"/>
          </a:xfrm>
          <a:prstGeom prst="rect">
            <a:avLst/>
          </a:prstGeom>
          <a:solidFill>
            <a:srgbClr val="C7E8A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 name="Rectangle 7">
            <a:extLst>
              <a:ext uri="{FF2B5EF4-FFF2-40B4-BE49-F238E27FC236}">
                <a16:creationId xmlns:a16="http://schemas.microsoft.com/office/drawing/2014/main" id="{F3996B81-667A-401C-967B-28C2A48E23CC}"/>
              </a:ext>
            </a:extLst>
          </p:cNvPr>
          <p:cNvSpPr/>
          <p:nvPr/>
        </p:nvSpPr>
        <p:spPr>
          <a:xfrm>
            <a:off x="10630215" y="3698747"/>
            <a:ext cx="180000" cy="180000"/>
          </a:xfrm>
          <a:prstGeom prst="rect">
            <a:avLst/>
          </a:prstGeom>
          <a:solidFill>
            <a:srgbClr val="E2E22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 name="Rectangle 8">
            <a:extLst>
              <a:ext uri="{FF2B5EF4-FFF2-40B4-BE49-F238E27FC236}">
                <a16:creationId xmlns:a16="http://schemas.microsoft.com/office/drawing/2014/main" id="{CF2DB380-5F7C-460F-BFDA-86D337A8CFE1}"/>
              </a:ext>
            </a:extLst>
          </p:cNvPr>
          <p:cNvSpPr/>
          <p:nvPr/>
        </p:nvSpPr>
        <p:spPr>
          <a:xfrm>
            <a:off x="10630215" y="4007473"/>
            <a:ext cx="180000" cy="180000"/>
          </a:xfrm>
          <a:prstGeom prst="rect">
            <a:avLst/>
          </a:prstGeom>
          <a:solidFill>
            <a:srgbClr val="FEAB4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TextBox 9">
            <a:extLst>
              <a:ext uri="{FF2B5EF4-FFF2-40B4-BE49-F238E27FC236}">
                <a16:creationId xmlns:a16="http://schemas.microsoft.com/office/drawing/2014/main" id="{708FD43E-EE03-4737-A366-C1F7D775579E}"/>
              </a:ext>
            </a:extLst>
          </p:cNvPr>
          <p:cNvSpPr txBox="1"/>
          <p:nvPr/>
        </p:nvSpPr>
        <p:spPr>
          <a:xfrm>
            <a:off x="10869972" y="2677903"/>
            <a:ext cx="70403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&lt;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7</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4B654345-6D6F-4D0F-813B-A10AFB3293A9}"/>
              </a:ext>
            </a:extLst>
          </p:cNvPr>
          <p:cNvSpPr txBox="1"/>
          <p:nvPr/>
        </p:nvSpPr>
        <p:spPr>
          <a:xfrm>
            <a:off x="10869972" y="2989193"/>
            <a:ext cx="109677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7</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 –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8</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2" name="TextBox 11">
            <a:extLst>
              <a:ext uri="{FF2B5EF4-FFF2-40B4-BE49-F238E27FC236}">
                <a16:creationId xmlns:a16="http://schemas.microsoft.com/office/drawing/2014/main" id="{EECECFEB-BD0B-4FAF-9B8B-C8A903E5C1DE}"/>
              </a:ext>
            </a:extLst>
          </p:cNvPr>
          <p:cNvSpPr txBox="1"/>
          <p:nvPr/>
        </p:nvSpPr>
        <p:spPr>
          <a:xfrm>
            <a:off x="10869972" y="3300483"/>
            <a:ext cx="109677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8</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 –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9</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4" name="TextBox 13">
            <a:extLst>
              <a:ext uri="{FF2B5EF4-FFF2-40B4-BE49-F238E27FC236}">
                <a16:creationId xmlns:a16="http://schemas.microsoft.com/office/drawing/2014/main" id="{E14133F7-D8D6-4D0C-B56B-CAC8C40EE252}"/>
              </a:ext>
            </a:extLst>
          </p:cNvPr>
          <p:cNvSpPr txBox="1"/>
          <p:nvPr/>
        </p:nvSpPr>
        <p:spPr>
          <a:xfrm>
            <a:off x="10869972" y="3611773"/>
            <a:ext cx="1268296"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9</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 –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1 0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5" name="TextBox 14">
            <a:extLst>
              <a:ext uri="{FF2B5EF4-FFF2-40B4-BE49-F238E27FC236}">
                <a16:creationId xmlns:a16="http://schemas.microsoft.com/office/drawing/2014/main" id="{020DDF93-0D60-4DCB-A93B-533691C52B6E}"/>
              </a:ext>
            </a:extLst>
          </p:cNvPr>
          <p:cNvSpPr txBox="1"/>
          <p:nvPr/>
        </p:nvSpPr>
        <p:spPr>
          <a:xfrm>
            <a:off x="10869972" y="3923063"/>
            <a:ext cx="1439818"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1 0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 – 1 100</a:t>
            </a:r>
          </a:p>
        </p:txBody>
      </p:sp>
      <p:sp>
        <p:nvSpPr>
          <p:cNvPr id="16" name="Rectangle 15">
            <a:extLst>
              <a:ext uri="{FF2B5EF4-FFF2-40B4-BE49-F238E27FC236}">
                <a16:creationId xmlns:a16="http://schemas.microsoft.com/office/drawing/2014/main" id="{8B48D847-A97F-4AAA-A08B-55218BF2B7F5}"/>
              </a:ext>
            </a:extLst>
          </p:cNvPr>
          <p:cNvSpPr/>
          <p:nvPr/>
        </p:nvSpPr>
        <p:spPr>
          <a:xfrm>
            <a:off x="10630215" y="4316198"/>
            <a:ext cx="180000" cy="180000"/>
          </a:xfrm>
          <a:prstGeom prst="rect">
            <a:avLst/>
          </a:prstGeom>
          <a:solidFill>
            <a:srgbClr val="F12E1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 name="Rectangle 16">
            <a:extLst>
              <a:ext uri="{FF2B5EF4-FFF2-40B4-BE49-F238E27FC236}">
                <a16:creationId xmlns:a16="http://schemas.microsoft.com/office/drawing/2014/main" id="{70FDD93D-9CA2-41FC-953B-E1DA3769E12D}"/>
              </a:ext>
            </a:extLst>
          </p:cNvPr>
          <p:cNvSpPr/>
          <p:nvPr/>
        </p:nvSpPr>
        <p:spPr>
          <a:xfrm>
            <a:off x="10630215" y="4624922"/>
            <a:ext cx="180000" cy="180000"/>
          </a:xfrm>
          <a:prstGeom prst="rect">
            <a:avLst/>
          </a:prstGeom>
          <a:solidFill>
            <a:srgbClr val="AA131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 name="TextBox 18">
            <a:extLst>
              <a:ext uri="{FF2B5EF4-FFF2-40B4-BE49-F238E27FC236}">
                <a16:creationId xmlns:a16="http://schemas.microsoft.com/office/drawing/2014/main" id="{7B07D8BB-886C-4DD8-BE83-D1D89236D7C4}"/>
              </a:ext>
            </a:extLst>
          </p:cNvPr>
          <p:cNvSpPr txBox="1"/>
          <p:nvPr/>
        </p:nvSpPr>
        <p:spPr>
          <a:xfrm>
            <a:off x="10869972" y="4234353"/>
            <a:ext cx="1439818"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1 100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 –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2 0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0" name="TextBox 19">
            <a:extLst>
              <a:ext uri="{FF2B5EF4-FFF2-40B4-BE49-F238E27FC236}">
                <a16:creationId xmlns:a16="http://schemas.microsoft.com/office/drawing/2014/main" id="{82588280-9570-4C47-854B-55E5855520E2}"/>
              </a:ext>
            </a:extLst>
          </p:cNvPr>
          <p:cNvSpPr txBox="1"/>
          <p:nvPr/>
        </p:nvSpPr>
        <p:spPr>
          <a:xfrm>
            <a:off x="10869972" y="4545645"/>
            <a:ext cx="875561"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&gt;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2 0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1" name="TextBox 20">
            <a:extLst>
              <a:ext uri="{FF2B5EF4-FFF2-40B4-BE49-F238E27FC236}">
                <a16:creationId xmlns:a16="http://schemas.microsoft.com/office/drawing/2014/main" id="{71F13721-84D9-4AFF-B0C9-4A23BCAFD021}"/>
              </a:ext>
            </a:extLst>
          </p:cNvPr>
          <p:cNvSpPr txBox="1"/>
          <p:nvPr/>
        </p:nvSpPr>
        <p:spPr>
          <a:xfrm>
            <a:off x="146907" y="671845"/>
            <a:ext cx="118173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9.2.2021</a:t>
            </a:r>
          </a:p>
        </p:txBody>
      </p:sp>
      <p:sp>
        <p:nvSpPr>
          <p:cNvPr id="28" name="TextBox 27">
            <a:extLst>
              <a:ext uri="{FF2B5EF4-FFF2-40B4-BE49-F238E27FC236}">
                <a16:creationId xmlns:a16="http://schemas.microsoft.com/office/drawing/2014/main" id="{238FF0F0-F6BF-4C2B-B99A-ED597A2D7471}"/>
              </a:ext>
            </a:extLst>
          </p:cNvPr>
          <p:cNvSpPr txBox="1"/>
          <p:nvPr/>
        </p:nvSpPr>
        <p:spPr>
          <a:xfrm>
            <a:off x="3608712" y="684939"/>
            <a:ext cx="132440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13.2.2021</a:t>
            </a:r>
          </a:p>
        </p:txBody>
      </p:sp>
      <p:sp>
        <p:nvSpPr>
          <p:cNvPr id="30" name="TextBox 29">
            <a:extLst>
              <a:ext uri="{FF2B5EF4-FFF2-40B4-BE49-F238E27FC236}">
                <a16:creationId xmlns:a16="http://schemas.microsoft.com/office/drawing/2014/main" id="{71B2EE80-8AF1-4ABB-B915-6D71863EF81B}"/>
              </a:ext>
            </a:extLst>
          </p:cNvPr>
          <p:cNvSpPr txBox="1"/>
          <p:nvPr/>
        </p:nvSpPr>
        <p:spPr>
          <a:xfrm>
            <a:off x="7220500" y="707385"/>
            <a:ext cx="132440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17.2.2021</a:t>
            </a:r>
          </a:p>
        </p:txBody>
      </p:sp>
      <p:sp>
        <p:nvSpPr>
          <p:cNvPr id="31" name="TextBox 29">
            <a:extLst>
              <a:ext uri="{FF2B5EF4-FFF2-40B4-BE49-F238E27FC236}">
                <a16:creationId xmlns:a16="http://schemas.microsoft.com/office/drawing/2014/main" id="{99F36A42-B936-4F65-9627-EE581211B56E}"/>
              </a:ext>
            </a:extLst>
          </p:cNvPr>
          <p:cNvSpPr txBox="1"/>
          <p:nvPr/>
        </p:nvSpPr>
        <p:spPr>
          <a:xfrm>
            <a:off x="96972" y="4134168"/>
            <a:ext cx="132440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21</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.2.2021</a:t>
            </a:r>
          </a:p>
        </p:txBody>
      </p:sp>
      <p:sp>
        <p:nvSpPr>
          <p:cNvPr id="32" name="TextBox 29">
            <a:extLst>
              <a:ext uri="{FF2B5EF4-FFF2-40B4-BE49-F238E27FC236}">
                <a16:creationId xmlns:a16="http://schemas.microsoft.com/office/drawing/2014/main" id="{A71830BB-1699-4BEA-B7F3-EC5A3A93EF4B}"/>
              </a:ext>
            </a:extLst>
          </p:cNvPr>
          <p:cNvSpPr txBox="1"/>
          <p:nvPr/>
        </p:nvSpPr>
        <p:spPr>
          <a:xfrm>
            <a:off x="3784162" y="4134168"/>
            <a:ext cx="132440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2</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5.2.2021</a:t>
            </a:r>
          </a:p>
        </p:txBody>
      </p:sp>
      <p:sp>
        <p:nvSpPr>
          <p:cNvPr id="33" name="TextBox 29">
            <a:extLst>
              <a:ext uri="{FF2B5EF4-FFF2-40B4-BE49-F238E27FC236}">
                <a16:creationId xmlns:a16="http://schemas.microsoft.com/office/drawing/2014/main" id="{1907CFD2-3ACF-4FB2-8859-B21D109FB072}"/>
              </a:ext>
            </a:extLst>
          </p:cNvPr>
          <p:cNvSpPr txBox="1"/>
          <p:nvPr/>
        </p:nvSpPr>
        <p:spPr>
          <a:xfrm>
            <a:off x="7495798" y="4134168"/>
            <a:ext cx="132440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2</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8.2.2021</a:t>
            </a:r>
          </a:p>
        </p:txBody>
      </p:sp>
      <p:pic>
        <p:nvPicPr>
          <p:cNvPr id="37" name="Picture 36" descr="Map&#10;&#10;Description automatically generated">
            <a:extLst>
              <a:ext uri="{FF2B5EF4-FFF2-40B4-BE49-F238E27FC236}">
                <a16:creationId xmlns:a16="http://schemas.microsoft.com/office/drawing/2014/main" id="{F0F95175-1AAE-4056-AD1D-7C5362D3148F}"/>
              </a:ext>
            </a:extLst>
          </p:cNvPr>
          <p:cNvPicPr>
            <a:picLocks noChangeAspect="1"/>
          </p:cNvPicPr>
          <p:nvPr>
            <p:custDataLst>
              <p:tags r:id="rId5"/>
            </p:custDataLst>
          </p:nvPr>
        </p:nvPicPr>
        <p:blipFill rotWithShape="1">
          <a:blip r:embed="rId12" cstate="hqprint">
            <a:extLst>
              <a:ext uri="{28A0092B-C50C-407E-A947-70E740481C1C}">
                <a14:useLocalDpi xmlns:a14="http://schemas.microsoft.com/office/drawing/2010/main" val="0"/>
              </a:ext>
            </a:extLst>
          </a:blip>
          <a:srcRect l="2810" r="6765"/>
          <a:stretch/>
        </p:blipFill>
        <p:spPr>
          <a:xfrm>
            <a:off x="0" y="4496198"/>
            <a:ext cx="3513933" cy="2160000"/>
          </a:xfrm>
          <a:prstGeom prst="rect">
            <a:avLst/>
          </a:prstGeom>
        </p:spPr>
      </p:pic>
      <p:pic>
        <p:nvPicPr>
          <p:cNvPr id="39" name="Picture 38" descr="Map&#10;&#10;Description automatically generated">
            <a:extLst>
              <a:ext uri="{FF2B5EF4-FFF2-40B4-BE49-F238E27FC236}">
                <a16:creationId xmlns:a16="http://schemas.microsoft.com/office/drawing/2014/main" id="{D6AD62D5-C12A-42C8-99A4-D4960707533A}"/>
              </a:ext>
            </a:extLst>
          </p:cNvPr>
          <p:cNvPicPr>
            <a:picLocks noChangeAspect="1"/>
          </p:cNvPicPr>
          <p:nvPr>
            <p:custDataLst>
              <p:tags r:id="rId6"/>
            </p:custDataLst>
          </p:nvPr>
        </p:nvPicPr>
        <p:blipFill rotWithShape="1">
          <a:blip r:embed="rId13" cstate="hqprint">
            <a:extLst>
              <a:ext uri="{28A0092B-C50C-407E-A947-70E740481C1C}">
                <a14:useLocalDpi xmlns:a14="http://schemas.microsoft.com/office/drawing/2010/main" val="0"/>
              </a:ext>
            </a:extLst>
          </a:blip>
          <a:srcRect l="3742" r="6765"/>
          <a:stretch/>
        </p:blipFill>
        <p:spPr>
          <a:xfrm>
            <a:off x="3659356" y="4496198"/>
            <a:ext cx="3477691" cy="2160000"/>
          </a:xfrm>
          <a:prstGeom prst="rect">
            <a:avLst/>
          </a:prstGeom>
        </p:spPr>
      </p:pic>
      <p:pic>
        <p:nvPicPr>
          <p:cNvPr id="41" name="Picture 40" descr="Map&#10;&#10;Description automatically generated">
            <a:extLst>
              <a:ext uri="{FF2B5EF4-FFF2-40B4-BE49-F238E27FC236}">
                <a16:creationId xmlns:a16="http://schemas.microsoft.com/office/drawing/2014/main" id="{66091889-D74D-47AD-BAB1-E26EB75DC2A4}"/>
              </a:ext>
            </a:extLst>
          </p:cNvPr>
          <p:cNvPicPr>
            <a:picLocks noChangeAspect="1"/>
          </p:cNvPicPr>
          <p:nvPr>
            <p:custDataLst>
              <p:tags r:id="rId7"/>
            </p:custDataLst>
          </p:nvPr>
        </p:nvPicPr>
        <p:blipFill rotWithShape="1">
          <a:blip r:embed="rId14" cstate="hqprint">
            <a:extLst>
              <a:ext uri="{28A0092B-C50C-407E-A947-70E740481C1C}">
                <a14:useLocalDpi xmlns:a14="http://schemas.microsoft.com/office/drawing/2010/main" val="0"/>
              </a:ext>
            </a:extLst>
          </a:blip>
          <a:srcRect l="2810" r="6765"/>
          <a:stretch/>
        </p:blipFill>
        <p:spPr>
          <a:xfrm>
            <a:off x="7086403" y="4496198"/>
            <a:ext cx="3513933" cy="2160000"/>
          </a:xfrm>
          <a:prstGeom prst="rect">
            <a:avLst/>
          </a:prstGeom>
        </p:spPr>
      </p:pic>
    </p:spTree>
    <p:extLst>
      <p:ext uri="{BB962C8B-B14F-4D97-AF65-F5344CB8AC3E}">
        <p14:creationId xmlns:p14="http://schemas.microsoft.com/office/powerpoint/2010/main" val="14683506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CFAC55-E7BE-4475-808A-CF41E61842C2}"/>
              </a:ext>
            </a:extLst>
          </p:cNvPr>
          <p:cNvSpPr>
            <a:spLocks noGrp="1"/>
          </p:cNvSpPr>
          <p:nvPr>
            <p:ph type="title"/>
          </p:nvPr>
        </p:nvSpPr>
        <p:spPr>
          <a:xfrm>
            <a:off x="381739" y="2"/>
            <a:ext cx="7719673" cy="576000"/>
          </a:xfrm>
        </p:spPr>
        <p:txBody>
          <a:bodyPr/>
          <a:lstStyle/>
          <a:p>
            <a:r>
              <a:rPr lang="cs-CZ" dirty="0"/>
              <a:t>Úvod – zdroje dat a koncepce analýz </a:t>
            </a:r>
          </a:p>
        </p:txBody>
      </p:sp>
      <p:pic>
        <p:nvPicPr>
          <p:cNvPr id="12" name="Obrázek 11"/>
          <p:cNvPicPr>
            <a:picLocks noChangeAspect="1"/>
          </p:cNvPicPr>
          <p:nvPr/>
        </p:nvPicPr>
        <p:blipFill rotWithShape="1">
          <a:blip r:embed="rId2"/>
          <a:srcRect l="29757"/>
          <a:stretch/>
        </p:blipFill>
        <p:spPr>
          <a:xfrm>
            <a:off x="1762433" y="4150796"/>
            <a:ext cx="2770419" cy="2283052"/>
          </a:xfrm>
          <a:prstGeom prst="rect">
            <a:avLst/>
          </a:prstGeom>
        </p:spPr>
      </p:pic>
      <p:pic>
        <p:nvPicPr>
          <p:cNvPr id="13" name="Obrázek 12"/>
          <p:cNvPicPr>
            <a:picLocks noChangeAspect="1"/>
          </p:cNvPicPr>
          <p:nvPr/>
        </p:nvPicPr>
        <p:blipFill>
          <a:blip r:embed="rId3"/>
          <a:stretch>
            <a:fillRect/>
          </a:stretch>
        </p:blipFill>
        <p:spPr>
          <a:xfrm>
            <a:off x="1486201" y="896112"/>
            <a:ext cx="3168556" cy="2484490"/>
          </a:xfrm>
          <a:prstGeom prst="rect">
            <a:avLst/>
          </a:prstGeom>
        </p:spPr>
      </p:pic>
      <p:sp>
        <p:nvSpPr>
          <p:cNvPr id="14" name="Šipka nahoru, doprava i doleva 13"/>
          <p:cNvSpPr/>
          <p:nvPr/>
        </p:nvSpPr>
        <p:spPr>
          <a:xfrm rot="16200000">
            <a:off x="-2074261" y="3478063"/>
            <a:ext cx="6194017" cy="467360"/>
          </a:xfrm>
          <a:prstGeom prst="leftRightUpArrow">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5" name="Nadpis 5">
            <a:extLst>
              <a:ext uri="{FF2B5EF4-FFF2-40B4-BE49-F238E27FC236}">
                <a16:creationId xmlns:a16="http://schemas.microsoft.com/office/drawing/2014/main" id="{8181A883-E687-47DC-A882-8FB561F92926}"/>
              </a:ext>
            </a:extLst>
          </p:cNvPr>
          <p:cNvSpPr txBox="1">
            <a:spLocks/>
          </p:cNvSpPr>
          <p:nvPr/>
        </p:nvSpPr>
        <p:spPr>
          <a:xfrm rot="16200000">
            <a:off x="-2606131" y="3332358"/>
            <a:ext cx="5971034" cy="75877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cs-CZ" sz="1800" b="1" i="0" u="none" strike="noStrike" kern="1200" cap="none" spc="0" normalizeH="0" baseline="0" noProof="0" dirty="0">
                <a:ln>
                  <a:noFill/>
                </a:ln>
                <a:solidFill>
                  <a:srgbClr val="2E5982"/>
                </a:solidFill>
                <a:effectLst/>
                <a:uLnTx/>
                <a:uFillTx/>
                <a:latin typeface="Roboto" pitchFamily="2" charset="0"/>
                <a:ea typeface="Roboto" pitchFamily="2" charset="0"/>
                <a:cs typeface="+mj-cs"/>
              </a:rPr>
              <a:t>COVID-19: Online dispečink intenzivní péče</a:t>
            </a:r>
            <a:br>
              <a:rPr kumimoji="0" lang="cs-CZ" sz="1800" b="1" i="0" u="none" strike="noStrike" kern="1200" cap="none" spc="0" normalizeH="0" baseline="0" noProof="0" dirty="0">
                <a:ln>
                  <a:noFill/>
                </a:ln>
                <a:solidFill>
                  <a:srgbClr val="2E5982"/>
                </a:solidFill>
                <a:effectLst/>
                <a:uLnTx/>
                <a:uFillTx/>
                <a:latin typeface="Roboto" pitchFamily="2" charset="0"/>
                <a:ea typeface="Roboto" pitchFamily="2" charset="0"/>
                <a:cs typeface="+mj-cs"/>
              </a:rPr>
            </a:br>
            <a:r>
              <a:rPr kumimoji="0" lang="cs-CZ" sz="1800" b="0" i="0" u="none" strike="noStrike" kern="1200" cap="none" spc="0" normalizeH="0" baseline="0" noProof="0" dirty="0" err="1">
                <a:ln>
                  <a:noFill/>
                </a:ln>
                <a:solidFill>
                  <a:srgbClr val="2E5982"/>
                </a:solidFill>
                <a:effectLst/>
                <a:uLnTx/>
                <a:uFillTx/>
                <a:latin typeface="Roboto" pitchFamily="2" charset="0"/>
                <a:ea typeface="Roboto" pitchFamily="2" charset="0"/>
                <a:cs typeface="+mj-cs"/>
              </a:rPr>
              <a:t>Reportovací</a:t>
            </a:r>
            <a:r>
              <a:rPr kumimoji="0" lang="cs-CZ" sz="1800" b="0" i="0" u="none" strike="noStrike" kern="1200" cap="none" spc="0" normalizeH="0" baseline="0" noProof="0" dirty="0">
                <a:ln>
                  <a:noFill/>
                </a:ln>
                <a:solidFill>
                  <a:srgbClr val="2E5982"/>
                </a:solidFill>
                <a:effectLst/>
                <a:uLnTx/>
                <a:uFillTx/>
                <a:latin typeface="Roboto" pitchFamily="2" charset="0"/>
                <a:ea typeface="Roboto" pitchFamily="2" charset="0"/>
                <a:cs typeface="+mj-cs"/>
              </a:rPr>
              <a:t> systém pro nemocnice a regiony ČR</a:t>
            </a:r>
          </a:p>
        </p:txBody>
      </p:sp>
      <p:sp>
        <p:nvSpPr>
          <p:cNvPr id="16" name="Nadpis 5">
            <a:extLst>
              <a:ext uri="{FF2B5EF4-FFF2-40B4-BE49-F238E27FC236}">
                <a16:creationId xmlns:a16="http://schemas.microsoft.com/office/drawing/2014/main" id="{8181A883-E687-47DC-A882-8FB561F92926}"/>
              </a:ext>
            </a:extLst>
          </p:cNvPr>
          <p:cNvSpPr txBox="1">
            <a:spLocks/>
          </p:cNvSpPr>
          <p:nvPr/>
        </p:nvSpPr>
        <p:spPr>
          <a:xfrm rot="19492727">
            <a:off x="4215712" y="1258975"/>
            <a:ext cx="2681764" cy="758771"/>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cs-CZ" sz="1800" b="1" i="0" u="none" strike="noStrike" kern="1200" cap="none" spc="0" normalizeH="0" baseline="0" noProof="0" dirty="0">
                <a:ln>
                  <a:noFill/>
                </a:ln>
                <a:solidFill>
                  <a:srgbClr val="FFFFFF"/>
                </a:solidFill>
                <a:effectLst/>
                <a:uLnTx/>
                <a:uFillTx/>
                <a:latin typeface="Roboto" pitchFamily="2" charset="0"/>
                <a:ea typeface="Roboto" pitchFamily="2" charset="0"/>
                <a:cs typeface="+mj-cs"/>
              </a:rPr>
              <a:t>Epidemická šetření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cs-CZ" sz="1800" b="1" i="0" u="none" strike="noStrike" kern="1200" cap="none" spc="0" normalizeH="0" baseline="0" noProof="0" dirty="0">
                <a:ln>
                  <a:noFill/>
                </a:ln>
                <a:solidFill>
                  <a:srgbClr val="FFFFFF"/>
                </a:solidFill>
                <a:effectLst/>
                <a:uLnTx/>
                <a:uFillTx/>
                <a:latin typeface="Roboto" pitchFamily="2" charset="0"/>
                <a:ea typeface="Roboto" pitchFamily="2" charset="0"/>
                <a:cs typeface="+mj-cs"/>
              </a:rPr>
              <a:t>a záznamy o ohniscích </a:t>
            </a:r>
            <a:endParaRPr kumimoji="0" lang="cs-CZ" sz="1800" b="0" i="0" u="none" strike="noStrike" kern="1200" cap="none" spc="0" normalizeH="0" baseline="0" noProof="0" dirty="0">
              <a:ln>
                <a:noFill/>
              </a:ln>
              <a:solidFill>
                <a:srgbClr val="FFFFFF"/>
              </a:solidFill>
              <a:effectLst/>
              <a:uLnTx/>
              <a:uFillTx/>
              <a:latin typeface="Roboto" pitchFamily="2" charset="0"/>
              <a:ea typeface="Roboto" pitchFamily="2" charset="0"/>
              <a:cs typeface="+mj-cs"/>
            </a:endParaRPr>
          </a:p>
        </p:txBody>
      </p:sp>
      <p:sp>
        <p:nvSpPr>
          <p:cNvPr id="22" name="Nadpis 5">
            <a:extLst>
              <a:ext uri="{FF2B5EF4-FFF2-40B4-BE49-F238E27FC236}">
                <a16:creationId xmlns:a16="http://schemas.microsoft.com/office/drawing/2014/main" id="{8181A883-E687-47DC-A882-8FB561F92926}"/>
              </a:ext>
            </a:extLst>
          </p:cNvPr>
          <p:cNvSpPr txBox="1">
            <a:spLocks/>
          </p:cNvSpPr>
          <p:nvPr/>
        </p:nvSpPr>
        <p:spPr>
          <a:xfrm rot="19477356">
            <a:off x="4103084" y="4232334"/>
            <a:ext cx="2681764" cy="758771"/>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cs-CZ" sz="1800" b="1" i="0" u="none" strike="noStrike" kern="1200" cap="none" spc="0" normalizeH="0" baseline="0" noProof="0" dirty="0">
                <a:ln>
                  <a:noFill/>
                </a:ln>
                <a:solidFill>
                  <a:srgbClr val="FFFFFF"/>
                </a:solidFill>
                <a:effectLst/>
                <a:uLnTx/>
                <a:uFillTx/>
                <a:latin typeface="Roboto" pitchFamily="2" charset="0"/>
                <a:ea typeface="Roboto" pitchFamily="2" charset="0"/>
                <a:cs typeface="+mj-cs"/>
              </a:rPr>
              <a:t>Centrální systém ISIN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cs-CZ" sz="1800" b="1" i="0" u="none" strike="noStrike" kern="1200" cap="none" spc="0" normalizeH="0" baseline="0" noProof="0" dirty="0">
                <a:ln>
                  <a:noFill/>
                </a:ln>
                <a:solidFill>
                  <a:srgbClr val="FFFFFF"/>
                </a:solidFill>
                <a:effectLst/>
                <a:uLnTx/>
                <a:uFillTx/>
                <a:latin typeface="Roboto" pitchFamily="2" charset="0"/>
                <a:ea typeface="Roboto" pitchFamily="2" charset="0"/>
                <a:cs typeface="+mj-cs"/>
              </a:rPr>
              <a:t>a jeho komponenty </a:t>
            </a:r>
            <a:endParaRPr kumimoji="0" lang="cs-CZ" sz="1800" b="0" i="0" u="none" strike="noStrike" kern="1200" cap="none" spc="0" normalizeH="0" baseline="0" noProof="0" dirty="0">
              <a:ln>
                <a:noFill/>
              </a:ln>
              <a:solidFill>
                <a:srgbClr val="FFFFFF"/>
              </a:solidFill>
              <a:effectLst/>
              <a:uLnTx/>
              <a:uFillTx/>
              <a:latin typeface="Roboto" pitchFamily="2" charset="0"/>
              <a:ea typeface="Roboto" pitchFamily="2" charset="0"/>
              <a:cs typeface="+mj-cs"/>
            </a:endParaRPr>
          </a:p>
        </p:txBody>
      </p:sp>
      <p:sp>
        <p:nvSpPr>
          <p:cNvPr id="3" name="TextovéPole 2"/>
          <p:cNvSpPr txBox="1"/>
          <p:nvPr/>
        </p:nvSpPr>
        <p:spPr>
          <a:xfrm>
            <a:off x="5443966" y="5239092"/>
            <a:ext cx="5971032"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Individuální data o nákazách dětí různého věku a pedagogů. Zdrojem dat je Informační systém infekčních nemocí a laboratorní infomační systémy. Individuální pacient nemusí být spojen s konkrétním ohniskem nebo pracovištěm, nákaza může proběhnout v rodině, v běžném životě, při volnočasových aktivitách, …. </a:t>
            </a:r>
          </a:p>
        </p:txBody>
      </p:sp>
      <p:sp>
        <p:nvSpPr>
          <p:cNvPr id="23" name="TextovéPole 22"/>
          <p:cNvSpPr txBox="1"/>
          <p:nvPr/>
        </p:nvSpPr>
        <p:spPr>
          <a:xfrm>
            <a:off x="6522433" y="1661500"/>
            <a:ext cx="5148072"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Ohniska nákazy a jejich identifikace, velikost a rozsah. Popis škol a školních zařízení jako možného zdroje šíření nákazy s identifikací rozsahu tohoto šíření. Srovnání rizikovosti škol s jinými typy ohnisek, provozů a aktivit. Výstup epidemických šetření KHS. </a:t>
            </a:r>
          </a:p>
        </p:txBody>
      </p:sp>
      <p:sp>
        <p:nvSpPr>
          <p:cNvPr id="4" name="TextovéPole 3"/>
          <p:cNvSpPr txBox="1"/>
          <p:nvPr/>
        </p:nvSpPr>
        <p:spPr>
          <a:xfrm>
            <a:off x="8867084" y="995631"/>
            <a:ext cx="3121891" cy="492443"/>
          </a:xfrm>
          <a:prstGeom prst="rect">
            <a:avLst/>
          </a:prstGeom>
          <a:noFill/>
        </p:spPr>
        <p:txBody>
          <a:bodyPr wrap="square" rtlCol="0">
            <a:spAutoFit/>
          </a:bodyPr>
          <a:lstStyle/>
          <a:p>
            <a:pPr algn="ctr"/>
            <a:r>
              <a:rPr lang="cs-CZ" sz="2600" b="1" dirty="0">
                <a:solidFill>
                  <a:schemeClr val="accent2"/>
                </a:solidFill>
              </a:rPr>
              <a:t>Ohniska nákazy </a:t>
            </a:r>
            <a:endParaRPr lang="en-US" sz="2600" b="1" dirty="0">
              <a:solidFill>
                <a:schemeClr val="accent2"/>
              </a:solidFill>
            </a:endParaRPr>
          </a:p>
        </p:txBody>
      </p:sp>
      <p:sp>
        <p:nvSpPr>
          <p:cNvPr id="17" name="TextovéPole 16"/>
          <p:cNvSpPr txBox="1"/>
          <p:nvPr/>
        </p:nvSpPr>
        <p:spPr>
          <a:xfrm>
            <a:off x="8293107" y="4593814"/>
            <a:ext cx="3121891" cy="492443"/>
          </a:xfrm>
          <a:prstGeom prst="rect">
            <a:avLst/>
          </a:prstGeom>
          <a:noFill/>
        </p:spPr>
        <p:txBody>
          <a:bodyPr wrap="square" rtlCol="0">
            <a:spAutoFit/>
          </a:bodyPr>
          <a:lstStyle/>
          <a:p>
            <a:pPr algn="ctr"/>
            <a:r>
              <a:rPr lang="cs-CZ" sz="2600" b="1" dirty="0">
                <a:solidFill>
                  <a:schemeClr val="accent2"/>
                </a:solidFill>
              </a:rPr>
              <a:t>Individuální data</a:t>
            </a:r>
            <a:endParaRPr lang="en-US" sz="2600" b="1" dirty="0">
              <a:solidFill>
                <a:schemeClr val="accent2"/>
              </a:solidFill>
            </a:endParaRPr>
          </a:p>
        </p:txBody>
      </p:sp>
    </p:spTree>
    <p:extLst>
      <p:ext uri="{BB962C8B-B14F-4D97-AF65-F5344CB8AC3E}">
        <p14:creationId xmlns:p14="http://schemas.microsoft.com/office/powerpoint/2010/main" val="4050359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Nadpis 2">
            <a:extLst>
              <a:ext uri="{FF2B5EF4-FFF2-40B4-BE49-F238E27FC236}">
                <a16:creationId xmlns:a16="http://schemas.microsoft.com/office/drawing/2014/main" id="{BDABC326-A3D3-4D80-808C-B82C6655C271}"/>
              </a:ext>
            </a:extLst>
          </p:cNvPr>
          <p:cNvSpPr>
            <a:spLocks noGrp="1"/>
          </p:cNvSpPr>
          <p:nvPr>
            <p:ph type="title"/>
            <p:custDataLst>
              <p:tags r:id="rId1"/>
            </p:custDataLst>
          </p:nvPr>
        </p:nvSpPr>
        <p:spPr>
          <a:xfrm>
            <a:off x="24937" y="0"/>
            <a:ext cx="7882365" cy="576000"/>
          </a:xfrm>
        </p:spPr>
        <p:txBody>
          <a:bodyPr/>
          <a:lstStyle/>
          <a:p>
            <a:r>
              <a:rPr lang="cs-CZ" dirty="0"/>
              <a:t>14 denní počet nových případů dětí 3 - 10 let (na 100 000 obyv.)</a:t>
            </a:r>
            <a:endParaRPr lang="cs-CZ" dirty="0">
              <a:latin typeface="+mj-lt"/>
            </a:endParaRPr>
          </a:p>
        </p:txBody>
      </p:sp>
      <p:sp>
        <p:nvSpPr>
          <p:cNvPr id="5" name="Rectangle 4">
            <a:extLst>
              <a:ext uri="{FF2B5EF4-FFF2-40B4-BE49-F238E27FC236}">
                <a16:creationId xmlns:a16="http://schemas.microsoft.com/office/drawing/2014/main" id="{0BE080D6-FC53-427A-9C73-FAC7AD1D2FCD}"/>
              </a:ext>
            </a:extLst>
          </p:cNvPr>
          <p:cNvSpPr/>
          <p:nvPr/>
        </p:nvSpPr>
        <p:spPr>
          <a:xfrm>
            <a:off x="10509040" y="4183455"/>
            <a:ext cx="180000" cy="180000"/>
          </a:xfrm>
          <a:prstGeom prst="rect">
            <a:avLst/>
          </a:prstGeom>
          <a:solidFill>
            <a:srgbClr val="2B83B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Rectangle 5">
            <a:extLst>
              <a:ext uri="{FF2B5EF4-FFF2-40B4-BE49-F238E27FC236}">
                <a16:creationId xmlns:a16="http://schemas.microsoft.com/office/drawing/2014/main" id="{9E4925A4-86A9-42E1-B474-EC1CB00F06FB}"/>
              </a:ext>
            </a:extLst>
          </p:cNvPr>
          <p:cNvSpPr/>
          <p:nvPr/>
        </p:nvSpPr>
        <p:spPr>
          <a:xfrm>
            <a:off x="10509040" y="4492181"/>
            <a:ext cx="180000" cy="180000"/>
          </a:xfrm>
          <a:prstGeom prst="rect">
            <a:avLst/>
          </a:prstGeom>
          <a:solidFill>
            <a:srgbClr val="80BF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Rectangle 6">
            <a:extLst>
              <a:ext uri="{FF2B5EF4-FFF2-40B4-BE49-F238E27FC236}">
                <a16:creationId xmlns:a16="http://schemas.microsoft.com/office/drawing/2014/main" id="{131920F6-822D-4D8E-9016-3491B8DD67F4}"/>
              </a:ext>
            </a:extLst>
          </p:cNvPr>
          <p:cNvSpPr/>
          <p:nvPr/>
        </p:nvSpPr>
        <p:spPr>
          <a:xfrm>
            <a:off x="10509040" y="4800907"/>
            <a:ext cx="180000" cy="180000"/>
          </a:xfrm>
          <a:prstGeom prst="rect">
            <a:avLst/>
          </a:prstGeom>
          <a:solidFill>
            <a:srgbClr val="C7E8A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 name="Rectangle 7">
            <a:extLst>
              <a:ext uri="{FF2B5EF4-FFF2-40B4-BE49-F238E27FC236}">
                <a16:creationId xmlns:a16="http://schemas.microsoft.com/office/drawing/2014/main" id="{F3996B81-667A-401C-967B-28C2A48E23CC}"/>
              </a:ext>
            </a:extLst>
          </p:cNvPr>
          <p:cNvSpPr/>
          <p:nvPr/>
        </p:nvSpPr>
        <p:spPr>
          <a:xfrm>
            <a:off x="10509040" y="5109633"/>
            <a:ext cx="180000" cy="180000"/>
          </a:xfrm>
          <a:prstGeom prst="rect">
            <a:avLst/>
          </a:prstGeom>
          <a:solidFill>
            <a:srgbClr val="E2E22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 name="Rectangle 8">
            <a:extLst>
              <a:ext uri="{FF2B5EF4-FFF2-40B4-BE49-F238E27FC236}">
                <a16:creationId xmlns:a16="http://schemas.microsoft.com/office/drawing/2014/main" id="{CF2DB380-5F7C-460F-BFDA-86D337A8CFE1}"/>
              </a:ext>
            </a:extLst>
          </p:cNvPr>
          <p:cNvSpPr/>
          <p:nvPr/>
        </p:nvSpPr>
        <p:spPr>
          <a:xfrm>
            <a:off x="10509040" y="5418359"/>
            <a:ext cx="180000" cy="180000"/>
          </a:xfrm>
          <a:prstGeom prst="rect">
            <a:avLst/>
          </a:prstGeom>
          <a:solidFill>
            <a:srgbClr val="FEAB4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TextBox 9">
            <a:extLst>
              <a:ext uri="{FF2B5EF4-FFF2-40B4-BE49-F238E27FC236}">
                <a16:creationId xmlns:a16="http://schemas.microsoft.com/office/drawing/2014/main" id="{708FD43E-EE03-4737-A366-C1F7D775579E}"/>
              </a:ext>
            </a:extLst>
          </p:cNvPr>
          <p:cNvSpPr txBox="1"/>
          <p:nvPr/>
        </p:nvSpPr>
        <p:spPr>
          <a:xfrm>
            <a:off x="10748797" y="4088789"/>
            <a:ext cx="70403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&lt;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7</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4B654345-6D6F-4D0F-813B-A10AFB3293A9}"/>
              </a:ext>
            </a:extLst>
          </p:cNvPr>
          <p:cNvSpPr txBox="1"/>
          <p:nvPr/>
        </p:nvSpPr>
        <p:spPr>
          <a:xfrm>
            <a:off x="10748797" y="4400079"/>
            <a:ext cx="109677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7</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 –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8</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2" name="TextBox 11">
            <a:extLst>
              <a:ext uri="{FF2B5EF4-FFF2-40B4-BE49-F238E27FC236}">
                <a16:creationId xmlns:a16="http://schemas.microsoft.com/office/drawing/2014/main" id="{EECECFEB-BD0B-4FAF-9B8B-C8A903E5C1DE}"/>
              </a:ext>
            </a:extLst>
          </p:cNvPr>
          <p:cNvSpPr txBox="1"/>
          <p:nvPr/>
        </p:nvSpPr>
        <p:spPr>
          <a:xfrm>
            <a:off x="10748797" y="4711369"/>
            <a:ext cx="109677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8</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 –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9</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4" name="TextBox 13">
            <a:extLst>
              <a:ext uri="{FF2B5EF4-FFF2-40B4-BE49-F238E27FC236}">
                <a16:creationId xmlns:a16="http://schemas.microsoft.com/office/drawing/2014/main" id="{E14133F7-D8D6-4D0C-B56B-CAC8C40EE252}"/>
              </a:ext>
            </a:extLst>
          </p:cNvPr>
          <p:cNvSpPr txBox="1"/>
          <p:nvPr/>
        </p:nvSpPr>
        <p:spPr>
          <a:xfrm>
            <a:off x="10748797" y="5022659"/>
            <a:ext cx="1268296"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9</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 –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1 0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5" name="TextBox 14">
            <a:extLst>
              <a:ext uri="{FF2B5EF4-FFF2-40B4-BE49-F238E27FC236}">
                <a16:creationId xmlns:a16="http://schemas.microsoft.com/office/drawing/2014/main" id="{020DDF93-0D60-4DCB-A93B-533691C52B6E}"/>
              </a:ext>
            </a:extLst>
          </p:cNvPr>
          <p:cNvSpPr txBox="1"/>
          <p:nvPr/>
        </p:nvSpPr>
        <p:spPr>
          <a:xfrm>
            <a:off x="10748797" y="5333949"/>
            <a:ext cx="1439818"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1 0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 – 1 100</a:t>
            </a:r>
          </a:p>
        </p:txBody>
      </p:sp>
      <p:sp>
        <p:nvSpPr>
          <p:cNvPr id="16" name="Rectangle 15">
            <a:extLst>
              <a:ext uri="{FF2B5EF4-FFF2-40B4-BE49-F238E27FC236}">
                <a16:creationId xmlns:a16="http://schemas.microsoft.com/office/drawing/2014/main" id="{8B48D847-A97F-4AAA-A08B-55218BF2B7F5}"/>
              </a:ext>
            </a:extLst>
          </p:cNvPr>
          <p:cNvSpPr/>
          <p:nvPr/>
        </p:nvSpPr>
        <p:spPr>
          <a:xfrm>
            <a:off x="10509040" y="5727084"/>
            <a:ext cx="180000" cy="180000"/>
          </a:xfrm>
          <a:prstGeom prst="rect">
            <a:avLst/>
          </a:prstGeom>
          <a:solidFill>
            <a:srgbClr val="F12E1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 name="Rectangle 16">
            <a:extLst>
              <a:ext uri="{FF2B5EF4-FFF2-40B4-BE49-F238E27FC236}">
                <a16:creationId xmlns:a16="http://schemas.microsoft.com/office/drawing/2014/main" id="{70FDD93D-9CA2-41FC-953B-E1DA3769E12D}"/>
              </a:ext>
            </a:extLst>
          </p:cNvPr>
          <p:cNvSpPr/>
          <p:nvPr/>
        </p:nvSpPr>
        <p:spPr>
          <a:xfrm>
            <a:off x="10509040" y="6035808"/>
            <a:ext cx="180000" cy="180000"/>
          </a:xfrm>
          <a:prstGeom prst="rect">
            <a:avLst/>
          </a:prstGeom>
          <a:solidFill>
            <a:srgbClr val="AA131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 name="TextBox 18">
            <a:extLst>
              <a:ext uri="{FF2B5EF4-FFF2-40B4-BE49-F238E27FC236}">
                <a16:creationId xmlns:a16="http://schemas.microsoft.com/office/drawing/2014/main" id="{7B07D8BB-886C-4DD8-BE83-D1D89236D7C4}"/>
              </a:ext>
            </a:extLst>
          </p:cNvPr>
          <p:cNvSpPr txBox="1"/>
          <p:nvPr/>
        </p:nvSpPr>
        <p:spPr>
          <a:xfrm>
            <a:off x="10748797" y="5645239"/>
            <a:ext cx="1439818"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1 100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 –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2 0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0" name="TextBox 19">
            <a:extLst>
              <a:ext uri="{FF2B5EF4-FFF2-40B4-BE49-F238E27FC236}">
                <a16:creationId xmlns:a16="http://schemas.microsoft.com/office/drawing/2014/main" id="{82588280-9570-4C47-854B-55E5855520E2}"/>
              </a:ext>
            </a:extLst>
          </p:cNvPr>
          <p:cNvSpPr txBox="1"/>
          <p:nvPr/>
        </p:nvSpPr>
        <p:spPr>
          <a:xfrm>
            <a:off x="10748797" y="5956531"/>
            <a:ext cx="875561"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&gt; </a:t>
            </a:r>
            <a:r>
              <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rPr>
              <a:t>2 0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00</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33" name="TextBox 29">
            <a:extLst>
              <a:ext uri="{FF2B5EF4-FFF2-40B4-BE49-F238E27FC236}">
                <a16:creationId xmlns:a16="http://schemas.microsoft.com/office/drawing/2014/main" id="{1907CFD2-3ACF-4FB2-8859-B21D109FB072}"/>
              </a:ext>
            </a:extLst>
          </p:cNvPr>
          <p:cNvSpPr txBox="1"/>
          <p:nvPr>
            <p:custDataLst>
              <p:tags r:id="rId2"/>
            </p:custDataLst>
          </p:nvPr>
        </p:nvSpPr>
        <p:spPr>
          <a:xfrm>
            <a:off x="289860" y="741839"/>
            <a:ext cx="132440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2</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8.2.2021</a:t>
            </a:r>
          </a:p>
        </p:txBody>
      </p:sp>
      <p:sp>
        <p:nvSpPr>
          <p:cNvPr id="23" name="TextBox 29">
            <a:extLst>
              <a:ext uri="{FF2B5EF4-FFF2-40B4-BE49-F238E27FC236}">
                <a16:creationId xmlns:a16="http://schemas.microsoft.com/office/drawing/2014/main" id="{DF80813F-2BA1-459E-A80E-E647301050EE}"/>
              </a:ext>
            </a:extLst>
          </p:cNvPr>
          <p:cNvSpPr txBox="1"/>
          <p:nvPr>
            <p:custDataLst>
              <p:tags r:id="rId3"/>
            </p:custDataLst>
          </p:nvPr>
        </p:nvSpPr>
        <p:spPr>
          <a:xfrm>
            <a:off x="4374853" y="715164"/>
            <a:ext cx="118173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7.</a:t>
            </a: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3</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.2021</a:t>
            </a:r>
          </a:p>
        </p:txBody>
      </p:sp>
      <p:sp>
        <p:nvSpPr>
          <p:cNvPr id="26" name="TextBox 29">
            <a:extLst>
              <a:ext uri="{FF2B5EF4-FFF2-40B4-BE49-F238E27FC236}">
                <a16:creationId xmlns:a16="http://schemas.microsoft.com/office/drawing/2014/main" id="{41BD496B-B1DB-4783-B62F-771740941BE2}"/>
              </a:ext>
            </a:extLst>
          </p:cNvPr>
          <p:cNvSpPr txBox="1"/>
          <p:nvPr>
            <p:custDataLst>
              <p:tags r:id="rId4"/>
            </p:custDataLst>
          </p:nvPr>
        </p:nvSpPr>
        <p:spPr>
          <a:xfrm>
            <a:off x="8346104" y="702155"/>
            <a:ext cx="132440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14</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a:t>
            </a: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3</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.2021</a:t>
            </a:r>
          </a:p>
        </p:txBody>
      </p:sp>
      <p:sp>
        <p:nvSpPr>
          <p:cNvPr id="27" name="TextBox 29">
            <a:extLst>
              <a:ext uri="{FF2B5EF4-FFF2-40B4-BE49-F238E27FC236}">
                <a16:creationId xmlns:a16="http://schemas.microsoft.com/office/drawing/2014/main" id="{8D218328-959B-4FCE-9A2C-25A0B5849BB5}"/>
              </a:ext>
            </a:extLst>
          </p:cNvPr>
          <p:cNvSpPr txBox="1"/>
          <p:nvPr>
            <p:custDataLst>
              <p:tags r:id="rId5"/>
            </p:custDataLst>
          </p:nvPr>
        </p:nvSpPr>
        <p:spPr>
          <a:xfrm>
            <a:off x="289860" y="3779574"/>
            <a:ext cx="132440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20</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a:t>
            </a: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3</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.2021</a:t>
            </a:r>
          </a:p>
        </p:txBody>
      </p:sp>
      <p:sp>
        <p:nvSpPr>
          <p:cNvPr id="30" name="TextBox 29">
            <a:extLst>
              <a:ext uri="{FF2B5EF4-FFF2-40B4-BE49-F238E27FC236}">
                <a16:creationId xmlns:a16="http://schemas.microsoft.com/office/drawing/2014/main" id="{8D218328-959B-4FCE-9A2C-25A0B5849BB5}"/>
              </a:ext>
            </a:extLst>
          </p:cNvPr>
          <p:cNvSpPr txBox="1"/>
          <p:nvPr>
            <p:custDataLst>
              <p:tags r:id="rId6"/>
            </p:custDataLst>
          </p:nvPr>
        </p:nvSpPr>
        <p:spPr>
          <a:xfrm>
            <a:off x="5762405" y="3711214"/>
            <a:ext cx="132440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2</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8.</a:t>
            </a:r>
            <a:r>
              <a:rPr kumimoji="0" lang="en-US" sz="2000" b="1" i="0" u="none" strike="noStrike" kern="1200" cap="none" spc="0" normalizeH="0" baseline="0" noProof="0" dirty="0">
                <a:ln>
                  <a:noFill/>
                </a:ln>
                <a:solidFill>
                  <a:srgbClr val="000000"/>
                </a:solidFill>
                <a:effectLst/>
                <a:uLnTx/>
                <a:uFillTx/>
                <a:latin typeface="Arial" panose="020B0604020202020204"/>
                <a:ea typeface="+mn-ea"/>
                <a:cs typeface="+mn-cs"/>
              </a:rPr>
              <a:t>3</a:t>
            </a:r>
            <a:r>
              <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rPr>
              <a:t>.2021</a:t>
            </a:r>
          </a:p>
        </p:txBody>
      </p:sp>
      <p:sp>
        <p:nvSpPr>
          <p:cNvPr id="4" name="Šipka doprava 3"/>
          <p:cNvSpPr/>
          <p:nvPr/>
        </p:nvSpPr>
        <p:spPr>
          <a:xfrm>
            <a:off x="4292092" y="4800907"/>
            <a:ext cx="1764564" cy="7023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8" name="TextovéPole 27"/>
          <p:cNvSpPr txBox="1"/>
          <p:nvPr/>
        </p:nvSpPr>
        <p:spPr>
          <a:xfrm>
            <a:off x="3966120" y="5741102"/>
            <a:ext cx="227747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2400" b="1" i="1" u="none" strike="noStrike" kern="1200" cap="none" spc="0" normalizeH="0" baseline="0" noProof="0" dirty="0">
                <a:ln>
                  <a:noFill/>
                </a:ln>
                <a:solidFill>
                  <a:srgbClr val="000000"/>
                </a:solidFill>
                <a:effectLst/>
                <a:uLnTx/>
                <a:uFillTx/>
                <a:latin typeface="Arial" panose="020B0604020202020204"/>
                <a:ea typeface="+mn-ea"/>
                <a:cs typeface="+mn-cs"/>
              </a:rPr>
              <a:t>Nově zátěž již ustupuje </a:t>
            </a:r>
          </a:p>
        </p:txBody>
      </p:sp>
      <p:pic>
        <p:nvPicPr>
          <p:cNvPr id="32" name="Picture 31" descr="Map&#10;&#10;Description automatically generated">
            <a:extLst>
              <a:ext uri="{FF2B5EF4-FFF2-40B4-BE49-F238E27FC236}">
                <a16:creationId xmlns:a16="http://schemas.microsoft.com/office/drawing/2014/main" id="{37AC3EA8-E040-4991-95BA-952F6B606ED2}"/>
              </a:ext>
            </a:extLst>
          </p:cNvPr>
          <p:cNvPicPr>
            <a:picLocks noChangeAspect="1"/>
          </p:cNvPicPr>
          <p:nvPr>
            <p:custDataLst>
              <p:tags r:id="rId7"/>
            </p:custDataLst>
          </p:nvPr>
        </p:nvPicPr>
        <p:blipFill rotWithShape="1">
          <a:blip r:embed="rId13" cstate="hqprint">
            <a:extLst>
              <a:ext uri="{28A0092B-C50C-407E-A947-70E740481C1C}">
                <a14:useLocalDpi xmlns:a14="http://schemas.microsoft.com/office/drawing/2010/main" val="0"/>
              </a:ext>
            </a:extLst>
          </a:blip>
          <a:srcRect l="2810" r="6765"/>
          <a:stretch/>
        </p:blipFill>
        <p:spPr>
          <a:xfrm>
            <a:off x="88509" y="1114613"/>
            <a:ext cx="3513933" cy="2160000"/>
          </a:xfrm>
          <a:prstGeom prst="rect">
            <a:avLst/>
          </a:prstGeom>
        </p:spPr>
      </p:pic>
      <p:pic>
        <p:nvPicPr>
          <p:cNvPr id="3" name="Picture 2" descr="Map&#10;&#10;Description automatically generated">
            <a:extLst>
              <a:ext uri="{FF2B5EF4-FFF2-40B4-BE49-F238E27FC236}">
                <a16:creationId xmlns:a16="http://schemas.microsoft.com/office/drawing/2014/main" id="{6538C51C-F778-4645-88FE-28E2A267ECB2}"/>
              </a:ext>
            </a:extLst>
          </p:cNvPr>
          <p:cNvPicPr>
            <a:picLocks noChangeAspect="1"/>
          </p:cNvPicPr>
          <p:nvPr>
            <p:custDataLst>
              <p:tags r:id="rId8"/>
            </p:custDataLst>
          </p:nvPr>
        </p:nvPicPr>
        <p:blipFill rotWithShape="1">
          <a:blip r:embed="rId14" cstate="hqprint">
            <a:extLst>
              <a:ext uri="{28A0092B-C50C-407E-A947-70E740481C1C}">
                <a14:useLocalDpi xmlns:a14="http://schemas.microsoft.com/office/drawing/2010/main" val="0"/>
              </a:ext>
            </a:extLst>
          </a:blip>
          <a:srcRect l="2277" r="7297"/>
          <a:stretch/>
        </p:blipFill>
        <p:spPr>
          <a:xfrm>
            <a:off x="3845897" y="1114613"/>
            <a:ext cx="3513933" cy="2160000"/>
          </a:xfrm>
          <a:prstGeom prst="rect">
            <a:avLst/>
          </a:prstGeom>
        </p:spPr>
      </p:pic>
      <p:pic>
        <p:nvPicPr>
          <p:cNvPr id="24" name="Picture 23" descr="Map&#10;&#10;Description automatically generated">
            <a:extLst>
              <a:ext uri="{FF2B5EF4-FFF2-40B4-BE49-F238E27FC236}">
                <a16:creationId xmlns:a16="http://schemas.microsoft.com/office/drawing/2014/main" id="{65186DBF-80C5-4DD0-9162-E274CACB2639}"/>
              </a:ext>
            </a:extLst>
          </p:cNvPr>
          <p:cNvPicPr>
            <a:picLocks noChangeAspect="1"/>
          </p:cNvPicPr>
          <p:nvPr>
            <p:custDataLst>
              <p:tags r:id="rId9"/>
            </p:custDataLst>
          </p:nvPr>
        </p:nvPicPr>
        <p:blipFill rotWithShape="1">
          <a:blip r:embed="rId15" cstate="hqprint">
            <a:extLst>
              <a:ext uri="{28A0092B-C50C-407E-A947-70E740481C1C}">
                <a14:useLocalDpi xmlns:a14="http://schemas.microsoft.com/office/drawing/2010/main" val="0"/>
              </a:ext>
            </a:extLst>
          </a:blip>
          <a:srcRect l="2277" r="7297"/>
          <a:stretch/>
        </p:blipFill>
        <p:spPr>
          <a:xfrm>
            <a:off x="7847465" y="1066631"/>
            <a:ext cx="3513933" cy="2160000"/>
          </a:xfrm>
          <a:prstGeom prst="rect">
            <a:avLst/>
          </a:prstGeom>
        </p:spPr>
      </p:pic>
      <p:pic>
        <p:nvPicPr>
          <p:cNvPr id="36" name="Picture 35" descr="Map&#10;&#10;Description automatically generated">
            <a:extLst>
              <a:ext uri="{FF2B5EF4-FFF2-40B4-BE49-F238E27FC236}">
                <a16:creationId xmlns:a16="http://schemas.microsoft.com/office/drawing/2014/main" id="{48C74228-6E05-422A-A303-625E8F41F848}"/>
              </a:ext>
            </a:extLst>
          </p:cNvPr>
          <p:cNvPicPr>
            <a:picLocks noChangeAspect="1"/>
          </p:cNvPicPr>
          <p:nvPr>
            <p:custDataLst>
              <p:tags r:id="rId10"/>
            </p:custDataLst>
          </p:nvPr>
        </p:nvPicPr>
        <p:blipFill rotWithShape="1">
          <a:blip r:embed="rId16" cstate="hqprint">
            <a:extLst>
              <a:ext uri="{28A0092B-C50C-407E-A947-70E740481C1C}">
                <a14:useLocalDpi xmlns:a14="http://schemas.microsoft.com/office/drawing/2010/main" val="0"/>
              </a:ext>
            </a:extLst>
          </a:blip>
          <a:srcRect l="2277" r="7297"/>
          <a:stretch/>
        </p:blipFill>
        <p:spPr>
          <a:xfrm>
            <a:off x="174907" y="4179684"/>
            <a:ext cx="3513933" cy="2160000"/>
          </a:xfrm>
          <a:prstGeom prst="rect">
            <a:avLst/>
          </a:prstGeom>
        </p:spPr>
      </p:pic>
      <p:pic>
        <p:nvPicPr>
          <p:cNvPr id="38" name="Picture 37" descr="Map&#10;&#10;Description automatically generated">
            <a:extLst>
              <a:ext uri="{FF2B5EF4-FFF2-40B4-BE49-F238E27FC236}">
                <a16:creationId xmlns:a16="http://schemas.microsoft.com/office/drawing/2014/main" id="{969FDC4D-EC49-4A1D-9FAC-5E045DECF036}"/>
              </a:ext>
            </a:extLst>
          </p:cNvPr>
          <p:cNvPicPr>
            <a:picLocks noChangeAspect="1"/>
          </p:cNvPicPr>
          <p:nvPr>
            <p:custDataLst>
              <p:tags r:id="rId11"/>
            </p:custDataLst>
          </p:nvPr>
        </p:nvPicPr>
        <p:blipFill rotWithShape="1">
          <a:blip r:embed="rId17" cstate="hqprint">
            <a:extLst>
              <a:ext uri="{28A0092B-C50C-407E-A947-70E740481C1C}">
                <a14:useLocalDpi xmlns:a14="http://schemas.microsoft.com/office/drawing/2010/main" val="0"/>
              </a:ext>
            </a:extLst>
          </a:blip>
          <a:srcRect l="2277" r="7297"/>
          <a:stretch/>
        </p:blipFill>
        <p:spPr>
          <a:xfrm>
            <a:off x="6437071" y="4179684"/>
            <a:ext cx="3513933" cy="2160000"/>
          </a:xfrm>
          <a:prstGeom prst="rect">
            <a:avLst/>
          </a:prstGeom>
        </p:spPr>
      </p:pic>
    </p:spTree>
    <p:extLst>
      <p:ext uri="{BB962C8B-B14F-4D97-AF65-F5344CB8AC3E}">
        <p14:creationId xmlns:p14="http://schemas.microsoft.com/office/powerpoint/2010/main" val="38604280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Nadpis 2">
            <a:extLst>
              <a:ext uri="{FF2B5EF4-FFF2-40B4-BE49-F238E27FC236}">
                <a16:creationId xmlns:a16="http://schemas.microsoft.com/office/drawing/2014/main" id="{BDABC326-A3D3-4D80-808C-B82C6655C271}"/>
              </a:ext>
            </a:extLst>
          </p:cNvPr>
          <p:cNvSpPr>
            <a:spLocks noGrp="1"/>
          </p:cNvSpPr>
          <p:nvPr>
            <p:ph type="title"/>
          </p:nvPr>
        </p:nvSpPr>
        <p:spPr>
          <a:xfrm>
            <a:off x="381739" y="2"/>
            <a:ext cx="11279038" cy="576000"/>
          </a:xfrm>
        </p:spPr>
        <p:txBody>
          <a:bodyPr/>
          <a:lstStyle/>
          <a:p>
            <a:r>
              <a:rPr lang="cs-CZ" dirty="0"/>
              <a:t>Vývoj v nejvíce zatížených regionech ČR </a:t>
            </a:r>
            <a:endParaRPr lang="cs-CZ" dirty="0">
              <a:latin typeface="+mj-lt"/>
            </a:endParaRPr>
          </a:p>
        </p:txBody>
      </p:sp>
      <p:sp>
        <p:nvSpPr>
          <p:cNvPr id="10" name="Obdélník 9">
            <a:extLst>
              <a:ext uri="{FF2B5EF4-FFF2-40B4-BE49-F238E27FC236}">
                <a16:creationId xmlns:a16="http://schemas.microsoft.com/office/drawing/2014/main" id="{932491E8-B641-4FC2-ADEA-0BF8B80C331D}"/>
              </a:ext>
            </a:extLst>
          </p:cNvPr>
          <p:cNvSpPr/>
          <p:nvPr/>
        </p:nvSpPr>
        <p:spPr>
          <a:xfrm>
            <a:off x="211681" y="667164"/>
            <a:ext cx="11723145" cy="584775"/>
          </a:xfrm>
          <a:prstGeom prst="rect">
            <a:avLst/>
          </a:prstGeom>
        </p:spPr>
        <p:txBody>
          <a:bodyPr wrap="square">
            <a:spAutoFit/>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cs-CZ"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Počet COVID-19 pozitivních na 100 000 osob v dané věkové skupině v populaci </a:t>
            </a:r>
            <a:br>
              <a:rPr kumimoji="0" lang="cs-CZ"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br>
            <a:r>
              <a:rPr kumimoji="0" lang="cs-CZ"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(suma za celý časový úsek, </a:t>
            </a:r>
            <a:r>
              <a:rPr kumimoji="0" lang="cs-CZ" sz="16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kraje řazeny od nejvyššího počtu v posledním týdnu</a:t>
            </a:r>
            <a:r>
              <a:rPr kumimoji="0" lang="cs-CZ"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p:txBody>
      </p:sp>
      <p:sp>
        <p:nvSpPr>
          <p:cNvPr id="12" name="TextovéPole 11">
            <a:extLst>
              <a:ext uri="{FF2B5EF4-FFF2-40B4-BE49-F238E27FC236}">
                <a16:creationId xmlns:a16="http://schemas.microsoft.com/office/drawing/2014/main" id="{82DBA6E8-80DD-4FFA-A284-9CDB813B73BE}"/>
              </a:ext>
            </a:extLst>
          </p:cNvPr>
          <p:cNvSpPr txBox="1"/>
          <p:nvPr/>
        </p:nvSpPr>
        <p:spPr>
          <a:xfrm>
            <a:off x="611611" y="1332085"/>
            <a:ext cx="2057098" cy="307777"/>
          </a:xfrm>
          <a:prstGeom prst="rect">
            <a:avLst/>
          </a:prstGeom>
          <a:solidFill>
            <a:srgbClr val="FFCCCC"/>
          </a:solidFill>
        </p:spPr>
        <p:txBody>
          <a:bodyPr wrap="square" rtlCol="0">
            <a:spAutoFit/>
          </a:bodyPr>
          <a:lstStyle>
            <a:defPPr>
              <a:defRPr lang="cs-CZ"/>
            </a:defPPr>
            <a:lvl1pPr>
              <a:defRPr sz="2400" b="1"/>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1" i="0" u="none" strike="noStrike" kern="1200" cap="none" spc="0" normalizeH="0" baseline="0" noProof="0" dirty="0">
                <a:ln>
                  <a:noFill/>
                </a:ln>
                <a:solidFill>
                  <a:srgbClr val="000000"/>
                </a:solidFill>
                <a:effectLst/>
                <a:uLnTx/>
                <a:uFillTx/>
                <a:latin typeface="Arial" panose="020B0604020202020204"/>
                <a:ea typeface="+mn-ea"/>
                <a:cs typeface="+mn-cs"/>
              </a:rPr>
              <a:t>Populace osob 3–5 let</a:t>
            </a:r>
          </a:p>
        </p:txBody>
      </p:sp>
      <p:graphicFrame>
        <p:nvGraphicFramePr>
          <p:cNvPr id="16" name="Graf 15">
            <a:extLst>
              <a:ext uri="{FF2B5EF4-FFF2-40B4-BE49-F238E27FC236}">
                <a16:creationId xmlns:a16="http://schemas.microsoft.com/office/drawing/2014/main" id="{F02B2F33-181C-423C-A110-9C3A7832446D}"/>
              </a:ext>
            </a:extLst>
          </p:cNvPr>
          <p:cNvGraphicFramePr/>
          <p:nvPr/>
        </p:nvGraphicFramePr>
        <p:xfrm>
          <a:off x="211681" y="1588188"/>
          <a:ext cx="5719665" cy="4905477"/>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ovéPole 7">
            <a:extLst>
              <a:ext uri="{FF2B5EF4-FFF2-40B4-BE49-F238E27FC236}">
                <a16:creationId xmlns:a16="http://schemas.microsoft.com/office/drawing/2014/main" id="{91DA1B16-B250-447E-A4F4-04EA1F0AAA29}"/>
              </a:ext>
            </a:extLst>
          </p:cNvPr>
          <p:cNvSpPr txBox="1"/>
          <p:nvPr/>
        </p:nvSpPr>
        <p:spPr>
          <a:xfrm>
            <a:off x="6880051" y="1343102"/>
            <a:ext cx="2345053" cy="307777"/>
          </a:xfrm>
          <a:prstGeom prst="rect">
            <a:avLst/>
          </a:prstGeom>
          <a:solidFill>
            <a:srgbClr val="FFCCCC"/>
          </a:solidFill>
        </p:spPr>
        <p:txBody>
          <a:bodyPr wrap="square" rtlCol="0">
            <a:spAutoFit/>
          </a:bodyPr>
          <a:lstStyle>
            <a:defPPr>
              <a:defRPr lang="cs-CZ"/>
            </a:defPPr>
            <a:lvl1pPr>
              <a:defRPr sz="2400" b="1"/>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1" i="0" u="none" strike="noStrike" kern="1200" cap="none" spc="0" normalizeH="0" baseline="0" noProof="0" dirty="0">
                <a:ln>
                  <a:noFill/>
                </a:ln>
                <a:solidFill>
                  <a:srgbClr val="000000"/>
                </a:solidFill>
                <a:effectLst/>
                <a:uLnTx/>
                <a:uFillTx/>
                <a:latin typeface="Arial" panose="020B0604020202020204"/>
                <a:ea typeface="+mn-ea"/>
                <a:cs typeface="+mn-cs"/>
              </a:rPr>
              <a:t>Populace osob 6–10 let</a:t>
            </a:r>
          </a:p>
        </p:txBody>
      </p:sp>
      <p:graphicFrame>
        <p:nvGraphicFramePr>
          <p:cNvPr id="9" name="Graf 8">
            <a:extLst>
              <a:ext uri="{FF2B5EF4-FFF2-40B4-BE49-F238E27FC236}">
                <a16:creationId xmlns:a16="http://schemas.microsoft.com/office/drawing/2014/main" id="{D6D31B4A-21B3-4BB3-B796-B570E4938F5B}"/>
              </a:ext>
            </a:extLst>
          </p:cNvPr>
          <p:cNvGraphicFramePr/>
          <p:nvPr/>
        </p:nvGraphicFramePr>
        <p:xfrm>
          <a:off x="6335103" y="1588188"/>
          <a:ext cx="5719665" cy="490547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36893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Graf 12">
            <a:extLst>
              <a:ext uri="{FF2B5EF4-FFF2-40B4-BE49-F238E27FC236}">
                <a16:creationId xmlns:a16="http://schemas.microsoft.com/office/drawing/2014/main" id="{D7A3B84F-6639-4915-AC44-63B8C670155A}"/>
              </a:ext>
            </a:extLst>
          </p:cNvPr>
          <p:cNvGraphicFramePr/>
          <p:nvPr/>
        </p:nvGraphicFramePr>
        <p:xfrm>
          <a:off x="6093034" y="1955429"/>
          <a:ext cx="3115809" cy="4281103"/>
        </p:xfrm>
        <a:graphic>
          <a:graphicData uri="http://schemas.openxmlformats.org/drawingml/2006/chart">
            <c:chart xmlns:c="http://schemas.openxmlformats.org/drawingml/2006/chart" xmlns:r="http://schemas.openxmlformats.org/officeDocument/2006/relationships" r:id="rId2"/>
          </a:graphicData>
        </a:graphic>
      </p:graphicFrame>
      <p:cxnSp>
        <p:nvCxnSpPr>
          <p:cNvPr id="20" name="Přímá spojnice 19">
            <a:extLst>
              <a:ext uri="{FF2B5EF4-FFF2-40B4-BE49-F238E27FC236}">
                <a16:creationId xmlns:a16="http://schemas.microsoft.com/office/drawing/2014/main" id="{7F82D44D-4D15-4A3E-9F30-7DCB869E7E22}"/>
              </a:ext>
            </a:extLst>
          </p:cNvPr>
          <p:cNvCxnSpPr/>
          <p:nvPr/>
        </p:nvCxnSpPr>
        <p:spPr>
          <a:xfrm>
            <a:off x="7651964" y="2204335"/>
            <a:ext cx="0" cy="388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ovéPole 6">
            <a:extLst>
              <a:ext uri="{FF2B5EF4-FFF2-40B4-BE49-F238E27FC236}">
                <a16:creationId xmlns:a16="http://schemas.microsoft.com/office/drawing/2014/main" id="{990E0159-6700-4C79-9E79-4238DAF7F348}"/>
              </a:ext>
            </a:extLst>
          </p:cNvPr>
          <p:cNvSpPr txBox="1"/>
          <p:nvPr/>
        </p:nvSpPr>
        <p:spPr>
          <a:xfrm>
            <a:off x="5948990" y="1586096"/>
            <a:ext cx="342914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Diference za posledních 7 dní</a:t>
            </a:r>
          </a:p>
        </p:txBody>
      </p:sp>
      <p:graphicFrame>
        <p:nvGraphicFramePr>
          <p:cNvPr id="14" name="Tabulka 11">
            <a:extLst>
              <a:ext uri="{FF2B5EF4-FFF2-40B4-BE49-F238E27FC236}">
                <a16:creationId xmlns:a16="http://schemas.microsoft.com/office/drawing/2014/main" id="{95FAB388-2E77-463A-A884-393092466C6D}"/>
              </a:ext>
            </a:extLst>
          </p:cNvPr>
          <p:cNvGraphicFramePr>
            <a:graphicFrameLocks noGrp="1"/>
          </p:cNvGraphicFramePr>
          <p:nvPr/>
        </p:nvGraphicFramePr>
        <p:xfrm>
          <a:off x="5061157" y="2259667"/>
          <a:ext cx="1337301" cy="3832668"/>
        </p:xfrm>
        <a:graphic>
          <a:graphicData uri="http://schemas.openxmlformats.org/drawingml/2006/table">
            <a:tbl>
              <a:tblPr firstRow="1" bandRow="1">
                <a:tableStyleId>{5C22544A-7EE6-4342-B048-85BDC9FD1C3A}</a:tableStyleId>
              </a:tblPr>
              <a:tblGrid>
                <a:gridCol w="1337301">
                  <a:extLst>
                    <a:ext uri="{9D8B030D-6E8A-4147-A177-3AD203B41FA5}">
                      <a16:colId xmlns:a16="http://schemas.microsoft.com/office/drawing/2014/main" val="3064028884"/>
                    </a:ext>
                  </a:extLst>
                </a:gridCol>
              </a:tblGrid>
              <a:tr h="273762">
                <a:tc>
                  <a:txBody>
                    <a:bodyPr/>
                    <a:lstStyle/>
                    <a:p>
                      <a:pPr algn="r" fontAlgn="ctr"/>
                      <a:r>
                        <a:rPr lang="cs-CZ" sz="1000" b="0" i="0" u="none" strike="noStrike">
                          <a:solidFill>
                            <a:srgbClr val="000000"/>
                          </a:solidFill>
                          <a:effectLst/>
                          <a:latin typeface="Arial" panose="020B0604020202020204" pitchFamily="34" charset="0"/>
                        </a:rPr>
                        <a:t>Středočeský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7196304"/>
                  </a:ext>
                </a:extLst>
              </a:tr>
              <a:tr h="273762">
                <a:tc>
                  <a:txBody>
                    <a:bodyPr/>
                    <a:lstStyle/>
                    <a:p>
                      <a:pPr algn="r" fontAlgn="ctr"/>
                      <a:r>
                        <a:rPr lang="cs-CZ" sz="1000" b="0" i="0" u="none" strike="noStrike">
                          <a:solidFill>
                            <a:srgbClr val="000000"/>
                          </a:solidFill>
                          <a:effectLst/>
                          <a:latin typeface="Arial" panose="020B0604020202020204" pitchFamily="34" charset="0"/>
                        </a:rPr>
                        <a:t>Plzeňský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3296800"/>
                  </a:ext>
                </a:extLst>
              </a:tr>
              <a:tr h="273762">
                <a:tc>
                  <a:txBody>
                    <a:bodyPr/>
                    <a:lstStyle/>
                    <a:p>
                      <a:pPr algn="r" fontAlgn="ctr"/>
                      <a:r>
                        <a:rPr lang="cs-CZ" sz="1000" b="0" i="0" u="none" strike="noStrike">
                          <a:solidFill>
                            <a:srgbClr val="000000"/>
                          </a:solidFill>
                          <a:effectLst/>
                          <a:latin typeface="Arial" panose="020B0604020202020204" pitchFamily="34" charset="0"/>
                        </a:rPr>
                        <a:t>Liberecký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6757184"/>
                  </a:ext>
                </a:extLst>
              </a:tr>
              <a:tr h="273762">
                <a:tc>
                  <a:txBody>
                    <a:bodyPr/>
                    <a:lstStyle/>
                    <a:p>
                      <a:pPr algn="r" fontAlgn="ctr"/>
                      <a:r>
                        <a:rPr lang="cs-CZ" sz="1000" b="0" i="0" u="none" strike="noStrike">
                          <a:solidFill>
                            <a:srgbClr val="000000"/>
                          </a:solidFill>
                          <a:effectLst/>
                          <a:latin typeface="Arial" panose="020B0604020202020204" pitchFamily="34" charset="0"/>
                        </a:rPr>
                        <a:t>Ústecký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9472187"/>
                  </a:ext>
                </a:extLst>
              </a:tr>
              <a:tr h="273762">
                <a:tc>
                  <a:txBody>
                    <a:bodyPr/>
                    <a:lstStyle/>
                    <a:p>
                      <a:pPr algn="r" fontAlgn="ctr"/>
                      <a:r>
                        <a:rPr lang="cs-CZ" sz="1000" b="0" i="0" u="none" strike="noStrike">
                          <a:solidFill>
                            <a:srgbClr val="000000"/>
                          </a:solidFill>
                          <a:effectLst/>
                          <a:latin typeface="Arial" panose="020B0604020202020204" pitchFamily="34" charset="0"/>
                        </a:rPr>
                        <a:t>Hlavní město Praha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01334753"/>
                  </a:ext>
                </a:extLst>
              </a:tr>
              <a:tr h="273762">
                <a:tc>
                  <a:txBody>
                    <a:bodyPr/>
                    <a:lstStyle/>
                    <a:p>
                      <a:pPr algn="r" fontAlgn="ctr"/>
                      <a:r>
                        <a:rPr lang="cs-CZ" sz="1000" b="0" i="0" u="none" strike="noStrike">
                          <a:solidFill>
                            <a:srgbClr val="000000"/>
                          </a:solidFill>
                          <a:effectLst/>
                          <a:latin typeface="Arial" panose="020B0604020202020204" pitchFamily="34" charset="0"/>
                        </a:rPr>
                        <a:t>Karlovarský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80509075"/>
                  </a:ext>
                </a:extLst>
              </a:tr>
              <a:tr h="273762">
                <a:tc>
                  <a:txBody>
                    <a:bodyPr/>
                    <a:lstStyle/>
                    <a:p>
                      <a:pPr algn="r" fontAlgn="ctr"/>
                      <a:r>
                        <a:rPr lang="cs-CZ" sz="1000" b="0" i="0" u="none" strike="noStrike">
                          <a:solidFill>
                            <a:srgbClr val="000000"/>
                          </a:solidFill>
                          <a:effectLst/>
                          <a:latin typeface="Arial" panose="020B0604020202020204" pitchFamily="34" charset="0"/>
                        </a:rPr>
                        <a:t>Olomoucký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0645540"/>
                  </a:ext>
                </a:extLst>
              </a:tr>
              <a:tr h="273762">
                <a:tc>
                  <a:txBody>
                    <a:bodyPr/>
                    <a:lstStyle/>
                    <a:p>
                      <a:pPr algn="r" fontAlgn="ctr"/>
                      <a:r>
                        <a:rPr lang="cs-CZ" sz="1000" b="0" i="0" u="none" strike="noStrike">
                          <a:solidFill>
                            <a:srgbClr val="000000"/>
                          </a:solidFill>
                          <a:effectLst/>
                          <a:latin typeface="Arial" panose="020B0604020202020204" pitchFamily="34" charset="0"/>
                        </a:rPr>
                        <a:t>Pardubický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8629804"/>
                  </a:ext>
                </a:extLst>
              </a:tr>
              <a:tr h="273762">
                <a:tc>
                  <a:txBody>
                    <a:bodyPr/>
                    <a:lstStyle/>
                    <a:p>
                      <a:pPr algn="r" fontAlgn="ctr"/>
                      <a:r>
                        <a:rPr lang="cs-CZ" sz="1000" b="0" i="0" u="none" strike="noStrike">
                          <a:solidFill>
                            <a:srgbClr val="000000"/>
                          </a:solidFill>
                          <a:effectLst/>
                          <a:latin typeface="Arial" panose="020B0604020202020204" pitchFamily="34" charset="0"/>
                        </a:rPr>
                        <a:t>Moravskoslezský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3809498"/>
                  </a:ext>
                </a:extLst>
              </a:tr>
              <a:tr h="273762">
                <a:tc>
                  <a:txBody>
                    <a:bodyPr/>
                    <a:lstStyle/>
                    <a:p>
                      <a:pPr algn="r" fontAlgn="ctr"/>
                      <a:r>
                        <a:rPr lang="cs-CZ" sz="1000" b="0" i="0" u="none" strike="noStrike">
                          <a:solidFill>
                            <a:srgbClr val="000000"/>
                          </a:solidFill>
                          <a:effectLst/>
                          <a:latin typeface="Arial" panose="020B0604020202020204" pitchFamily="34" charset="0"/>
                        </a:rPr>
                        <a:t>Kraj Vysočina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27122295"/>
                  </a:ext>
                </a:extLst>
              </a:tr>
              <a:tr h="273762">
                <a:tc>
                  <a:txBody>
                    <a:bodyPr/>
                    <a:lstStyle/>
                    <a:p>
                      <a:pPr algn="r" fontAlgn="ctr"/>
                      <a:r>
                        <a:rPr lang="cs-CZ" sz="1000" b="0" i="0" u="none" strike="noStrike">
                          <a:solidFill>
                            <a:srgbClr val="000000"/>
                          </a:solidFill>
                          <a:effectLst/>
                          <a:latin typeface="Arial" panose="020B0604020202020204" pitchFamily="34" charset="0"/>
                        </a:rPr>
                        <a:t>Zlínský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06676"/>
                  </a:ext>
                </a:extLst>
              </a:tr>
              <a:tr h="273762">
                <a:tc>
                  <a:txBody>
                    <a:bodyPr/>
                    <a:lstStyle/>
                    <a:p>
                      <a:pPr algn="r" fontAlgn="ctr"/>
                      <a:r>
                        <a:rPr lang="cs-CZ" sz="1000" b="0" i="0" u="none" strike="noStrike">
                          <a:solidFill>
                            <a:srgbClr val="000000"/>
                          </a:solidFill>
                          <a:effectLst/>
                          <a:latin typeface="Arial" panose="020B0604020202020204" pitchFamily="34" charset="0"/>
                        </a:rPr>
                        <a:t>Jihomoravský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1779126"/>
                  </a:ext>
                </a:extLst>
              </a:tr>
              <a:tr h="273762">
                <a:tc>
                  <a:txBody>
                    <a:bodyPr/>
                    <a:lstStyle/>
                    <a:p>
                      <a:pPr algn="r" fontAlgn="ctr"/>
                      <a:r>
                        <a:rPr lang="cs-CZ" sz="1000" b="0" i="0" u="none" strike="noStrike">
                          <a:solidFill>
                            <a:srgbClr val="000000"/>
                          </a:solidFill>
                          <a:effectLst/>
                          <a:latin typeface="Arial" panose="020B0604020202020204" pitchFamily="34" charset="0"/>
                        </a:rPr>
                        <a:t>Jihočeský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29730883"/>
                  </a:ext>
                </a:extLst>
              </a:tr>
              <a:tr h="273762">
                <a:tc>
                  <a:txBody>
                    <a:bodyPr/>
                    <a:lstStyle/>
                    <a:p>
                      <a:pPr algn="r" fontAlgn="ctr"/>
                      <a:r>
                        <a:rPr lang="cs-CZ" sz="1000" b="0" i="0" u="none" strike="noStrike" dirty="0">
                          <a:solidFill>
                            <a:srgbClr val="000000"/>
                          </a:solidFill>
                          <a:effectLst/>
                          <a:latin typeface="Arial" panose="020B0604020202020204" pitchFamily="34" charset="0"/>
                        </a:rPr>
                        <a:t>Královéhradecký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72585119"/>
                  </a:ext>
                </a:extLst>
              </a:tr>
            </a:tbl>
          </a:graphicData>
        </a:graphic>
      </p:graphicFrame>
      <p:sp>
        <p:nvSpPr>
          <p:cNvPr id="17" name="TextovéPole 16">
            <a:extLst>
              <a:ext uri="{FF2B5EF4-FFF2-40B4-BE49-F238E27FC236}">
                <a16:creationId xmlns:a16="http://schemas.microsoft.com/office/drawing/2014/main" id="{2FFFCA2B-FFDE-427C-8A58-BA118823CA59}"/>
              </a:ext>
            </a:extLst>
          </p:cNvPr>
          <p:cNvSpPr txBox="1"/>
          <p:nvPr/>
        </p:nvSpPr>
        <p:spPr>
          <a:xfrm>
            <a:off x="1696840" y="1550430"/>
            <a:ext cx="206979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Aktuální hodnoty</a:t>
            </a:r>
          </a:p>
        </p:txBody>
      </p:sp>
      <p:graphicFrame>
        <p:nvGraphicFramePr>
          <p:cNvPr id="18" name="Graf 17">
            <a:extLst>
              <a:ext uri="{FF2B5EF4-FFF2-40B4-BE49-F238E27FC236}">
                <a16:creationId xmlns:a16="http://schemas.microsoft.com/office/drawing/2014/main" id="{697DF336-95B2-40A5-B608-A8444018AD16}"/>
              </a:ext>
            </a:extLst>
          </p:cNvPr>
          <p:cNvGraphicFramePr/>
          <p:nvPr/>
        </p:nvGraphicFramePr>
        <p:xfrm>
          <a:off x="1308735" y="1919763"/>
          <a:ext cx="3115809" cy="428110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Tabulka 11">
            <a:extLst>
              <a:ext uri="{FF2B5EF4-FFF2-40B4-BE49-F238E27FC236}">
                <a16:creationId xmlns:a16="http://schemas.microsoft.com/office/drawing/2014/main" id="{AEC007C7-4304-4C55-AE44-15AD7BCBC3D9}"/>
              </a:ext>
            </a:extLst>
          </p:cNvPr>
          <p:cNvGraphicFramePr>
            <a:graphicFrameLocks noGrp="1"/>
          </p:cNvGraphicFramePr>
          <p:nvPr/>
        </p:nvGraphicFramePr>
        <p:xfrm>
          <a:off x="44904" y="2224001"/>
          <a:ext cx="1337301" cy="3832668"/>
        </p:xfrm>
        <a:graphic>
          <a:graphicData uri="http://schemas.openxmlformats.org/drawingml/2006/table">
            <a:tbl>
              <a:tblPr firstRow="1" bandRow="1">
                <a:tableStyleId>{5C22544A-7EE6-4342-B048-85BDC9FD1C3A}</a:tableStyleId>
              </a:tblPr>
              <a:tblGrid>
                <a:gridCol w="1337301">
                  <a:extLst>
                    <a:ext uri="{9D8B030D-6E8A-4147-A177-3AD203B41FA5}">
                      <a16:colId xmlns:a16="http://schemas.microsoft.com/office/drawing/2014/main" val="3064028884"/>
                    </a:ext>
                  </a:extLst>
                </a:gridCol>
              </a:tblGrid>
              <a:tr h="273762">
                <a:tc>
                  <a:txBody>
                    <a:bodyPr/>
                    <a:lstStyle/>
                    <a:p>
                      <a:pPr algn="r" fontAlgn="ctr"/>
                      <a:r>
                        <a:rPr lang="cs-CZ" sz="1000" b="0" i="0" u="none" strike="noStrike">
                          <a:solidFill>
                            <a:srgbClr val="000000"/>
                          </a:solidFill>
                          <a:effectLst/>
                          <a:latin typeface="Arial" panose="020B0604020202020204" pitchFamily="34" charset="0"/>
                        </a:rPr>
                        <a:t>Karlovarský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7196304"/>
                  </a:ext>
                </a:extLst>
              </a:tr>
              <a:tr h="273762">
                <a:tc>
                  <a:txBody>
                    <a:bodyPr/>
                    <a:lstStyle/>
                    <a:p>
                      <a:pPr algn="r" fontAlgn="ctr"/>
                      <a:r>
                        <a:rPr lang="cs-CZ" sz="1000" b="0" i="0" u="none" strike="noStrike">
                          <a:solidFill>
                            <a:srgbClr val="000000"/>
                          </a:solidFill>
                          <a:effectLst/>
                          <a:latin typeface="Arial" panose="020B0604020202020204" pitchFamily="34" charset="0"/>
                        </a:rPr>
                        <a:t>Plzeňský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3296800"/>
                  </a:ext>
                </a:extLst>
              </a:tr>
              <a:tr h="273762">
                <a:tc>
                  <a:txBody>
                    <a:bodyPr/>
                    <a:lstStyle/>
                    <a:p>
                      <a:pPr algn="r" fontAlgn="ctr"/>
                      <a:r>
                        <a:rPr lang="cs-CZ" sz="1000" b="0" i="0" u="none" strike="noStrike">
                          <a:solidFill>
                            <a:srgbClr val="000000"/>
                          </a:solidFill>
                          <a:effectLst/>
                          <a:latin typeface="Arial" panose="020B0604020202020204" pitchFamily="34" charset="0"/>
                        </a:rPr>
                        <a:t>Královéhradecký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6757184"/>
                  </a:ext>
                </a:extLst>
              </a:tr>
              <a:tr h="273762">
                <a:tc>
                  <a:txBody>
                    <a:bodyPr/>
                    <a:lstStyle/>
                    <a:p>
                      <a:pPr algn="r" fontAlgn="ctr"/>
                      <a:r>
                        <a:rPr lang="cs-CZ" sz="1000" b="0" i="0" u="none" strike="noStrike">
                          <a:solidFill>
                            <a:srgbClr val="000000"/>
                          </a:solidFill>
                          <a:effectLst/>
                          <a:latin typeface="Arial" panose="020B0604020202020204" pitchFamily="34" charset="0"/>
                        </a:rPr>
                        <a:t>Středočeský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9472187"/>
                  </a:ext>
                </a:extLst>
              </a:tr>
              <a:tr h="273762">
                <a:tc>
                  <a:txBody>
                    <a:bodyPr/>
                    <a:lstStyle/>
                    <a:p>
                      <a:pPr algn="r" fontAlgn="ctr"/>
                      <a:r>
                        <a:rPr lang="cs-CZ" sz="1000" b="0" i="0" u="none" strike="noStrike">
                          <a:solidFill>
                            <a:srgbClr val="000000"/>
                          </a:solidFill>
                          <a:effectLst/>
                          <a:latin typeface="Arial" panose="020B0604020202020204" pitchFamily="34" charset="0"/>
                        </a:rPr>
                        <a:t>Liberecký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01334753"/>
                  </a:ext>
                </a:extLst>
              </a:tr>
              <a:tr h="273762">
                <a:tc>
                  <a:txBody>
                    <a:bodyPr/>
                    <a:lstStyle/>
                    <a:p>
                      <a:pPr algn="r" fontAlgn="ctr"/>
                      <a:r>
                        <a:rPr lang="cs-CZ" sz="1000" b="0" i="0" u="none" strike="noStrike">
                          <a:solidFill>
                            <a:srgbClr val="000000"/>
                          </a:solidFill>
                          <a:effectLst/>
                          <a:latin typeface="Arial" panose="020B0604020202020204" pitchFamily="34" charset="0"/>
                        </a:rPr>
                        <a:t>Pardubický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80509075"/>
                  </a:ext>
                </a:extLst>
              </a:tr>
              <a:tr h="273762">
                <a:tc>
                  <a:txBody>
                    <a:bodyPr/>
                    <a:lstStyle/>
                    <a:p>
                      <a:pPr algn="r" fontAlgn="ctr"/>
                      <a:r>
                        <a:rPr lang="cs-CZ" sz="1000" b="0" i="0" u="none" strike="noStrike">
                          <a:solidFill>
                            <a:srgbClr val="000000"/>
                          </a:solidFill>
                          <a:effectLst/>
                          <a:latin typeface="Arial" panose="020B0604020202020204" pitchFamily="34" charset="0"/>
                        </a:rPr>
                        <a:t>Hlavní město Praha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0645540"/>
                  </a:ext>
                </a:extLst>
              </a:tr>
              <a:tr h="273762">
                <a:tc>
                  <a:txBody>
                    <a:bodyPr/>
                    <a:lstStyle/>
                    <a:p>
                      <a:pPr algn="r" fontAlgn="ctr"/>
                      <a:r>
                        <a:rPr lang="cs-CZ" sz="1000" b="0" i="0" u="none" strike="noStrike">
                          <a:solidFill>
                            <a:srgbClr val="000000"/>
                          </a:solidFill>
                          <a:effectLst/>
                          <a:latin typeface="Arial" panose="020B0604020202020204" pitchFamily="34" charset="0"/>
                        </a:rPr>
                        <a:t>Ústecký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8629804"/>
                  </a:ext>
                </a:extLst>
              </a:tr>
              <a:tr h="273762">
                <a:tc>
                  <a:txBody>
                    <a:bodyPr/>
                    <a:lstStyle/>
                    <a:p>
                      <a:pPr algn="r" fontAlgn="ctr"/>
                      <a:r>
                        <a:rPr lang="cs-CZ" sz="1000" b="0" i="0" u="none" strike="noStrike">
                          <a:solidFill>
                            <a:srgbClr val="000000"/>
                          </a:solidFill>
                          <a:effectLst/>
                          <a:latin typeface="Arial" panose="020B0604020202020204" pitchFamily="34" charset="0"/>
                        </a:rPr>
                        <a:t>Jihočeský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3809498"/>
                  </a:ext>
                </a:extLst>
              </a:tr>
              <a:tr h="273762">
                <a:tc>
                  <a:txBody>
                    <a:bodyPr/>
                    <a:lstStyle/>
                    <a:p>
                      <a:pPr algn="r" fontAlgn="ctr"/>
                      <a:r>
                        <a:rPr lang="cs-CZ" sz="1000" b="0" i="0" u="none" strike="noStrike">
                          <a:solidFill>
                            <a:srgbClr val="000000"/>
                          </a:solidFill>
                          <a:effectLst/>
                          <a:latin typeface="Arial" panose="020B0604020202020204" pitchFamily="34" charset="0"/>
                        </a:rPr>
                        <a:t>Olomoucký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27122295"/>
                  </a:ext>
                </a:extLst>
              </a:tr>
              <a:tr h="273762">
                <a:tc>
                  <a:txBody>
                    <a:bodyPr/>
                    <a:lstStyle/>
                    <a:p>
                      <a:pPr algn="r" fontAlgn="ctr"/>
                      <a:r>
                        <a:rPr lang="cs-CZ" sz="1000" b="0" i="0" u="none" strike="noStrike">
                          <a:solidFill>
                            <a:srgbClr val="000000"/>
                          </a:solidFill>
                          <a:effectLst/>
                          <a:latin typeface="Arial" panose="020B0604020202020204" pitchFamily="34" charset="0"/>
                        </a:rPr>
                        <a:t>Jihomoravský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06676"/>
                  </a:ext>
                </a:extLst>
              </a:tr>
              <a:tr h="273762">
                <a:tc>
                  <a:txBody>
                    <a:bodyPr/>
                    <a:lstStyle/>
                    <a:p>
                      <a:pPr algn="r" fontAlgn="ctr"/>
                      <a:r>
                        <a:rPr lang="cs-CZ" sz="1000" b="0" i="0" u="none" strike="noStrike">
                          <a:solidFill>
                            <a:srgbClr val="000000"/>
                          </a:solidFill>
                          <a:effectLst/>
                          <a:latin typeface="Arial" panose="020B0604020202020204" pitchFamily="34" charset="0"/>
                        </a:rPr>
                        <a:t>Moravskoslezský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1779126"/>
                  </a:ext>
                </a:extLst>
              </a:tr>
              <a:tr h="273762">
                <a:tc>
                  <a:txBody>
                    <a:bodyPr/>
                    <a:lstStyle/>
                    <a:p>
                      <a:pPr algn="r" fontAlgn="ctr"/>
                      <a:r>
                        <a:rPr lang="cs-CZ" sz="1000" b="0" i="0" u="none" strike="noStrike">
                          <a:solidFill>
                            <a:srgbClr val="000000"/>
                          </a:solidFill>
                          <a:effectLst/>
                          <a:latin typeface="Arial" panose="020B0604020202020204" pitchFamily="34" charset="0"/>
                        </a:rPr>
                        <a:t>Kraj Vysočina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29730883"/>
                  </a:ext>
                </a:extLst>
              </a:tr>
              <a:tr h="273762">
                <a:tc>
                  <a:txBody>
                    <a:bodyPr/>
                    <a:lstStyle/>
                    <a:p>
                      <a:pPr algn="r" fontAlgn="ctr"/>
                      <a:r>
                        <a:rPr lang="cs-CZ" sz="1000" b="0" i="0" u="none" strike="noStrike" dirty="0">
                          <a:solidFill>
                            <a:srgbClr val="000000"/>
                          </a:solidFill>
                          <a:effectLst/>
                          <a:latin typeface="Arial" panose="020B0604020202020204" pitchFamily="34" charset="0"/>
                        </a:rPr>
                        <a:t>Zlínský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72585119"/>
                  </a:ext>
                </a:extLst>
              </a:tr>
            </a:tbl>
          </a:graphicData>
        </a:graphic>
      </p:graphicFrame>
      <p:sp>
        <p:nvSpPr>
          <p:cNvPr id="15" name="TextovéPole 14">
            <a:extLst>
              <a:ext uri="{FF2B5EF4-FFF2-40B4-BE49-F238E27FC236}">
                <a16:creationId xmlns:a16="http://schemas.microsoft.com/office/drawing/2014/main" id="{44F86700-D5B2-4E85-A67A-58512B3C1A7E}"/>
              </a:ext>
            </a:extLst>
          </p:cNvPr>
          <p:cNvSpPr txBox="1"/>
          <p:nvPr/>
        </p:nvSpPr>
        <p:spPr>
          <a:xfrm>
            <a:off x="244767" y="838734"/>
            <a:ext cx="524374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400" b="1" i="0" u="none" strike="noStrike" kern="1200" cap="none" spc="0" normalizeH="0" baseline="0" noProof="0" dirty="0">
                <a:ln>
                  <a:noFill/>
                </a:ln>
                <a:solidFill>
                  <a:srgbClr val="305983"/>
                </a:solidFill>
                <a:effectLst/>
                <a:uLnTx/>
                <a:uFillTx/>
                <a:latin typeface="Arial" panose="020B0604020202020204"/>
                <a:ea typeface="+mn-ea"/>
                <a:cs typeface="+mn-cs"/>
              </a:rPr>
              <a:t>Srovnání regionů k datu 1. 3. 2021</a:t>
            </a:r>
          </a:p>
        </p:txBody>
      </p:sp>
      <p:sp>
        <p:nvSpPr>
          <p:cNvPr id="16" name="TextovéPole 15"/>
          <p:cNvSpPr txBox="1"/>
          <p:nvPr/>
        </p:nvSpPr>
        <p:spPr>
          <a:xfrm>
            <a:off x="9587244" y="2306209"/>
            <a:ext cx="2550782"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Významný růst zátěže v zatížených regionech Čech </a:t>
            </a:r>
          </a:p>
        </p:txBody>
      </p:sp>
      <p:sp>
        <p:nvSpPr>
          <p:cNvPr id="21" name="Šipka dolů 20"/>
          <p:cNvSpPr/>
          <p:nvPr/>
        </p:nvSpPr>
        <p:spPr>
          <a:xfrm rot="16200000">
            <a:off x="8860114" y="2498410"/>
            <a:ext cx="765068" cy="548188"/>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5" name="Nadpis 2">
            <a:extLst>
              <a:ext uri="{FF2B5EF4-FFF2-40B4-BE49-F238E27FC236}">
                <a16:creationId xmlns:a16="http://schemas.microsoft.com/office/drawing/2014/main" id="{7F045C48-9E4B-4714-AF89-0E0544DA8FA2}"/>
              </a:ext>
            </a:extLst>
          </p:cNvPr>
          <p:cNvSpPr>
            <a:spLocks noGrp="1"/>
          </p:cNvSpPr>
          <p:nvPr>
            <p:ph type="title"/>
          </p:nvPr>
        </p:nvSpPr>
        <p:spPr>
          <a:xfrm>
            <a:off x="55986" y="1"/>
            <a:ext cx="8808993" cy="681036"/>
          </a:xfrm>
        </p:spPr>
        <p:txBody>
          <a:bodyPr>
            <a:normAutofit/>
          </a:bodyPr>
          <a:lstStyle/>
          <a:p>
            <a:r>
              <a:rPr lang="cs-CZ" sz="2000" dirty="0">
                <a:latin typeface="+mn-lt"/>
              </a:rPr>
              <a:t>14denní incidence dětí 3–10 let na 100 tis. dětí 3–10 let</a:t>
            </a:r>
          </a:p>
        </p:txBody>
      </p:sp>
    </p:spTree>
    <p:extLst>
      <p:ext uri="{BB962C8B-B14F-4D97-AF65-F5344CB8AC3E}">
        <p14:creationId xmlns:p14="http://schemas.microsoft.com/office/powerpoint/2010/main" val="23567521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Graf 12">
            <a:extLst>
              <a:ext uri="{FF2B5EF4-FFF2-40B4-BE49-F238E27FC236}">
                <a16:creationId xmlns:a16="http://schemas.microsoft.com/office/drawing/2014/main" id="{D7A3B84F-6639-4915-AC44-63B8C670155A}"/>
              </a:ext>
            </a:extLst>
          </p:cNvPr>
          <p:cNvGraphicFramePr/>
          <p:nvPr>
            <p:custDataLst>
              <p:tags r:id="rId1"/>
            </p:custDataLst>
          </p:nvPr>
        </p:nvGraphicFramePr>
        <p:xfrm>
          <a:off x="6254518" y="1955429"/>
          <a:ext cx="3115809" cy="4281103"/>
        </p:xfrm>
        <a:graphic>
          <a:graphicData uri="http://schemas.openxmlformats.org/drawingml/2006/chart">
            <c:chart xmlns:c="http://schemas.openxmlformats.org/drawingml/2006/chart" xmlns:r="http://schemas.openxmlformats.org/officeDocument/2006/relationships" r:id="rId7"/>
          </a:graphicData>
        </a:graphic>
      </p:graphicFrame>
      <p:cxnSp>
        <p:nvCxnSpPr>
          <p:cNvPr id="20" name="Přímá spojnice 19">
            <a:extLst>
              <a:ext uri="{FF2B5EF4-FFF2-40B4-BE49-F238E27FC236}">
                <a16:creationId xmlns:a16="http://schemas.microsoft.com/office/drawing/2014/main" id="{7F82D44D-4D15-4A3E-9F30-7DCB869E7E22}"/>
              </a:ext>
            </a:extLst>
          </p:cNvPr>
          <p:cNvCxnSpPr/>
          <p:nvPr>
            <p:custDataLst>
              <p:tags r:id="rId2"/>
            </p:custDataLst>
          </p:nvPr>
        </p:nvCxnSpPr>
        <p:spPr>
          <a:xfrm>
            <a:off x="7816783" y="2204335"/>
            <a:ext cx="0" cy="388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ovéPole 6">
            <a:extLst>
              <a:ext uri="{FF2B5EF4-FFF2-40B4-BE49-F238E27FC236}">
                <a16:creationId xmlns:a16="http://schemas.microsoft.com/office/drawing/2014/main" id="{990E0159-6700-4C79-9E79-4238DAF7F348}"/>
              </a:ext>
            </a:extLst>
          </p:cNvPr>
          <p:cNvSpPr txBox="1"/>
          <p:nvPr/>
        </p:nvSpPr>
        <p:spPr>
          <a:xfrm>
            <a:off x="6110474" y="1586096"/>
            <a:ext cx="342914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Diference za posledních 7 dní</a:t>
            </a:r>
          </a:p>
        </p:txBody>
      </p:sp>
      <p:graphicFrame>
        <p:nvGraphicFramePr>
          <p:cNvPr id="14" name="Tabulka 11">
            <a:extLst>
              <a:ext uri="{FF2B5EF4-FFF2-40B4-BE49-F238E27FC236}">
                <a16:creationId xmlns:a16="http://schemas.microsoft.com/office/drawing/2014/main" id="{95FAB388-2E77-463A-A884-393092466C6D}"/>
              </a:ext>
            </a:extLst>
          </p:cNvPr>
          <p:cNvGraphicFramePr>
            <a:graphicFrameLocks noGrp="1"/>
          </p:cNvGraphicFramePr>
          <p:nvPr>
            <p:custDataLst>
              <p:tags r:id="rId3"/>
            </p:custDataLst>
          </p:nvPr>
        </p:nvGraphicFramePr>
        <p:xfrm>
          <a:off x="5108341" y="2259667"/>
          <a:ext cx="1337301" cy="3832668"/>
        </p:xfrm>
        <a:graphic>
          <a:graphicData uri="http://schemas.openxmlformats.org/drawingml/2006/table">
            <a:tbl>
              <a:tblPr firstRow="1" bandRow="1">
                <a:tableStyleId>{5C22544A-7EE6-4342-B048-85BDC9FD1C3A}</a:tableStyleId>
              </a:tblPr>
              <a:tblGrid>
                <a:gridCol w="1337301">
                  <a:extLst>
                    <a:ext uri="{9D8B030D-6E8A-4147-A177-3AD203B41FA5}">
                      <a16:colId xmlns:a16="http://schemas.microsoft.com/office/drawing/2014/main" val="3064028884"/>
                    </a:ext>
                  </a:extLst>
                </a:gridCol>
              </a:tblGrid>
              <a:tr h="273762">
                <a:tc>
                  <a:txBody>
                    <a:bodyPr/>
                    <a:lstStyle/>
                    <a:p>
                      <a:pPr algn="r" fontAlgn="ctr"/>
                      <a:r>
                        <a:rPr lang="cs-CZ" sz="1000" b="0" i="0" u="none" strike="noStrike">
                          <a:solidFill>
                            <a:srgbClr val="000000"/>
                          </a:solidFill>
                          <a:effectLst/>
                          <a:latin typeface="Arial" panose="020B0604020202020204" pitchFamily="34" charset="0"/>
                        </a:rPr>
                        <a:t>Jihočeský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7196304"/>
                  </a:ext>
                </a:extLst>
              </a:tr>
              <a:tr h="273762">
                <a:tc>
                  <a:txBody>
                    <a:bodyPr/>
                    <a:lstStyle/>
                    <a:p>
                      <a:pPr algn="r" fontAlgn="ctr"/>
                      <a:r>
                        <a:rPr lang="cs-CZ" sz="1000" b="0" i="0" u="none" strike="noStrike">
                          <a:solidFill>
                            <a:srgbClr val="000000"/>
                          </a:solidFill>
                          <a:effectLst/>
                          <a:latin typeface="Arial" panose="020B0604020202020204" pitchFamily="34" charset="0"/>
                        </a:rPr>
                        <a:t>Zlínský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3296800"/>
                  </a:ext>
                </a:extLst>
              </a:tr>
              <a:tr h="273762">
                <a:tc>
                  <a:txBody>
                    <a:bodyPr/>
                    <a:lstStyle/>
                    <a:p>
                      <a:pPr algn="r" fontAlgn="ctr"/>
                      <a:r>
                        <a:rPr lang="cs-CZ" sz="1000" b="0" i="0" u="none" strike="noStrike">
                          <a:solidFill>
                            <a:srgbClr val="000000"/>
                          </a:solidFill>
                          <a:effectLst/>
                          <a:latin typeface="Arial" panose="020B0604020202020204" pitchFamily="34" charset="0"/>
                        </a:rPr>
                        <a:t>Moravskoslezský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6757184"/>
                  </a:ext>
                </a:extLst>
              </a:tr>
              <a:tr h="273762">
                <a:tc>
                  <a:txBody>
                    <a:bodyPr/>
                    <a:lstStyle/>
                    <a:p>
                      <a:pPr algn="r" fontAlgn="ctr"/>
                      <a:r>
                        <a:rPr lang="cs-CZ" sz="1000" b="0" i="0" u="none" strike="noStrike">
                          <a:solidFill>
                            <a:srgbClr val="000000"/>
                          </a:solidFill>
                          <a:effectLst/>
                          <a:latin typeface="Arial" panose="020B0604020202020204" pitchFamily="34" charset="0"/>
                        </a:rPr>
                        <a:t>Jihomoravský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9472187"/>
                  </a:ext>
                </a:extLst>
              </a:tr>
              <a:tr h="273762">
                <a:tc>
                  <a:txBody>
                    <a:bodyPr/>
                    <a:lstStyle/>
                    <a:p>
                      <a:pPr algn="r" fontAlgn="ctr"/>
                      <a:r>
                        <a:rPr lang="cs-CZ" sz="1000" b="0" i="0" u="none" strike="noStrike">
                          <a:solidFill>
                            <a:srgbClr val="000000"/>
                          </a:solidFill>
                          <a:effectLst/>
                          <a:latin typeface="Arial" panose="020B0604020202020204" pitchFamily="34" charset="0"/>
                        </a:rPr>
                        <a:t>Kraj Vysočina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01334753"/>
                  </a:ext>
                </a:extLst>
              </a:tr>
              <a:tr h="273762">
                <a:tc>
                  <a:txBody>
                    <a:bodyPr/>
                    <a:lstStyle/>
                    <a:p>
                      <a:pPr algn="r" fontAlgn="ctr"/>
                      <a:r>
                        <a:rPr lang="cs-CZ" sz="1000" b="0" i="0" u="none" strike="noStrike">
                          <a:solidFill>
                            <a:srgbClr val="000000"/>
                          </a:solidFill>
                          <a:effectLst/>
                          <a:latin typeface="Arial" panose="020B0604020202020204" pitchFamily="34" charset="0"/>
                        </a:rPr>
                        <a:t>Ústecký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80509075"/>
                  </a:ext>
                </a:extLst>
              </a:tr>
              <a:tr h="273762">
                <a:tc>
                  <a:txBody>
                    <a:bodyPr/>
                    <a:lstStyle/>
                    <a:p>
                      <a:pPr algn="r" fontAlgn="ctr"/>
                      <a:r>
                        <a:rPr lang="cs-CZ" sz="1000" b="0" i="0" u="none" strike="noStrike">
                          <a:solidFill>
                            <a:srgbClr val="000000"/>
                          </a:solidFill>
                          <a:effectLst/>
                          <a:latin typeface="Arial" panose="020B0604020202020204" pitchFamily="34" charset="0"/>
                        </a:rPr>
                        <a:t>Olomoucký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0645540"/>
                  </a:ext>
                </a:extLst>
              </a:tr>
              <a:tr h="273762">
                <a:tc>
                  <a:txBody>
                    <a:bodyPr/>
                    <a:lstStyle/>
                    <a:p>
                      <a:pPr algn="r" fontAlgn="ctr"/>
                      <a:r>
                        <a:rPr lang="cs-CZ" sz="1000" b="0" i="0" u="none" strike="noStrike">
                          <a:solidFill>
                            <a:srgbClr val="000000"/>
                          </a:solidFill>
                          <a:effectLst/>
                          <a:latin typeface="Arial" panose="020B0604020202020204" pitchFamily="34" charset="0"/>
                        </a:rPr>
                        <a:t>Hlavní město Praha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8629804"/>
                  </a:ext>
                </a:extLst>
              </a:tr>
              <a:tr h="273762">
                <a:tc>
                  <a:txBody>
                    <a:bodyPr/>
                    <a:lstStyle/>
                    <a:p>
                      <a:pPr algn="r" fontAlgn="ctr"/>
                      <a:r>
                        <a:rPr lang="cs-CZ" sz="1000" b="0" i="0" u="none" strike="noStrike">
                          <a:solidFill>
                            <a:srgbClr val="000000"/>
                          </a:solidFill>
                          <a:effectLst/>
                          <a:latin typeface="Arial" panose="020B0604020202020204" pitchFamily="34" charset="0"/>
                        </a:rPr>
                        <a:t>Pardubický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3809498"/>
                  </a:ext>
                </a:extLst>
              </a:tr>
              <a:tr h="273762">
                <a:tc>
                  <a:txBody>
                    <a:bodyPr/>
                    <a:lstStyle/>
                    <a:p>
                      <a:pPr algn="r" fontAlgn="ctr"/>
                      <a:r>
                        <a:rPr lang="cs-CZ" sz="1000" b="0" i="0" u="none" strike="noStrike">
                          <a:solidFill>
                            <a:srgbClr val="000000"/>
                          </a:solidFill>
                          <a:effectLst/>
                          <a:latin typeface="Arial" panose="020B0604020202020204" pitchFamily="34" charset="0"/>
                        </a:rPr>
                        <a:t>Liberecký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27122295"/>
                  </a:ext>
                </a:extLst>
              </a:tr>
              <a:tr h="273762">
                <a:tc>
                  <a:txBody>
                    <a:bodyPr/>
                    <a:lstStyle/>
                    <a:p>
                      <a:pPr algn="r" fontAlgn="ctr"/>
                      <a:r>
                        <a:rPr lang="cs-CZ" sz="1000" b="0" i="0" u="none" strike="noStrike">
                          <a:solidFill>
                            <a:srgbClr val="000000"/>
                          </a:solidFill>
                          <a:effectLst/>
                          <a:latin typeface="Arial" panose="020B0604020202020204" pitchFamily="34" charset="0"/>
                        </a:rPr>
                        <a:t>Karlovarský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06676"/>
                  </a:ext>
                </a:extLst>
              </a:tr>
              <a:tr h="273762">
                <a:tc>
                  <a:txBody>
                    <a:bodyPr/>
                    <a:lstStyle/>
                    <a:p>
                      <a:pPr algn="r" fontAlgn="ctr"/>
                      <a:r>
                        <a:rPr lang="cs-CZ" sz="1000" b="0" i="0" u="none" strike="noStrike">
                          <a:solidFill>
                            <a:srgbClr val="000000"/>
                          </a:solidFill>
                          <a:effectLst/>
                          <a:latin typeface="Arial" panose="020B0604020202020204" pitchFamily="34" charset="0"/>
                        </a:rPr>
                        <a:t>Plzeňský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1779126"/>
                  </a:ext>
                </a:extLst>
              </a:tr>
              <a:tr h="273762">
                <a:tc>
                  <a:txBody>
                    <a:bodyPr/>
                    <a:lstStyle/>
                    <a:p>
                      <a:pPr algn="r" fontAlgn="ctr"/>
                      <a:r>
                        <a:rPr lang="cs-CZ" sz="1000" b="0" i="0" u="none" strike="noStrike">
                          <a:solidFill>
                            <a:srgbClr val="000000"/>
                          </a:solidFill>
                          <a:effectLst/>
                          <a:latin typeface="Arial" panose="020B0604020202020204" pitchFamily="34" charset="0"/>
                        </a:rPr>
                        <a:t>Středočeský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29730883"/>
                  </a:ext>
                </a:extLst>
              </a:tr>
              <a:tr h="273762">
                <a:tc>
                  <a:txBody>
                    <a:bodyPr/>
                    <a:lstStyle/>
                    <a:p>
                      <a:pPr algn="r" fontAlgn="ctr"/>
                      <a:r>
                        <a:rPr lang="cs-CZ" sz="1000" b="0" i="0" u="none" strike="noStrike" dirty="0">
                          <a:solidFill>
                            <a:srgbClr val="000000"/>
                          </a:solidFill>
                          <a:effectLst/>
                          <a:latin typeface="Arial" panose="020B0604020202020204" pitchFamily="34" charset="0"/>
                        </a:rPr>
                        <a:t>Královéhradecký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72585119"/>
                  </a:ext>
                </a:extLst>
              </a:tr>
            </a:tbl>
          </a:graphicData>
        </a:graphic>
      </p:graphicFrame>
      <p:sp>
        <p:nvSpPr>
          <p:cNvPr id="17" name="TextovéPole 16">
            <a:extLst>
              <a:ext uri="{FF2B5EF4-FFF2-40B4-BE49-F238E27FC236}">
                <a16:creationId xmlns:a16="http://schemas.microsoft.com/office/drawing/2014/main" id="{2FFFCA2B-FFDE-427C-8A58-BA118823CA59}"/>
              </a:ext>
            </a:extLst>
          </p:cNvPr>
          <p:cNvSpPr txBox="1"/>
          <p:nvPr/>
        </p:nvSpPr>
        <p:spPr>
          <a:xfrm>
            <a:off x="2220715" y="1550430"/>
            <a:ext cx="206979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Aktuální hodnoty</a:t>
            </a:r>
          </a:p>
        </p:txBody>
      </p:sp>
      <p:graphicFrame>
        <p:nvGraphicFramePr>
          <p:cNvPr id="18" name="Graf 17">
            <a:extLst>
              <a:ext uri="{FF2B5EF4-FFF2-40B4-BE49-F238E27FC236}">
                <a16:creationId xmlns:a16="http://schemas.microsoft.com/office/drawing/2014/main" id="{697DF336-95B2-40A5-B608-A8444018AD16}"/>
              </a:ext>
            </a:extLst>
          </p:cNvPr>
          <p:cNvGraphicFramePr/>
          <p:nvPr>
            <p:custDataLst>
              <p:tags r:id="rId4"/>
            </p:custDataLst>
          </p:nvPr>
        </p:nvGraphicFramePr>
        <p:xfrm>
          <a:off x="1832610" y="1919763"/>
          <a:ext cx="3115809" cy="4281103"/>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9" name="Tabulka 11">
            <a:extLst>
              <a:ext uri="{FF2B5EF4-FFF2-40B4-BE49-F238E27FC236}">
                <a16:creationId xmlns:a16="http://schemas.microsoft.com/office/drawing/2014/main" id="{AEC007C7-4304-4C55-AE44-15AD7BCBC3D9}"/>
              </a:ext>
            </a:extLst>
          </p:cNvPr>
          <p:cNvGraphicFramePr>
            <a:graphicFrameLocks noGrp="1"/>
          </p:cNvGraphicFramePr>
          <p:nvPr>
            <p:custDataLst>
              <p:tags r:id="rId5"/>
            </p:custDataLst>
          </p:nvPr>
        </p:nvGraphicFramePr>
        <p:xfrm>
          <a:off x="568779" y="2224001"/>
          <a:ext cx="1337301" cy="3832668"/>
        </p:xfrm>
        <a:graphic>
          <a:graphicData uri="http://schemas.openxmlformats.org/drawingml/2006/table">
            <a:tbl>
              <a:tblPr firstRow="1" bandRow="1">
                <a:tableStyleId>{5C22544A-7EE6-4342-B048-85BDC9FD1C3A}</a:tableStyleId>
              </a:tblPr>
              <a:tblGrid>
                <a:gridCol w="1337301">
                  <a:extLst>
                    <a:ext uri="{9D8B030D-6E8A-4147-A177-3AD203B41FA5}">
                      <a16:colId xmlns:a16="http://schemas.microsoft.com/office/drawing/2014/main" val="3064028884"/>
                    </a:ext>
                  </a:extLst>
                </a:gridCol>
              </a:tblGrid>
              <a:tr h="273762">
                <a:tc>
                  <a:txBody>
                    <a:bodyPr/>
                    <a:lstStyle/>
                    <a:p>
                      <a:pPr algn="r" fontAlgn="ctr"/>
                      <a:r>
                        <a:rPr lang="cs-CZ" sz="1000" b="0" i="0" u="none" strike="noStrike">
                          <a:solidFill>
                            <a:srgbClr val="000000"/>
                          </a:solidFill>
                          <a:effectLst/>
                          <a:latin typeface="Arial" panose="020B0604020202020204" pitchFamily="34" charset="0"/>
                        </a:rPr>
                        <a:t>Pardubický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7196304"/>
                  </a:ext>
                </a:extLst>
              </a:tr>
              <a:tr h="273762">
                <a:tc>
                  <a:txBody>
                    <a:bodyPr/>
                    <a:lstStyle/>
                    <a:p>
                      <a:pPr algn="r" fontAlgn="ctr"/>
                      <a:r>
                        <a:rPr lang="cs-CZ" sz="1000" b="0" i="0" u="none" strike="noStrike">
                          <a:solidFill>
                            <a:srgbClr val="000000"/>
                          </a:solidFill>
                          <a:effectLst/>
                          <a:latin typeface="Arial" panose="020B0604020202020204" pitchFamily="34" charset="0"/>
                        </a:rPr>
                        <a:t>Liberecký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3296800"/>
                  </a:ext>
                </a:extLst>
              </a:tr>
              <a:tr h="273762">
                <a:tc>
                  <a:txBody>
                    <a:bodyPr/>
                    <a:lstStyle/>
                    <a:p>
                      <a:pPr algn="r" fontAlgn="ctr"/>
                      <a:r>
                        <a:rPr lang="cs-CZ" sz="1000" b="0" i="0" u="none" strike="noStrike">
                          <a:solidFill>
                            <a:srgbClr val="000000"/>
                          </a:solidFill>
                          <a:effectLst/>
                          <a:latin typeface="Arial" panose="020B0604020202020204" pitchFamily="34" charset="0"/>
                        </a:rPr>
                        <a:t>Jihočeský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6757184"/>
                  </a:ext>
                </a:extLst>
              </a:tr>
              <a:tr h="273762">
                <a:tc>
                  <a:txBody>
                    <a:bodyPr/>
                    <a:lstStyle/>
                    <a:p>
                      <a:pPr algn="r" fontAlgn="ctr"/>
                      <a:r>
                        <a:rPr lang="cs-CZ" sz="1000" b="0" i="0" u="none" strike="noStrike">
                          <a:solidFill>
                            <a:srgbClr val="000000"/>
                          </a:solidFill>
                          <a:effectLst/>
                          <a:latin typeface="Arial" panose="020B0604020202020204" pitchFamily="34" charset="0"/>
                        </a:rPr>
                        <a:t>Ústecký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9472187"/>
                  </a:ext>
                </a:extLst>
              </a:tr>
              <a:tr h="273762">
                <a:tc>
                  <a:txBody>
                    <a:bodyPr/>
                    <a:lstStyle/>
                    <a:p>
                      <a:pPr algn="r" fontAlgn="ctr"/>
                      <a:r>
                        <a:rPr lang="cs-CZ" sz="1000" b="0" i="0" u="none" strike="noStrike">
                          <a:solidFill>
                            <a:srgbClr val="000000"/>
                          </a:solidFill>
                          <a:effectLst/>
                          <a:latin typeface="Arial" panose="020B0604020202020204" pitchFamily="34" charset="0"/>
                        </a:rPr>
                        <a:t>Středočeský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01334753"/>
                  </a:ext>
                </a:extLst>
              </a:tr>
              <a:tr h="273762">
                <a:tc>
                  <a:txBody>
                    <a:bodyPr/>
                    <a:lstStyle/>
                    <a:p>
                      <a:pPr algn="r" fontAlgn="ctr"/>
                      <a:r>
                        <a:rPr lang="cs-CZ" sz="1000" b="0" i="0" u="none" strike="noStrike">
                          <a:solidFill>
                            <a:srgbClr val="000000"/>
                          </a:solidFill>
                          <a:effectLst/>
                          <a:latin typeface="Arial" panose="020B0604020202020204" pitchFamily="34" charset="0"/>
                        </a:rPr>
                        <a:t>Plzeňský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80509075"/>
                  </a:ext>
                </a:extLst>
              </a:tr>
              <a:tr h="273762">
                <a:tc>
                  <a:txBody>
                    <a:bodyPr/>
                    <a:lstStyle/>
                    <a:p>
                      <a:pPr algn="r" fontAlgn="ctr"/>
                      <a:r>
                        <a:rPr lang="cs-CZ" sz="1000" b="0" i="0" u="none" strike="noStrike">
                          <a:solidFill>
                            <a:srgbClr val="000000"/>
                          </a:solidFill>
                          <a:effectLst/>
                          <a:latin typeface="Arial" panose="020B0604020202020204" pitchFamily="34" charset="0"/>
                        </a:rPr>
                        <a:t>Královéhradecký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0645540"/>
                  </a:ext>
                </a:extLst>
              </a:tr>
              <a:tr h="273762">
                <a:tc>
                  <a:txBody>
                    <a:bodyPr/>
                    <a:lstStyle/>
                    <a:p>
                      <a:pPr algn="r" fontAlgn="ctr"/>
                      <a:r>
                        <a:rPr lang="cs-CZ" sz="1000" b="0" i="0" u="none" strike="noStrike">
                          <a:solidFill>
                            <a:srgbClr val="000000"/>
                          </a:solidFill>
                          <a:effectLst/>
                          <a:latin typeface="Arial" panose="020B0604020202020204" pitchFamily="34" charset="0"/>
                        </a:rPr>
                        <a:t>Kraj Vysočina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8629804"/>
                  </a:ext>
                </a:extLst>
              </a:tr>
              <a:tr h="273762">
                <a:tc>
                  <a:txBody>
                    <a:bodyPr/>
                    <a:lstStyle/>
                    <a:p>
                      <a:pPr algn="r" fontAlgn="ctr"/>
                      <a:r>
                        <a:rPr lang="cs-CZ" sz="1000" b="0" i="0" u="none" strike="noStrike">
                          <a:solidFill>
                            <a:srgbClr val="000000"/>
                          </a:solidFill>
                          <a:effectLst/>
                          <a:latin typeface="Arial" panose="020B0604020202020204" pitchFamily="34" charset="0"/>
                        </a:rPr>
                        <a:t>Hlavní město Praha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3809498"/>
                  </a:ext>
                </a:extLst>
              </a:tr>
              <a:tr h="273762">
                <a:tc>
                  <a:txBody>
                    <a:bodyPr/>
                    <a:lstStyle/>
                    <a:p>
                      <a:pPr algn="r" fontAlgn="ctr"/>
                      <a:r>
                        <a:rPr lang="cs-CZ" sz="1000" b="0" i="0" u="none" strike="noStrike">
                          <a:solidFill>
                            <a:srgbClr val="000000"/>
                          </a:solidFill>
                          <a:effectLst/>
                          <a:latin typeface="Arial" panose="020B0604020202020204" pitchFamily="34" charset="0"/>
                        </a:rPr>
                        <a:t>Olomoucký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27122295"/>
                  </a:ext>
                </a:extLst>
              </a:tr>
              <a:tr h="273762">
                <a:tc>
                  <a:txBody>
                    <a:bodyPr/>
                    <a:lstStyle/>
                    <a:p>
                      <a:pPr algn="r" fontAlgn="ctr"/>
                      <a:r>
                        <a:rPr lang="cs-CZ" sz="1000" b="0" i="0" u="none" strike="noStrike">
                          <a:solidFill>
                            <a:srgbClr val="000000"/>
                          </a:solidFill>
                          <a:effectLst/>
                          <a:latin typeface="Arial" panose="020B0604020202020204" pitchFamily="34" charset="0"/>
                        </a:rPr>
                        <a:t>Jihomoravský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06676"/>
                  </a:ext>
                </a:extLst>
              </a:tr>
              <a:tr h="273762">
                <a:tc>
                  <a:txBody>
                    <a:bodyPr/>
                    <a:lstStyle/>
                    <a:p>
                      <a:pPr algn="r" fontAlgn="ctr"/>
                      <a:r>
                        <a:rPr lang="cs-CZ" sz="1000" b="0" i="0" u="none" strike="noStrike">
                          <a:solidFill>
                            <a:srgbClr val="000000"/>
                          </a:solidFill>
                          <a:effectLst/>
                          <a:latin typeface="Arial" panose="020B0604020202020204" pitchFamily="34" charset="0"/>
                        </a:rPr>
                        <a:t>Moravskoslezský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1779126"/>
                  </a:ext>
                </a:extLst>
              </a:tr>
              <a:tr h="273762">
                <a:tc>
                  <a:txBody>
                    <a:bodyPr/>
                    <a:lstStyle/>
                    <a:p>
                      <a:pPr algn="r" fontAlgn="ctr"/>
                      <a:r>
                        <a:rPr lang="cs-CZ" sz="1000" b="0" i="0" u="none" strike="noStrike">
                          <a:solidFill>
                            <a:srgbClr val="000000"/>
                          </a:solidFill>
                          <a:effectLst/>
                          <a:latin typeface="Arial" panose="020B0604020202020204" pitchFamily="34" charset="0"/>
                        </a:rPr>
                        <a:t>Zlínský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29730883"/>
                  </a:ext>
                </a:extLst>
              </a:tr>
              <a:tr h="273762">
                <a:tc>
                  <a:txBody>
                    <a:bodyPr/>
                    <a:lstStyle/>
                    <a:p>
                      <a:pPr algn="r" fontAlgn="ctr"/>
                      <a:r>
                        <a:rPr lang="cs-CZ" sz="1000" b="0" i="0" u="none" strike="noStrike" dirty="0">
                          <a:solidFill>
                            <a:srgbClr val="000000"/>
                          </a:solidFill>
                          <a:effectLst/>
                          <a:latin typeface="Arial" panose="020B0604020202020204" pitchFamily="34" charset="0"/>
                        </a:rPr>
                        <a:t>Karlovarský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72585119"/>
                  </a:ext>
                </a:extLst>
              </a:tr>
            </a:tbl>
          </a:graphicData>
        </a:graphic>
      </p:graphicFrame>
      <p:sp>
        <p:nvSpPr>
          <p:cNvPr id="15" name="TextovéPole 14">
            <a:extLst>
              <a:ext uri="{FF2B5EF4-FFF2-40B4-BE49-F238E27FC236}">
                <a16:creationId xmlns:a16="http://schemas.microsoft.com/office/drawing/2014/main" id="{44F86700-D5B2-4E85-A67A-58512B3C1A7E}"/>
              </a:ext>
            </a:extLst>
          </p:cNvPr>
          <p:cNvSpPr txBox="1"/>
          <p:nvPr/>
        </p:nvSpPr>
        <p:spPr>
          <a:xfrm>
            <a:off x="383120" y="867068"/>
            <a:ext cx="532870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400" b="1" i="0" u="none" strike="noStrike" kern="1200" cap="none" spc="0" normalizeH="0" baseline="0" noProof="0" dirty="0">
                <a:ln>
                  <a:noFill/>
                </a:ln>
                <a:solidFill>
                  <a:srgbClr val="305983"/>
                </a:solidFill>
                <a:effectLst/>
                <a:uLnTx/>
                <a:uFillTx/>
                <a:latin typeface="Arial" panose="020B0604020202020204"/>
                <a:ea typeface="+mn-ea"/>
                <a:cs typeface="+mn-cs"/>
              </a:rPr>
              <a:t>Srovnání regionů k datu 21. 3. 2021</a:t>
            </a:r>
          </a:p>
        </p:txBody>
      </p:sp>
      <p:sp>
        <p:nvSpPr>
          <p:cNvPr id="21" name="TextovéPole 20"/>
          <p:cNvSpPr txBox="1"/>
          <p:nvPr/>
        </p:nvSpPr>
        <p:spPr>
          <a:xfrm>
            <a:off x="9058231" y="4728369"/>
            <a:ext cx="2550782"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Situace v regionech Čech se začíná stabilizovat, zejména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v KVK a KHK. </a:t>
            </a:r>
          </a:p>
        </p:txBody>
      </p:sp>
      <p:sp>
        <p:nvSpPr>
          <p:cNvPr id="22" name="Šipka dolů 21"/>
          <p:cNvSpPr/>
          <p:nvPr/>
        </p:nvSpPr>
        <p:spPr>
          <a:xfrm rot="5400000">
            <a:off x="8354414" y="5054439"/>
            <a:ext cx="765068" cy="548188"/>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4" name="TextovéPole 23"/>
          <p:cNvSpPr txBox="1"/>
          <p:nvPr/>
        </p:nvSpPr>
        <p:spPr>
          <a:xfrm>
            <a:off x="9587244" y="2306209"/>
            <a:ext cx="2550782"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Zátěž východní části země se podařilo díky opatřením snížit a zpomalit </a:t>
            </a:r>
          </a:p>
        </p:txBody>
      </p:sp>
      <p:sp>
        <p:nvSpPr>
          <p:cNvPr id="25" name="Šipka dolů 24"/>
          <p:cNvSpPr/>
          <p:nvPr/>
        </p:nvSpPr>
        <p:spPr>
          <a:xfrm rot="16200000">
            <a:off x="8860114" y="2498410"/>
            <a:ext cx="765068" cy="548188"/>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7" name="Nadpis 2">
            <a:extLst>
              <a:ext uri="{FF2B5EF4-FFF2-40B4-BE49-F238E27FC236}">
                <a16:creationId xmlns:a16="http://schemas.microsoft.com/office/drawing/2014/main" id="{285D18F4-5429-4D87-A83B-F5CEED2DFB30}"/>
              </a:ext>
            </a:extLst>
          </p:cNvPr>
          <p:cNvSpPr>
            <a:spLocks noGrp="1"/>
          </p:cNvSpPr>
          <p:nvPr>
            <p:ph type="title"/>
          </p:nvPr>
        </p:nvSpPr>
        <p:spPr>
          <a:xfrm>
            <a:off x="55986" y="1"/>
            <a:ext cx="8808993" cy="681036"/>
          </a:xfrm>
        </p:spPr>
        <p:txBody>
          <a:bodyPr>
            <a:normAutofit/>
          </a:bodyPr>
          <a:lstStyle/>
          <a:p>
            <a:r>
              <a:rPr lang="cs-CZ" sz="2000" dirty="0">
                <a:latin typeface="+mn-lt"/>
              </a:rPr>
              <a:t>14denní incidence dětí 3–10 let na 100 tis. dětí 3–10 let</a:t>
            </a:r>
          </a:p>
        </p:txBody>
      </p:sp>
    </p:spTree>
    <p:extLst>
      <p:ext uri="{BB962C8B-B14F-4D97-AF65-F5344CB8AC3E}">
        <p14:creationId xmlns:p14="http://schemas.microsoft.com/office/powerpoint/2010/main" val="19367432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Graf 12">
            <a:extLst>
              <a:ext uri="{FF2B5EF4-FFF2-40B4-BE49-F238E27FC236}">
                <a16:creationId xmlns:a16="http://schemas.microsoft.com/office/drawing/2014/main" id="{D7A3B84F-6639-4915-AC44-63B8C670155A}"/>
              </a:ext>
            </a:extLst>
          </p:cNvPr>
          <p:cNvGraphicFramePr/>
          <p:nvPr/>
        </p:nvGraphicFramePr>
        <p:xfrm>
          <a:off x="5899068" y="2169145"/>
          <a:ext cx="3115809" cy="4281103"/>
        </p:xfrm>
        <a:graphic>
          <a:graphicData uri="http://schemas.openxmlformats.org/drawingml/2006/chart">
            <c:chart xmlns:c="http://schemas.openxmlformats.org/drawingml/2006/chart" xmlns:r="http://schemas.openxmlformats.org/officeDocument/2006/relationships" r:id="rId3"/>
          </a:graphicData>
        </a:graphic>
      </p:graphicFrame>
      <p:cxnSp>
        <p:nvCxnSpPr>
          <p:cNvPr id="20" name="Přímá spojnice 19">
            <a:extLst>
              <a:ext uri="{FF2B5EF4-FFF2-40B4-BE49-F238E27FC236}">
                <a16:creationId xmlns:a16="http://schemas.microsoft.com/office/drawing/2014/main" id="{7F82D44D-4D15-4A3E-9F30-7DCB869E7E22}"/>
              </a:ext>
            </a:extLst>
          </p:cNvPr>
          <p:cNvCxnSpPr/>
          <p:nvPr/>
        </p:nvCxnSpPr>
        <p:spPr>
          <a:xfrm>
            <a:off x="7457998" y="2418051"/>
            <a:ext cx="0" cy="388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ovéPole 6">
            <a:extLst>
              <a:ext uri="{FF2B5EF4-FFF2-40B4-BE49-F238E27FC236}">
                <a16:creationId xmlns:a16="http://schemas.microsoft.com/office/drawing/2014/main" id="{990E0159-6700-4C79-9E79-4238DAF7F348}"/>
              </a:ext>
            </a:extLst>
          </p:cNvPr>
          <p:cNvSpPr txBox="1"/>
          <p:nvPr/>
        </p:nvSpPr>
        <p:spPr>
          <a:xfrm>
            <a:off x="5755024" y="1799812"/>
            <a:ext cx="342914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Diference za posledních 7 dní</a:t>
            </a:r>
          </a:p>
        </p:txBody>
      </p:sp>
      <p:graphicFrame>
        <p:nvGraphicFramePr>
          <p:cNvPr id="14" name="Tabulka 11">
            <a:extLst>
              <a:ext uri="{FF2B5EF4-FFF2-40B4-BE49-F238E27FC236}">
                <a16:creationId xmlns:a16="http://schemas.microsoft.com/office/drawing/2014/main" id="{95FAB388-2E77-463A-A884-393092466C6D}"/>
              </a:ext>
            </a:extLst>
          </p:cNvPr>
          <p:cNvGraphicFramePr>
            <a:graphicFrameLocks noGrp="1"/>
          </p:cNvGraphicFramePr>
          <p:nvPr/>
        </p:nvGraphicFramePr>
        <p:xfrm>
          <a:off x="4943391" y="2473383"/>
          <a:ext cx="1337301" cy="3832668"/>
        </p:xfrm>
        <a:graphic>
          <a:graphicData uri="http://schemas.openxmlformats.org/drawingml/2006/table">
            <a:tbl>
              <a:tblPr firstRow="1" bandRow="1">
                <a:tableStyleId>{5C22544A-7EE6-4342-B048-85BDC9FD1C3A}</a:tableStyleId>
              </a:tblPr>
              <a:tblGrid>
                <a:gridCol w="1337301">
                  <a:extLst>
                    <a:ext uri="{9D8B030D-6E8A-4147-A177-3AD203B41FA5}">
                      <a16:colId xmlns:a16="http://schemas.microsoft.com/office/drawing/2014/main" val="3064028884"/>
                    </a:ext>
                  </a:extLst>
                </a:gridCol>
              </a:tblGrid>
              <a:tr h="273762">
                <a:tc>
                  <a:txBody>
                    <a:bodyPr/>
                    <a:lstStyle/>
                    <a:p>
                      <a:pPr algn="r" fontAlgn="ctr"/>
                      <a:r>
                        <a:rPr lang="cs-CZ" sz="1000" b="0" i="0" u="none" strike="noStrike">
                          <a:solidFill>
                            <a:srgbClr val="000000"/>
                          </a:solidFill>
                          <a:effectLst/>
                          <a:latin typeface="Arial" panose="020B0604020202020204" pitchFamily="34" charset="0"/>
                        </a:rPr>
                        <a:t>Zlínský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7196304"/>
                  </a:ext>
                </a:extLst>
              </a:tr>
              <a:tr h="273762">
                <a:tc>
                  <a:txBody>
                    <a:bodyPr/>
                    <a:lstStyle/>
                    <a:p>
                      <a:pPr algn="r" fontAlgn="ctr"/>
                      <a:r>
                        <a:rPr lang="cs-CZ" sz="1000" b="0" i="0" u="none" strike="noStrike">
                          <a:solidFill>
                            <a:srgbClr val="000000"/>
                          </a:solidFill>
                          <a:effectLst/>
                          <a:latin typeface="Arial" panose="020B0604020202020204" pitchFamily="34" charset="0"/>
                        </a:rPr>
                        <a:t>Moravskoslezský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3296800"/>
                  </a:ext>
                </a:extLst>
              </a:tr>
              <a:tr h="273762">
                <a:tc>
                  <a:txBody>
                    <a:bodyPr/>
                    <a:lstStyle/>
                    <a:p>
                      <a:pPr algn="r" fontAlgn="ctr"/>
                      <a:r>
                        <a:rPr lang="cs-CZ" sz="1000" b="0" i="0" u="none" strike="noStrike">
                          <a:solidFill>
                            <a:srgbClr val="000000"/>
                          </a:solidFill>
                          <a:effectLst/>
                          <a:latin typeface="Arial" panose="020B0604020202020204" pitchFamily="34" charset="0"/>
                        </a:rPr>
                        <a:t>Kraj Vysočina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6757184"/>
                  </a:ext>
                </a:extLst>
              </a:tr>
              <a:tr h="273762">
                <a:tc>
                  <a:txBody>
                    <a:bodyPr/>
                    <a:lstStyle/>
                    <a:p>
                      <a:pPr algn="r" fontAlgn="ctr"/>
                      <a:r>
                        <a:rPr lang="cs-CZ" sz="1000" b="0" i="0" u="none" strike="noStrike">
                          <a:solidFill>
                            <a:srgbClr val="000000"/>
                          </a:solidFill>
                          <a:effectLst/>
                          <a:latin typeface="Arial" panose="020B0604020202020204" pitchFamily="34" charset="0"/>
                        </a:rPr>
                        <a:t>Jihomoravský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9472187"/>
                  </a:ext>
                </a:extLst>
              </a:tr>
              <a:tr h="273762">
                <a:tc>
                  <a:txBody>
                    <a:bodyPr/>
                    <a:lstStyle/>
                    <a:p>
                      <a:pPr algn="r" fontAlgn="ctr"/>
                      <a:r>
                        <a:rPr lang="cs-CZ" sz="1000" b="0" i="0" u="none" strike="noStrike">
                          <a:solidFill>
                            <a:srgbClr val="000000"/>
                          </a:solidFill>
                          <a:effectLst/>
                          <a:latin typeface="Arial" panose="020B0604020202020204" pitchFamily="34" charset="0"/>
                        </a:rPr>
                        <a:t>Karlovarský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01334753"/>
                  </a:ext>
                </a:extLst>
              </a:tr>
              <a:tr h="273762">
                <a:tc>
                  <a:txBody>
                    <a:bodyPr/>
                    <a:lstStyle/>
                    <a:p>
                      <a:pPr algn="r" fontAlgn="ctr"/>
                      <a:r>
                        <a:rPr lang="cs-CZ" sz="1000" b="0" i="0" u="none" strike="noStrike">
                          <a:solidFill>
                            <a:srgbClr val="000000"/>
                          </a:solidFill>
                          <a:effectLst/>
                          <a:latin typeface="Arial" panose="020B0604020202020204" pitchFamily="34" charset="0"/>
                        </a:rPr>
                        <a:t>Ústecký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80509075"/>
                  </a:ext>
                </a:extLst>
              </a:tr>
              <a:tr h="273762">
                <a:tc>
                  <a:txBody>
                    <a:bodyPr/>
                    <a:lstStyle/>
                    <a:p>
                      <a:pPr algn="r" fontAlgn="ctr"/>
                      <a:r>
                        <a:rPr lang="cs-CZ" sz="1000" b="0" i="0" u="none" strike="noStrike">
                          <a:solidFill>
                            <a:srgbClr val="000000"/>
                          </a:solidFill>
                          <a:effectLst/>
                          <a:latin typeface="Arial" panose="020B0604020202020204" pitchFamily="34" charset="0"/>
                        </a:rPr>
                        <a:t>Jihočeský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0645540"/>
                  </a:ext>
                </a:extLst>
              </a:tr>
              <a:tr h="273762">
                <a:tc>
                  <a:txBody>
                    <a:bodyPr/>
                    <a:lstStyle/>
                    <a:p>
                      <a:pPr algn="r" fontAlgn="ctr"/>
                      <a:r>
                        <a:rPr lang="cs-CZ" sz="1000" b="0" i="0" u="none" strike="noStrike">
                          <a:solidFill>
                            <a:srgbClr val="000000"/>
                          </a:solidFill>
                          <a:effectLst/>
                          <a:latin typeface="Arial" panose="020B0604020202020204" pitchFamily="34" charset="0"/>
                        </a:rPr>
                        <a:t>Hlavní město Praha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8629804"/>
                  </a:ext>
                </a:extLst>
              </a:tr>
              <a:tr h="273762">
                <a:tc>
                  <a:txBody>
                    <a:bodyPr/>
                    <a:lstStyle/>
                    <a:p>
                      <a:pPr algn="r" fontAlgn="ctr"/>
                      <a:r>
                        <a:rPr lang="cs-CZ" sz="1000" b="0" i="0" u="none" strike="noStrike">
                          <a:solidFill>
                            <a:srgbClr val="000000"/>
                          </a:solidFill>
                          <a:effectLst/>
                          <a:latin typeface="Arial" panose="020B0604020202020204" pitchFamily="34" charset="0"/>
                        </a:rPr>
                        <a:t>Olomoucký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3809498"/>
                  </a:ext>
                </a:extLst>
              </a:tr>
              <a:tr h="273762">
                <a:tc>
                  <a:txBody>
                    <a:bodyPr/>
                    <a:lstStyle/>
                    <a:p>
                      <a:pPr algn="r" fontAlgn="ctr"/>
                      <a:r>
                        <a:rPr lang="cs-CZ" sz="1000" b="0" i="0" u="none" strike="noStrike">
                          <a:solidFill>
                            <a:srgbClr val="000000"/>
                          </a:solidFill>
                          <a:effectLst/>
                          <a:latin typeface="Arial" panose="020B0604020202020204" pitchFamily="34" charset="0"/>
                        </a:rPr>
                        <a:t>Středočeský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27122295"/>
                  </a:ext>
                </a:extLst>
              </a:tr>
              <a:tr h="273762">
                <a:tc>
                  <a:txBody>
                    <a:bodyPr/>
                    <a:lstStyle/>
                    <a:p>
                      <a:pPr algn="r" fontAlgn="ctr"/>
                      <a:r>
                        <a:rPr lang="cs-CZ" sz="1000" b="0" i="0" u="none" strike="noStrike">
                          <a:solidFill>
                            <a:srgbClr val="000000"/>
                          </a:solidFill>
                          <a:effectLst/>
                          <a:latin typeface="Arial" panose="020B0604020202020204" pitchFamily="34" charset="0"/>
                        </a:rPr>
                        <a:t>Plzeňský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06676"/>
                  </a:ext>
                </a:extLst>
              </a:tr>
              <a:tr h="273762">
                <a:tc>
                  <a:txBody>
                    <a:bodyPr/>
                    <a:lstStyle/>
                    <a:p>
                      <a:pPr algn="r" fontAlgn="ctr"/>
                      <a:r>
                        <a:rPr lang="cs-CZ" sz="1000" b="0" i="0" u="none" strike="noStrike">
                          <a:solidFill>
                            <a:srgbClr val="000000"/>
                          </a:solidFill>
                          <a:effectLst/>
                          <a:latin typeface="Arial" panose="020B0604020202020204" pitchFamily="34" charset="0"/>
                        </a:rPr>
                        <a:t>Královéhradecký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1779126"/>
                  </a:ext>
                </a:extLst>
              </a:tr>
              <a:tr h="273762">
                <a:tc>
                  <a:txBody>
                    <a:bodyPr/>
                    <a:lstStyle/>
                    <a:p>
                      <a:pPr algn="r" fontAlgn="ctr"/>
                      <a:r>
                        <a:rPr lang="cs-CZ" sz="1000" b="0" i="0" u="none" strike="noStrike">
                          <a:solidFill>
                            <a:srgbClr val="000000"/>
                          </a:solidFill>
                          <a:effectLst/>
                          <a:latin typeface="Arial" panose="020B0604020202020204" pitchFamily="34" charset="0"/>
                        </a:rPr>
                        <a:t>Pardubický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29730883"/>
                  </a:ext>
                </a:extLst>
              </a:tr>
              <a:tr h="273762">
                <a:tc>
                  <a:txBody>
                    <a:bodyPr/>
                    <a:lstStyle/>
                    <a:p>
                      <a:pPr algn="r" fontAlgn="ctr"/>
                      <a:r>
                        <a:rPr lang="cs-CZ" sz="1000" b="0" i="0" u="none" strike="noStrike" dirty="0">
                          <a:solidFill>
                            <a:srgbClr val="000000"/>
                          </a:solidFill>
                          <a:effectLst/>
                          <a:latin typeface="Arial" panose="020B0604020202020204" pitchFamily="34" charset="0"/>
                        </a:rPr>
                        <a:t>Liberecký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72585119"/>
                  </a:ext>
                </a:extLst>
              </a:tr>
            </a:tbl>
          </a:graphicData>
        </a:graphic>
      </p:graphicFrame>
      <p:sp>
        <p:nvSpPr>
          <p:cNvPr id="17" name="TextovéPole 16">
            <a:extLst>
              <a:ext uri="{FF2B5EF4-FFF2-40B4-BE49-F238E27FC236}">
                <a16:creationId xmlns:a16="http://schemas.microsoft.com/office/drawing/2014/main" id="{2FFFCA2B-FFDE-427C-8A58-BA118823CA59}"/>
              </a:ext>
            </a:extLst>
          </p:cNvPr>
          <p:cNvSpPr txBox="1"/>
          <p:nvPr/>
        </p:nvSpPr>
        <p:spPr>
          <a:xfrm>
            <a:off x="1909275" y="1799812"/>
            <a:ext cx="206979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Aktuální hodnoty</a:t>
            </a:r>
          </a:p>
        </p:txBody>
      </p:sp>
      <p:graphicFrame>
        <p:nvGraphicFramePr>
          <p:cNvPr id="18" name="Graf 17">
            <a:extLst>
              <a:ext uri="{FF2B5EF4-FFF2-40B4-BE49-F238E27FC236}">
                <a16:creationId xmlns:a16="http://schemas.microsoft.com/office/drawing/2014/main" id="{697DF336-95B2-40A5-B608-A8444018AD16}"/>
              </a:ext>
            </a:extLst>
          </p:cNvPr>
          <p:cNvGraphicFramePr/>
          <p:nvPr/>
        </p:nvGraphicFramePr>
        <p:xfrm>
          <a:off x="1521170" y="2169145"/>
          <a:ext cx="3115809" cy="428110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Tabulka 11">
            <a:extLst>
              <a:ext uri="{FF2B5EF4-FFF2-40B4-BE49-F238E27FC236}">
                <a16:creationId xmlns:a16="http://schemas.microsoft.com/office/drawing/2014/main" id="{AEC007C7-4304-4C55-AE44-15AD7BCBC3D9}"/>
              </a:ext>
            </a:extLst>
          </p:cNvPr>
          <p:cNvGraphicFramePr>
            <a:graphicFrameLocks noGrp="1"/>
          </p:cNvGraphicFramePr>
          <p:nvPr/>
        </p:nvGraphicFramePr>
        <p:xfrm>
          <a:off x="257339" y="2473383"/>
          <a:ext cx="1337301" cy="3832668"/>
        </p:xfrm>
        <a:graphic>
          <a:graphicData uri="http://schemas.openxmlformats.org/drawingml/2006/table">
            <a:tbl>
              <a:tblPr firstRow="1" bandRow="1">
                <a:tableStyleId>{5C22544A-7EE6-4342-B048-85BDC9FD1C3A}</a:tableStyleId>
              </a:tblPr>
              <a:tblGrid>
                <a:gridCol w="1337301">
                  <a:extLst>
                    <a:ext uri="{9D8B030D-6E8A-4147-A177-3AD203B41FA5}">
                      <a16:colId xmlns:a16="http://schemas.microsoft.com/office/drawing/2014/main" val="3064028884"/>
                    </a:ext>
                  </a:extLst>
                </a:gridCol>
              </a:tblGrid>
              <a:tr h="273762">
                <a:tc>
                  <a:txBody>
                    <a:bodyPr/>
                    <a:lstStyle/>
                    <a:p>
                      <a:pPr algn="r" fontAlgn="ctr"/>
                      <a:r>
                        <a:rPr lang="cs-CZ" sz="1000" b="0" i="0" u="none" strike="noStrike">
                          <a:solidFill>
                            <a:srgbClr val="000000"/>
                          </a:solidFill>
                          <a:effectLst/>
                          <a:latin typeface="Arial" panose="020B0604020202020204" pitchFamily="34" charset="0"/>
                        </a:rPr>
                        <a:t>Jihočeský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7196304"/>
                  </a:ext>
                </a:extLst>
              </a:tr>
              <a:tr h="273762">
                <a:tc>
                  <a:txBody>
                    <a:bodyPr/>
                    <a:lstStyle/>
                    <a:p>
                      <a:pPr algn="r" fontAlgn="ctr"/>
                      <a:r>
                        <a:rPr lang="cs-CZ" sz="1000" b="0" i="0" u="none" strike="noStrike">
                          <a:solidFill>
                            <a:srgbClr val="000000"/>
                          </a:solidFill>
                          <a:effectLst/>
                          <a:latin typeface="Arial" panose="020B0604020202020204" pitchFamily="34" charset="0"/>
                        </a:rPr>
                        <a:t>Ústecký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3296800"/>
                  </a:ext>
                </a:extLst>
              </a:tr>
              <a:tr h="273762">
                <a:tc>
                  <a:txBody>
                    <a:bodyPr/>
                    <a:lstStyle/>
                    <a:p>
                      <a:pPr algn="r" fontAlgn="ctr"/>
                      <a:r>
                        <a:rPr lang="cs-CZ" sz="1000" b="0" i="0" u="none" strike="noStrike">
                          <a:solidFill>
                            <a:srgbClr val="000000"/>
                          </a:solidFill>
                          <a:effectLst/>
                          <a:latin typeface="Arial" panose="020B0604020202020204" pitchFamily="34" charset="0"/>
                        </a:rPr>
                        <a:t>Pardubický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6757184"/>
                  </a:ext>
                </a:extLst>
              </a:tr>
              <a:tr h="273762">
                <a:tc>
                  <a:txBody>
                    <a:bodyPr/>
                    <a:lstStyle/>
                    <a:p>
                      <a:pPr algn="r" fontAlgn="ctr"/>
                      <a:r>
                        <a:rPr lang="cs-CZ" sz="1000" b="0" i="0" u="none" strike="noStrike">
                          <a:solidFill>
                            <a:srgbClr val="000000"/>
                          </a:solidFill>
                          <a:effectLst/>
                          <a:latin typeface="Arial" panose="020B0604020202020204" pitchFamily="34" charset="0"/>
                        </a:rPr>
                        <a:t>Liberecký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9472187"/>
                  </a:ext>
                </a:extLst>
              </a:tr>
              <a:tr h="273762">
                <a:tc>
                  <a:txBody>
                    <a:bodyPr/>
                    <a:lstStyle/>
                    <a:p>
                      <a:pPr algn="r" fontAlgn="ctr"/>
                      <a:r>
                        <a:rPr lang="cs-CZ" sz="1000" b="0" i="0" u="none" strike="noStrike">
                          <a:solidFill>
                            <a:srgbClr val="000000"/>
                          </a:solidFill>
                          <a:effectLst/>
                          <a:latin typeface="Arial" panose="020B0604020202020204" pitchFamily="34" charset="0"/>
                        </a:rPr>
                        <a:t>Středočeský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01334753"/>
                  </a:ext>
                </a:extLst>
              </a:tr>
              <a:tr h="273762">
                <a:tc>
                  <a:txBody>
                    <a:bodyPr/>
                    <a:lstStyle/>
                    <a:p>
                      <a:pPr algn="r" fontAlgn="ctr"/>
                      <a:r>
                        <a:rPr lang="cs-CZ" sz="1000" b="0" i="0" u="none" strike="noStrike">
                          <a:solidFill>
                            <a:srgbClr val="000000"/>
                          </a:solidFill>
                          <a:effectLst/>
                          <a:latin typeface="Arial" panose="020B0604020202020204" pitchFamily="34" charset="0"/>
                        </a:rPr>
                        <a:t>Plzeňský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80509075"/>
                  </a:ext>
                </a:extLst>
              </a:tr>
              <a:tr h="273762">
                <a:tc>
                  <a:txBody>
                    <a:bodyPr/>
                    <a:lstStyle/>
                    <a:p>
                      <a:pPr algn="r" fontAlgn="ctr"/>
                      <a:r>
                        <a:rPr lang="cs-CZ" sz="1000" b="0" i="0" u="none" strike="noStrike">
                          <a:solidFill>
                            <a:srgbClr val="000000"/>
                          </a:solidFill>
                          <a:effectLst/>
                          <a:latin typeface="Arial" panose="020B0604020202020204" pitchFamily="34" charset="0"/>
                        </a:rPr>
                        <a:t>Kraj Vysočina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0645540"/>
                  </a:ext>
                </a:extLst>
              </a:tr>
              <a:tr h="273762">
                <a:tc>
                  <a:txBody>
                    <a:bodyPr/>
                    <a:lstStyle/>
                    <a:p>
                      <a:pPr algn="r" fontAlgn="ctr"/>
                      <a:r>
                        <a:rPr lang="cs-CZ" sz="1000" b="0" i="0" u="none" strike="noStrike">
                          <a:solidFill>
                            <a:srgbClr val="000000"/>
                          </a:solidFill>
                          <a:effectLst/>
                          <a:latin typeface="Arial" panose="020B0604020202020204" pitchFamily="34" charset="0"/>
                        </a:rPr>
                        <a:t>Hlavní město Praha</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8629804"/>
                  </a:ext>
                </a:extLst>
              </a:tr>
              <a:tr h="273762">
                <a:tc>
                  <a:txBody>
                    <a:bodyPr/>
                    <a:lstStyle/>
                    <a:p>
                      <a:pPr algn="r" fontAlgn="ctr"/>
                      <a:r>
                        <a:rPr lang="cs-CZ" sz="1000" b="0" i="0" u="none" strike="noStrike">
                          <a:solidFill>
                            <a:srgbClr val="000000"/>
                          </a:solidFill>
                          <a:effectLst/>
                          <a:latin typeface="Arial" panose="020B0604020202020204" pitchFamily="34" charset="0"/>
                        </a:rPr>
                        <a:t>Jihomoravský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3809498"/>
                  </a:ext>
                </a:extLst>
              </a:tr>
              <a:tr h="273762">
                <a:tc>
                  <a:txBody>
                    <a:bodyPr/>
                    <a:lstStyle/>
                    <a:p>
                      <a:pPr algn="r" fontAlgn="ctr"/>
                      <a:r>
                        <a:rPr lang="cs-CZ" sz="1000" b="0" i="0" u="none" strike="noStrike">
                          <a:solidFill>
                            <a:srgbClr val="000000"/>
                          </a:solidFill>
                          <a:effectLst/>
                          <a:latin typeface="Arial" panose="020B0604020202020204" pitchFamily="34" charset="0"/>
                        </a:rPr>
                        <a:t>Zlínský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27122295"/>
                  </a:ext>
                </a:extLst>
              </a:tr>
              <a:tr h="273762">
                <a:tc>
                  <a:txBody>
                    <a:bodyPr/>
                    <a:lstStyle/>
                    <a:p>
                      <a:pPr algn="r" fontAlgn="ctr"/>
                      <a:r>
                        <a:rPr lang="cs-CZ" sz="1000" b="0" i="0" u="none" strike="noStrike">
                          <a:solidFill>
                            <a:srgbClr val="000000"/>
                          </a:solidFill>
                          <a:effectLst/>
                          <a:latin typeface="Arial" panose="020B0604020202020204" pitchFamily="34" charset="0"/>
                        </a:rPr>
                        <a:t>Moravskoslezský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06676"/>
                  </a:ext>
                </a:extLst>
              </a:tr>
              <a:tr h="273762">
                <a:tc>
                  <a:txBody>
                    <a:bodyPr/>
                    <a:lstStyle/>
                    <a:p>
                      <a:pPr algn="r" fontAlgn="ctr"/>
                      <a:r>
                        <a:rPr lang="cs-CZ" sz="1000" b="0" i="0" u="none" strike="noStrike">
                          <a:solidFill>
                            <a:srgbClr val="000000"/>
                          </a:solidFill>
                          <a:effectLst/>
                          <a:latin typeface="Arial" panose="020B0604020202020204" pitchFamily="34" charset="0"/>
                        </a:rPr>
                        <a:t>Královéhradecký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1779126"/>
                  </a:ext>
                </a:extLst>
              </a:tr>
              <a:tr h="273762">
                <a:tc>
                  <a:txBody>
                    <a:bodyPr/>
                    <a:lstStyle/>
                    <a:p>
                      <a:pPr algn="r" fontAlgn="ctr"/>
                      <a:r>
                        <a:rPr lang="cs-CZ" sz="1000" b="0" i="0" u="none" strike="noStrike">
                          <a:solidFill>
                            <a:srgbClr val="000000"/>
                          </a:solidFill>
                          <a:effectLst/>
                          <a:latin typeface="Arial" panose="020B0604020202020204" pitchFamily="34" charset="0"/>
                        </a:rPr>
                        <a:t>Olomoucký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29730883"/>
                  </a:ext>
                </a:extLst>
              </a:tr>
              <a:tr h="273762">
                <a:tc>
                  <a:txBody>
                    <a:bodyPr/>
                    <a:lstStyle/>
                    <a:p>
                      <a:pPr algn="r" fontAlgn="ctr"/>
                      <a:r>
                        <a:rPr lang="cs-CZ" sz="1000" b="0" i="0" u="none" strike="noStrike" dirty="0">
                          <a:solidFill>
                            <a:srgbClr val="000000"/>
                          </a:solidFill>
                          <a:effectLst/>
                          <a:latin typeface="Arial" panose="020B0604020202020204" pitchFamily="34" charset="0"/>
                        </a:rPr>
                        <a:t>Karlovarský kraj</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72585119"/>
                  </a:ext>
                </a:extLst>
              </a:tr>
            </a:tbl>
          </a:graphicData>
        </a:graphic>
      </p:graphicFrame>
      <p:sp>
        <p:nvSpPr>
          <p:cNvPr id="23" name="Nadpis 2">
            <a:extLst>
              <a:ext uri="{FF2B5EF4-FFF2-40B4-BE49-F238E27FC236}">
                <a16:creationId xmlns:a16="http://schemas.microsoft.com/office/drawing/2014/main" id="{A7B93101-0EBB-4871-8999-7D1ADFC76DC1}"/>
              </a:ext>
            </a:extLst>
          </p:cNvPr>
          <p:cNvSpPr>
            <a:spLocks noGrp="1"/>
          </p:cNvSpPr>
          <p:nvPr>
            <p:ph type="title"/>
          </p:nvPr>
        </p:nvSpPr>
        <p:spPr>
          <a:xfrm>
            <a:off x="55986" y="1"/>
            <a:ext cx="8808993" cy="681036"/>
          </a:xfrm>
        </p:spPr>
        <p:txBody>
          <a:bodyPr>
            <a:normAutofit/>
          </a:bodyPr>
          <a:lstStyle/>
          <a:p>
            <a:r>
              <a:rPr lang="cs-CZ" sz="2000" dirty="0">
                <a:latin typeface="+mn-lt"/>
              </a:rPr>
              <a:t>14denní incidence dětí 3–10 let na 100 tis. dětí 3–10 let</a:t>
            </a:r>
          </a:p>
        </p:txBody>
      </p:sp>
      <p:sp>
        <p:nvSpPr>
          <p:cNvPr id="15" name="TextovéPole 14">
            <a:extLst>
              <a:ext uri="{FF2B5EF4-FFF2-40B4-BE49-F238E27FC236}">
                <a16:creationId xmlns:a16="http://schemas.microsoft.com/office/drawing/2014/main" id="{44F86700-D5B2-4E85-A67A-58512B3C1A7E}"/>
              </a:ext>
            </a:extLst>
          </p:cNvPr>
          <p:cNvSpPr txBox="1"/>
          <p:nvPr/>
        </p:nvSpPr>
        <p:spPr>
          <a:xfrm>
            <a:off x="345066" y="967666"/>
            <a:ext cx="550022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400" b="1" i="0" u="none" strike="noStrike" kern="1200" cap="none" spc="0" normalizeH="0" baseline="0" noProof="0" dirty="0">
                <a:ln>
                  <a:noFill/>
                </a:ln>
                <a:solidFill>
                  <a:srgbClr val="305983"/>
                </a:solidFill>
                <a:effectLst/>
                <a:uLnTx/>
                <a:uFillTx/>
                <a:latin typeface="Arial" panose="020B0604020202020204"/>
                <a:ea typeface="+mn-ea"/>
                <a:cs typeface="+mn-cs"/>
              </a:rPr>
              <a:t>Srovnání regionů k datu 29. 3. 2021</a:t>
            </a:r>
          </a:p>
        </p:txBody>
      </p:sp>
      <p:sp>
        <p:nvSpPr>
          <p:cNvPr id="16" name="TextovéPole 15"/>
          <p:cNvSpPr txBox="1"/>
          <p:nvPr/>
        </p:nvSpPr>
        <p:spPr>
          <a:xfrm>
            <a:off x="9058231" y="3924804"/>
            <a:ext cx="295827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Situace ve všech  regionech se začíná stabilizovat, zátěž klesá. </a:t>
            </a:r>
          </a:p>
        </p:txBody>
      </p:sp>
      <p:sp>
        <p:nvSpPr>
          <p:cNvPr id="21" name="Šipka dolů 20"/>
          <p:cNvSpPr/>
          <p:nvPr/>
        </p:nvSpPr>
        <p:spPr>
          <a:xfrm rot="5400000">
            <a:off x="8354414" y="4121567"/>
            <a:ext cx="765068" cy="548188"/>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150223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AAA7CDC-68DC-494E-8B81-3488006FF577}"/>
              </a:ext>
            </a:extLst>
          </p:cNvPr>
          <p:cNvSpPr>
            <a:spLocks noGrp="1"/>
          </p:cNvSpPr>
          <p:nvPr>
            <p:ph type="title"/>
          </p:nvPr>
        </p:nvSpPr>
        <p:spPr>
          <a:xfrm>
            <a:off x="332819" y="0"/>
            <a:ext cx="5579709" cy="1059255"/>
          </a:xfrm>
        </p:spPr>
        <p:txBody>
          <a:bodyPr vert="horz" lIns="91440" tIns="45720" rIns="91440" bIns="45720" rtlCol="0" anchor="ctr">
            <a:normAutofit/>
          </a:bodyPr>
          <a:lstStyle/>
          <a:p>
            <a:r>
              <a:rPr lang="cs-CZ" b="1" kern="1200">
                <a:latin typeface="Arial" panose="020B0604020202020204" pitchFamily="34" charset="0"/>
                <a:ea typeface="+mj-ea"/>
                <a:cs typeface="Arial" panose="020B0604020202020204" pitchFamily="34" charset="0"/>
              </a:rPr>
              <a:t>Rizikové hodnoty ukazatelů</a:t>
            </a:r>
          </a:p>
        </p:txBody>
      </p:sp>
      <p:sp>
        <p:nvSpPr>
          <p:cNvPr id="5" name="TextovéPole 4">
            <a:extLst>
              <a:ext uri="{FF2B5EF4-FFF2-40B4-BE49-F238E27FC236}">
                <a16:creationId xmlns:a16="http://schemas.microsoft.com/office/drawing/2014/main" id="{4B9E5E0D-C3DD-439B-A9B1-166B5D2C4A8F}"/>
              </a:ext>
            </a:extLst>
          </p:cNvPr>
          <p:cNvSpPr txBox="1"/>
          <p:nvPr/>
        </p:nvSpPr>
        <p:spPr>
          <a:xfrm>
            <a:off x="381739" y="1376037"/>
            <a:ext cx="11487705" cy="5152017"/>
          </a:xfrm>
          <a:prstGeom prst="rect">
            <a:avLst/>
          </a:prstGeom>
        </p:spPr>
        <p:txBody>
          <a:bodyPr vert="horz" lIns="91440" tIns="45720" rIns="91440" bIns="45720" rtlCol="0">
            <a:normAutofit/>
          </a:bodyPr>
          <a:lstStyle/>
          <a:p>
            <a:pPr marL="285750" marR="0" lvl="0" indent="-228600" algn="l" defTabSz="914400" rtl="0" eaLnBrk="1" fontAlgn="auto" latinLnBrk="0" hangingPunct="1">
              <a:lnSpc>
                <a:spcPct val="90000"/>
              </a:lnSpc>
              <a:spcBef>
                <a:spcPts val="0"/>
              </a:spcBef>
              <a:spcAft>
                <a:spcPts val="600"/>
              </a:spcAft>
              <a:buClr>
                <a:srgbClr val="D31145"/>
              </a:buClr>
              <a:buSzTx/>
              <a:buFont typeface="Arial" panose="020B0604020202020204" pitchFamily="34" charset="0"/>
              <a:buChar char="̶"/>
              <a:tabLst/>
              <a:defRPr/>
            </a:pPr>
            <a:r>
              <a:rPr kumimoji="0" lang="cs-CZ"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prahové rizikové hodnoty pro ukazatel ‘Nové případy za uplynulých 7 dní na 100 000 obyvatel’</a:t>
            </a:r>
          </a:p>
          <a:p>
            <a:pPr marL="742950" marR="0" lvl="1" indent="-228600" algn="l" defTabSz="914400" rtl="0" eaLnBrk="1" fontAlgn="auto" latinLnBrk="0" hangingPunct="1">
              <a:lnSpc>
                <a:spcPct val="90000"/>
              </a:lnSpc>
              <a:spcBef>
                <a:spcPts val="0"/>
              </a:spcBef>
              <a:spcAft>
                <a:spcPts val="600"/>
              </a:spcAft>
              <a:buClr>
                <a:srgbClr val="D31145"/>
              </a:buClr>
              <a:buSzTx/>
              <a:buFont typeface="Arial" panose="020B0604020202020204" pitchFamily="34" charset="0"/>
              <a:buChar char="̶"/>
              <a:tabLst/>
              <a:defRPr/>
            </a:pPr>
            <a:r>
              <a:rPr kumimoji="0" lang="cs-CZ"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25 nových případů</a:t>
            </a:r>
          </a:p>
          <a:p>
            <a:pPr marL="742950" marR="0" lvl="1" indent="-228600" algn="l" defTabSz="914400" rtl="0" eaLnBrk="1" fontAlgn="auto" latinLnBrk="0" hangingPunct="1">
              <a:lnSpc>
                <a:spcPct val="90000"/>
              </a:lnSpc>
              <a:spcBef>
                <a:spcPts val="0"/>
              </a:spcBef>
              <a:spcAft>
                <a:spcPts val="600"/>
              </a:spcAft>
              <a:buClr>
                <a:srgbClr val="D31145"/>
              </a:buClr>
              <a:buSzTx/>
              <a:buFont typeface="Arial" panose="020B0604020202020204" pitchFamily="34" charset="0"/>
              <a:buChar char="̶"/>
              <a:tabLst/>
              <a:defRPr/>
            </a:pPr>
            <a:r>
              <a:rPr kumimoji="0" lang="cs-CZ"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50 nových případů</a:t>
            </a:r>
          </a:p>
          <a:p>
            <a:pPr marL="742950" marR="0" lvl="1" indent="-228600" algn="l" defTabSz="914400" rtl="0" eaLnBrk="1" fontAlgn="auto" latinLnBrk="0" hangingPunct="1">
              <a:lnSpc>
                <a:spcPct val="90000"/>
              </a:lnSpc>
              <a:spcBef>
                <a:spcPts val="0"/>
              </a:spcBef>
              <a:spcAft>
                <a:spcPts val="600"/>
              </a:spcAft>
              <a:buClr>
                <a:srgbClr val="D31145"/>
              </a:buClr>
              <a:buSzTx/>
              <a:buFont typeface="Arial" panose="020B0604020202020204" pitchFamily="34" charset="0"/>
              <a:buChar char="̶"/>
              <a:tabLst/>
              <a:defRPr/>
            </a:pPr>
            <a:r>
              <a:rPr kumimoji="0" lang="cs-CZ"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75 nových případů</a:t>
            </a:r>
          </a:p>
          <a:p>
            <a:pPr marL="742950" marR="0" lvl="1" indent="-228600" algn="l" defTabSz="914400" rtl="0" eaLnBrk="1" fontAlgn="auto" latinLnBrk="0" hangingPunct="1">
              <a:lnSpc>
                <a:spcPct val="90000"/>
              </a:lnSpc>
              <a:spcBef>
                <a:spcPts val="0"/>
              </a:spcBef>
              <a:spcAft>
                <a:spcPts val="600"/>
              </a:spcAft>
              <a:buClr>
                <a:srgbClr val="D31145"/>
              </a:buClr>
              <a:buSzTx/>
              <a:buFont typeface="Arial" panose="020B0604020202020204" pitchFamily="34" charset="0"/>
              <a:buChar char="̶"/>
              <a:tabLst/>
              <a:defRPr/>
            </a:pPr>
            <a:r>
              <a:rPr kumimoji="0" lang="cs-CZ"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150 nových případů</a:t>
            </a:r>
          </a:p>
          <a:p>
            <a:pPr marL="742950" marR="0" lvl="1" indent="-228600" algn="l" defTabSz="914400" rtl="0" eaLnBrk="1" fontAlgn="auto" latinLnBrk="0" hangingPunct="1">
              <a:lnSpc>
                <a:spcPct val="90000"/>
              </a:lnSpc>
              <a:spcBef>
                <a:spcPts val="0"/>
              </a:spcBef>
              <a:spcAft>
                <a:spcPts val="600"/>
              </a:spcAft>
              <a:buClr>
                <a:srgbClr val="D31145"/>
              </a:buClr>
              <a:buSzTx/>
              <a:buFont typeface="Arial" panose="020B0604020202020204" pitchFamily="34" charset="0"/>
              <a:buChar char="̶"/>
              <a:tabLst/>
              <a:defRPr/>
            </a:pPr>
            <a:r>
              <a:rPr kumimoji="0" lang="cs-CZ"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300 nových případů</a:t>
            </a:r>
          </a:p>
          <a:p>
            <a:pPr marL="742950" marR="0" lvl="1" indent="-228600" algn="l" defTabSz="914400" rtl="0" eaLnBrk="1" fontAlgn="auto" latinLnBrk="0" hangingPunct="1">
              <a:lnSpc>
                <a:spcPct val="90000"/>
              </a:lnSpc>
              <a:spcBef>
                <a:spcPts val="0"/>
              </a:spcBef>
              <a:spcAft>
                <a:spcPts val="600"/>
              </a:spcAft>
              <a:buClr>
                <a:srgbClr val="D31145"/>
              </a:buClr>
              <a:buSzTx/>
              <a:buFont typeface="Arial" panose="020B0604020202020204" pitchFamily="34" charset="0"/>
              <a:buChar char="̶"/>
              <a:tabLst/>
              <a:defRPr/>
            </a:pPr>
            <a:endParaRPr kumimoji="0" lang="cs-CZ"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85750" marR="0" lvl="0" indent="-228600" algn="l" defTabSz="914400" rtl="0" eaLnBrk="1" fontAlgn="auto" latinLnBrk="0" hangingPunct="1">
              <a:lnSpc>
                <a:spcPct val="90000"/>
              </a:lnSpc>
              <a:spcBef>
                <a:spcPts val="0"/>
              </a:spcBef>
              <a:spcAft>
                <a:spcPts val="600"/>
              </a:spcAft>
              <a:buClr>
                <a:srgbClr val="D31145"/>
              </a:buClr>
              <a:buSzTx/>
              <a:buFont typeface="Arial" panose="020B0604020202020204" pitchFamily="34" charset="0"/>
              <a:buChar char="̶"/>
              <a:tabLst/>
              <a:defRPr/>
            </a:pPr>
            <a:r>
              <a:rPr kumimoji="0" lang="cs-CZ"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prahové hodnoty vychází z hodnot aplikovaných v zahraničí</a:t>
            </a:r>
          </a:p>
          <a:p>
            <a:pPr marL="742950" marR="0" lvl="1" indent="-228600" algn="l" defTabSz="914400" rtl="0" eaLnBrk="1" fontAlgn="auto" latinLnBrk="0" hangingPunct="1">
              <a:lnSpc>
                <a:spcPct val="90000"/>
              </a:lnSpc>
              <a:spcBef>
                <a:spcPts val="0"/>
              </a:spcBef>
              <a:spcAft>
                <a:spcPts val="600"/>
              </a:spcAft>
              <a:buClr>
                <a:srgbClr val="D31145"/>
              </a:buClr>
              <a:buSzTx/>
              <a:buFont typeface="Arial" panose="020B0604020202020204" pitchFamily="34" charset="0"/>
              <a:buChar char="̶"/>
              <a:tabLst/>
              <a:defRPr/>
            </a:pPr>
            <a:r>
              <a:rPr kumimoji="0" lang="cs-CZ"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ECDC, doporučení Rady EU (prahové hodnoty 12,5, 25 a 75, přepočet ze 14denní míry)</a:t>
            </a:r>
          </a:p>
          <a:p>
            <a:pPr marL="742950" marR="0" lvl="1" indent="-228600" algn="l" defTabSz="914400" rtl="0" eaLnBrk="1" fontAlgn="auto" latinLnBrk="0" hangingPunct="1">
              <a:lnSpc>
                <a:spcPct val="90000"/>
              </a:lnSpc>
              <a:spcBef>
                <a:spcPts val="0"/>
              </a:spcBef>
              <a:spcAft>
                <a:spcPts val="600"/>
              </a:spcAft>
              <a:buClr>
                <a:srgbClr val="D31145"/>
              </a:buClr>
              <a:buSzTx/>
              <a:buFont typeface="Arial" panose="020B0604020202020204" pitchFamily="34" charset="0"/>
              <a:buChar char="̶"/>
              <a:tabLst/>
              <a:defRPr/>
            </a:pPr>
            <a:r>
              <a:rPr kumimoji="0" lang="cs-CZ"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Německo (prahové hodnoty 35 a 50)</a:t>
            </a:r>
          </a:p>
          <a:p>
            <a:pPr marL="742950" marR="0" lvl="1" indent="-228600" algn="l" defTabSz="914400" rtl="0" eaLnBrk="1" fontAlgn="auto" latinLnBrk="0" hangingPunct="1">
              <a:lnSpc>
                <a:spcPct val="90000"/>
              </a:lnSpc>
              <a:spcBef>
                <a:spcPts val="0"/>
              </a:spcBef>
              <a:spcAft>
                <a:spcPts val="600"/>
              </a:spcAft>
              <a:buClr>
                <a:srgbClr val="D31145"/>
              </a:buClr>
              <a:buSzTx/>
              <a:buFont typeface="Arial" panose="020B0604020202020204" pitchFamily="34" charset="0"/>
              <a:buChar char="̶"/>
              <a:tabLst/>
              <a:defRPr/>
            </a:pPr>
            <a:r>
              <a:rPr kumimoji="0" lang="cs-CZ"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Nizozemsko (prahové hodnoty 50, 150 a 250)</a:t>
            </a:r>
          </a:p>
          <a:p>
            <a:pPr marL="742950" marR="0" lvl="1" indent="-228600" algn="l" defTabSz="914400" rtl="0" eaLnBrk="1" fontAlgn="auto" latinLnBrk="0" hangingPunct="1">
              <a:lnSpc>
                <a:spcPct val="90000"/>
              </a:lnSpc>
              <a:spcBef>
                <a:spcPts val="0"/>
              </a:spcBef>
              <a:spcAft>
                <a:spcPts val="600"/>
              </a:spcAft>
              <a:buClr>
                <a:srgbClr val="D31145"/>
              </a:buClr>
              <a:buSzTx/>
              <a:buFont typeface="Arial" panose="020B0604020202020204" pitchFamily="34" charset="0"/>
              <a:buChar char="̶"/>
              <a:tabLst/>
              <a:defRPr/>
            </a:pPr>
            <a:r>
              <a:rPr kumimoji="0" lang="cs-CZ"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Skotsko (prahové hodnoty 20, 75, 150 a 300)</a:t>
            </a:r>
          </a:p>
        </p:txBody>
      </p:sp>
    </p:spTree>
    <p:extLst>
      <p:ext uri="{BB962C8B-B14F-4D97-AF65-F5344CB8AC3E}">
        <p14:creationId xmlns:p14="http://schemas.microsoft.com/office/powerpoint/2010/main" val="26350726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967A564D-817A-482D-8BCC-FCE2C62830D3}"/>
              </a:ext>
            </a:extLst>
          </p:cNvPr>
          <p:cNvSpPr>
            <a:spLocks noGrp="1"/>
          </p:cNvSpPr>
          <p:nvPr>
            <p:ph type="ctrTitle"/>
          </p:nvPr>
        </p:nvSpPr>
        <p:spPr>
          <a:xfrm>
            <a:off x="0" y="2229167"/>
            <a:ext cx="12192000" cy="1189622"/>
          </a:xfrm>
        </p:spPr>
        <p:txBody>
          <a:bodyPr/>
          <a:lstStyle/>
          <a:p>
            <a:r>
              <a:rPr lang="cs-CZ" dirty="0"/>
              <a:t>Nákaza COVID-19 u pedagogů a pracovníků ve školství – individuální záznamy</a:t>
            </a:r>
          </a:p>
        </p:txBody>
      </p:sp>
      <p:sp>
        <p:nvSpPr>
          <p:cNvPr id="5" name="Podnadpis 4">
            <a:extLst>
              <a:ext uri="{FF2B5EF4-FFF2-40B4-BE49-F238E27FC236}">
                <a16:creationId xmlns:a16="http://schemas.microsoft.com/office/drawing/2014/main" id="{ECB71022-B988-48D8-A571-213CB90D2BB5}"/>
              </a:ext>
            </a:extLst>
          </p:cNvPr>
          <p:cNvSpPr>
            <a:spLocks noGrp="1"/>
          </p:cNvSpPr>
          <p:nvPr>
            <p:ph type="subTitle" idx="1"/>
          </p:nvPr>
        </p:nvSpPr>
        <p:spPr>
          <a:xfrm>
            <a:off x="1202436" y="3983074"/>
            <a:ext cx="9787128" cy="1564690"/>
          </a:xfrm>
        </p:spPr>
        <p:txBody>
          <a:bodyPr>
            <a:normAutofit/>
          </a:bodyPr>
          <a:lstStyle/>
          <a:p>
            <a:r>
              <a:rPr lang="cs-CZ" sz="3800" b="1" dirty="0">
                <a:solidFill>
                  <a:schemeClr val="tx1"/>
                </a:solidFill>
              </a:rPr>
              <a:t>Výskyt nákazy COVID-19 u pedagogů </a:t>
            </a:r>
          </a:p>
          <a:p>
            <a:r>
              <a:rPr lang="cs-CZ" sz="3800" b="1" dirty="0">
                <a:solidFill>
                  <a:schemeClr val="tx1"/>
                </a:solidFill>
              </a:rPr>
              <a:t>a pracovníků škol</a:t>
            </a:r>
          </a:p>
        </p:txBody>
      </p:sp>
    </p:spTree>
    <p:extLst>
      <p:ext uri="{BB962C8B-B14F-4D97-AF65-F5344CB8AC3E}">
        <p14:creationId xmlns:p14="http://schemas.microsoft.com/office/powerpoint/2010/main" val="7752424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395222" y="398147"/>
            <a:ext cx="11068050"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200" b="1" i="0" u="none" strike="noStrike" kern="1200" cap="none" spc="0" normalizeH="0" baseline="0" noProof="0" dirty="0">
                <a:ln>
                  <a:noFill/>
                </a:ln>
                <a:solidFill>
                  <a:prstClr val="black"/>
                </a:solidFill>
                <a:effectLst/>
                <a:uLnTx/>
                <a:uFillTx/>
                <a:latin typeface="Calibri" panose="020F0502020204030204"/>
                <a:ea typeface="+mn-ea"/>
                <a:cs typeface="+mn-cs"/>
              </a:rPr>
              <a:t>Vývoj počtu nově COVID-19 pozitivních pedagogů a pracovníků ve školství odráží změny</a:t>
            </a:r>
            <a:r>
              <a:rPr kumimoji="0" lang="cs-CZ" sz="3200" b="1" i="0" u="none" strike="noStrike" kern="1200" cap="none" spc="0" normalizeH="0" noProof="0" dirty="0">
                <a:ln>
                  <a:noFill/>
                </a:ln>
                <a:solidFill>
                  <a:prstClr val="black"/>
                </a:solidFill>
                <a:effectLst/>
                <a:uLnTx/>
                <a:uFillTx/>
                <a:latin typeface="Calibri" panose="020F0502020204030204"/>
                <a:ea typeface="+mn-ea"/>
                <a:cs typeface="+mn-cs"/>
              </a:rPr>
              <a:t> v </a:t>
            </a:r>
            <a:r>
              <a:rPr kumimoji="0" lang="cs-CZ" sz="3200" b="1" i="0" u="none" strike="noStrike" kern="1200" cap="none" spc="0" normalizeH="0" baseline="0" noProof="0" dirty="0">
                <a:ln>
                  <a:noFill/>
                </a:ln>
                <a:solidFill>
                  <a:prstClr val="black"/>
                </a:solidFill>
                <a:effectLst/>
                <a:uLnTx/>
                <a:uFillTx/>
                <a:latin typeface="Calibri" panose="020F0502020204030204"/>
                <a:ea typeface="+mn-ea"/>
                <a:cs typeface="+mn-cs"/>
              </a:rPr>
              <a:t>přijatých protiepidemických opatřeních</a:t>
            </a:r>
            <a:endParaRPr kumimoji="0" lang="cs-CZ"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ovéPole 6"/>
          <p:cNvSpPr txBox="1"/>
          <p:nvPr/>
        </p:nvSpPr>
        <p:spPr>
          <a:xfrm>
            <a:off x="217901" y="3683063"/>
            <a:ext cx="11636248" cy="3046988"/>
          </a:xfrm>
          <a:prstGeom prst="rect">
            <a:avLst/>
          </a:prstGeom>
          <a:noFill/>
        </p:spPr>
        <p:txBody>
          <a:bodyPr wrap="square" rtlCol="0">
            <a:spAutoFit/>
          </a:bodyPr>
          <a:lstStyle/>
          <a:p>
            <a:pPr lvl="0" algn="ctr">
              <a:defRPr/>
            </a:pPr>
            <a:r>
              <a:rPr lang="cs-CZ" sz="3200" b="1" dirty="0">
                <a:solidFill>
                  <a:srgbClr val="C00000"/>
                </a:solidFill>
                <a:latin typeface="Calibri" panose="020F0502020204030204"/>
              </a:rPr>
              <a:t>Po uzavření škol (kromě mateřských) od  14.10. došlo k zastavení nárůstu a postupnému poklesu počtu nově pozitivních pedagogů </a:t>
            </a:r>
          </a:p>
          <a:p>
            <a:pPr lvl="0" algn="ctr">
              <a:defRPr/>
            </a:pPr>
            <a:r>
              <a:rPr lang="cs-CZ" sz="3200" b="1" dirty="0">
                <a:solidFill>
                  <a:srgbClr val="C00000"/>
                </a:solidFill>
                <a:latin typeface="Calibri" panose="020F0502020204030204"/>
              </a:rPr>
              <a:t>a pracovníků ve školství. Po návratu části dětí a studentů do škol od 18.11. a od 30.11. byl opět registrován růst s kulminací v prvním týdnu roku 2021, následným poklesem a opětovným růstem v únoru 2021 a dalším poklesem v březnu.</a:t>
            </a:r>
            <a:endParaRPr kumimoji="0" lang="cs-CZ" sz="2200" b="0"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5" name="Šipka dolů 4"/>
          <p:cNvSpPr/>
          <p:nvPr/>
        </p:nvSpPr>
        <p:spPr>
          <a:xfrm>
            <a:off x="5342352" y="2213551"/>
            <a:ext cx="1095375" cy="1114425"/>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2751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CFAC55-E7BE-4475-808A-CF41E61842C2}"/>
              </a:ext>
            </a:extLst>
          </p:cNvPr>
          <p:cNvSpPr>
            <a:spLocks noGrp="1"/>
          </p:cNvSpPr>
          <p:nvPr>
            <p:ph type="title"/>
          </p:nvPr>
        </p:nvSpPr>
        <p:spPr>
          <a:xfrm>
            <a:off x="79256" y="-31908"/>
            <a:ext cx="7588419" cy="576000"/>
          </a:xfrm>
        </p:spPr>
        <p:txBody>
          <a:bodyPr/>
          <a:lstStyle/>
          <a:p>
            <a:r>
              <a:rPr lang="cs-CZ" sz="1800" dirty="0"/>
              <a:t>Počty nově COVID pozitivních pedagogů a pracovníků ve školství</a:t>
            </a:r>
          </a:p>
        </p:txBody>
      </p:sp>
      <p:graphicFrame>
        <p:nvGraphicFramePr>
          <p:cNvPr id="6" name="Graf 5">
            <a:extLst>
              <a:ext uri="{FF2B5EF4-FFF2-40B4-BE49-F238E27FC236}">
                <a16:creationId xmlns:a16="http://schemas.microsoft.com/office/drawing/2014/main" id="{81C62C63-D601-4704-ACEB-25F86A1FFDA0}"/>
              </a:ext>
            </a:extLst>
          </p:cNvPr>
          <p:cNvGraphicFramePr/>
          <p:nvPr>
            <p:extLst>
              <p:ext uri="{D42A27DB-BD31-4B8C-83A1-F6EECF244321}">
                <p14:modId xmlns:p14="http://schemas.microsoft.com/office/powerpoint/2010/main" val="2525383358"/>
              </p:ext>
            </p:extLst>
          </p:nvPr>
        </p:nvGraphicFramePr>
        <p:xfrm>
          <a:off x="0" y="1193203"/>
          <a:ext cx="12192000" cy="391231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Tabulka 11">
            <a:extLst>
              <a:ext uri="{FF2B5EF4-FFF2-40B4-BE49-F238E27FC236}">
                <a16:creationId xmlns:a16="http://schemas.microsoft.com/office/drawing/2014/main" id="{83CD5083-AAB8-4D0C-88B5-ACD4735FC716}"/>
              </a:ext>
            </a:extLst>
          </p:cNvPr>
          <p:cNvGraphicFramePr>
            <a:graphicFrameLocks noGrp="1"/>
          </p:cNvGraphicFramePr>
          <p:nvPr>
            <p:extLst>
              <p:ext uri="{D42A27DB-BD31-4B8C-83A1-F6EECF244321}">
                <p14:modId xmlns:p14="http://schemas.microsoft.com/office/powerpoint/2010/main" val="3025228475"/>
              </p:ext>
            </p:extLst>
          </p:nvPr>
        </p:nvGraphicFramePr>
        <p:xfrm>
          <a:off x="138198" y="5097090"/>
          <a:ext cx="11888091" cy="1439648"/>
        </p:xfrm>
        <a:graphic>
          <a:graphicData uri="http://schemas.openxmlformats.org/drawingml/2006/table">
            <a:tbl>
              <a:tblPr/>
              <a:tblGrid>
                <a:gridCol w="492921">
                  <a:extLst>
                    <a:ext uri="{9D8B030D-6E8A-4147-A177-3AD203B41FA5}">
                      <a16:colId xmlns:a16="http://schemas.microsoft.com/office/drawing/2014/main" val="4072679681"/>
                    </a:ext>
                  </a:extLst>
                </a:gridCol>
                <a:gridCol w="379839">
                  <a:extLst>
                    <a:ext uri="{9D8B030D-6E8A-4147-A177-3AD203B41FA5}">
                      <a16:colId xmlns:a16="http://schemas.microsoft.com/office/drawing/2014/main" val="3091570815"/>
                    </a:ext>
                  </a:extLst>
                </a:gridCol>
                <a:gridCol w="379839">
                  <a:extLst>
                    <a:ext uri="{9D8B030D-6E8A-4147-A177-3AD203B41FA5}">
                      <a16:colId xmlns:a16="http://schemas.microsoft.com/office/drawing/2014/main" val="2479622941"/>
                    </a:ext>
                  </a:extLst>
                </a:gridCol>
                <a:gridCol w="379839">
                  <a:extLst>
                    <a:ext uri="{9D8B030D-6E8A-4147-A177-3AD203B41FA5}">
                      <a16:colId xmlns:a16="http://schemas.microsoft.com/office/drawing/2014/main" val="571820945"/>
                    </a:ext>
                  </a:extLst>
                </a:gridCol>
                <a:gridCol w="379839">
                  <a:extLst>
                    <a:ext uri="{9D8B030D-6E8A-4147-A177-3AD203B41FA5}">
                      <a16:colId xmlns:a16="http://schemas.microsoft.com/office/drawing/2014/main" val="1903709576"/>
                    </a:ext>
                  </a:extLst>
                </a:gridCol>
                <a:gridCol w="379839">
                  <a:extLst>
                    <a:ext uri="{9D8B030D-6E8A-4147-A177-3AD203B41FA5}">
                      <a16:colId xmlns:a16="http://schemas.microsoft.com/office/drawing/2014/main" val="2467338473"/>
                    </a:ext>
                  </a:extLst>
                </a:gridCol>
                <a:gridCol w="379839">
                  <a:extLst>
                    <a:ext uri="{9D8B030D-6E8A-4147-A177-3AD203B41FA5}">
                      <a16:colId xmlns:a16="http://schemas.microsoft.com/office/drawing/2014/main" val="3705078480"/>
                    </a:ext>
                  </a:extLst>
                </a:gridCol>
                <a:gridCol w="379839">
                  <a:extLst>
                    <a:ext uri="{9D8B030D-6E8A-4147-A177-3AD203B41FA5}">
                      <a16:colId xmlns:a16="http://schemas.microsoft.com/office/drawing/2014/main" val="674593633"/>
                    </a:ext>
                  </a:extLst>
                </a:gridCol>
                <a:gridCol w="379839">
                  <a:extLst>
                    <a:ext uri="{9D8B030D-6E8A-4147-A177-3AD203B41FA5}">
                      <a16:colId xmlns:a16="http://schemas.microsoft.com/office/drawing/2014/main" val="2235009103"/>
                    </a:ext>
                  </a:extLst>
                </a:gridCol>
                <a:gridCol w="379839">
                  <a:extLst>
                    <a:ext uri="{9D8B030D-6E8A-4147-A177-3AD203B41FA5}">
                      <a16:colId xmlns:a16="http://schemas.microsoft.com/office/drawing/2014/main" val="3518328394"/>
                    </a:ext>
                  </a:extLst>
                </a:gridCol>
                <a:gridCol w="379839">
                  <a:extLst>
                    <a:ext uri="{9D8B030D-6E8A-4147-A177-3AD203B41FA5}">
                      <a16:colId xmlns:a16="http://schemas.microsoft.com/office/drawing/2014/main" val="4203563866"/>
                    </a:ext>
                  </a:extLst>
                </a:gridCol>
                <a:gridCol w="379839">
                  <a:extLst>
                    <a:ext uri="{9D8B030D-6E8A-4147-A177-3AD203B41FA5}">
                      <a16:colId xmlns:a16="http://schemas.microsoft.com/office/drawing/2014/main" val="2455430103"/>
                    </a:ext>
                  </a:extLst>
                </a:gridCol>
                <a:gridCol w="379839">
                  <a:extLst>
                    <a:ext uri="{9D8B030D-6E8A-4147-A177-3AD203B41FA5}">
                      <a16:colId xmlns:a16="http://schemas.microsoft.com/office/drawing/2014/main" val="1055503496"/>
                    </a:ext>
                  </a:extLst>
                </a:gridCol>
                <a:gridCol w="379839">
                  <a:extLst>
                    <a:ext uri="{9D8B030D-6E8A-4147-A177-3AD203B41FA5}">
                      <a16:colId xmlns:a16="http://schemas.microsoft.com/office/drawing/2014/main" val="2260476656"/>
                    </a:ext>
                  </a:extLst>
                </a:gridCol>
                <a:gridCol w="379839">
                  <a:extLst>
                    <a:ext uri="{9D8B030D-6E8A-4147-A177-3AD203B41FA5}">
                      <a16:colId xmlns:a16="http://schemas.microsoft.com/office/drawing/2014/main" val="3828375089"/>
                    </a:ext>
                  </a:extLst>
                </a:gridCol>
                <a:gridCol w="379839">
                  <a:extLst>
                    <a:ext uri="{9D8B030D-6E8A-4147-A177-3AD203B41FA5}">
                      <a16:colId xmlns:a16="http://schemas.microsoft.com/office/drawing/2014/main" val="1425166857"/>
                    </a:ext>
                  </a:extLst>
                </a:gridCol>
                <a:gridCol w="374657">
                  <a:extLst>
                    <a:ext uri="{9D8B030D-6E8A-4147-A177-3AD203B41FA5}">
                      <a16:colId xmlns:a16="http://schemas.microsoft.com/office/drawing/2014/main" val="355175260"/>
                    </a:ext>
                  </a:extLst>
                </a:gridCol>
                <a:gridCol w="385021">
                  <a:extLst>
                    <a:ext uri="{9D8B030D-6E8A-4147-A177-3AD203B41FA5}">
                      <a16:colId xmlns:a16="http://schemas.microsoft.com/office/drawing/2014/main" val="173172263"/>
                    </a:ext>
                  </a:extLst>
                </a:gridCol>
                <a:gridCol w="379839">
                  <a:extLst>
                    <a:ext uri="{9D8B030D-6E8A-4147-A177-3AD203B41FA5}">
                      <a16:colId xmlns:a16="http://schemas.microsoft.com/office/drawing/2014/main" val="1223535985"/>
                    </a:ext>
                  </a:extLst>
                </a:gridCol>
                <a:gridCol w="379839">
                  <a:extLst>
                    <a:ext uri="{9D8B030D-6E8A-4147-A177-3AD203B41FA5}">
                      <a16:colId xmlns:a16="http://schemas.microsoft.com/office/drawing/2014/main" val="176982774"/>
                    </a:ext>
                  </a:extLst>
                </a:gridCol>
                <a:gridCol w="379839">
                  <a:extLst>
                    <a:ext uri="{9D8B030D-6E8A-4147-A177-3AD203B41FA5}">
                      <a16:colId xmlns:a16="http://schemas.microsoft.com/office/drawing/2014/main" val="4096791509"/>
                    </a:ext>
                  </a:extLst>
                </a:gridCol>
                <a:gridCol w="379839">
                  <a:extLst>
                    <a:ext uri="{9D8B030D-6E8A-4147-A177-3AD203B41FA5}">
                      <a16:colId xmlns:a16="http://schemas.microsoft.com/office/drawing/2014/main" val="214859704"/>
                    </a:ext>
                  </a:extLst>
                </a:gridCol>
                <a:gridCol w="379839">
                  <a:extLst>
                    <a:ext uri="{9D8B030D-6E8A-4147-A177-3AD203B41FA5}">
                      <a16:colId xmlns:a16="http://schemas.microsoft.com/office/drawing/2014/main" val="2760486626"/>
                    </a:ext>
                  </a:extLst>
                </a:gridCol>
                <a:gridCol w="379839">
                  <a:extLst>
                    <a:ext uri="{9D8B030D-6E8A-4147-A177-3AD203B41FA5}">
                      <a16:colId xmlns:a16="http://schemas.microsoft.com/office/drawing/2014/main" val="3360195942"/>
                    </a:ext>
                  </a:extLst>
                </a:gridCol>
                <a:gridCol w="379839">
                  <a:extLst>
                    <a:ext uri="{9D8B030D-6E8A-4147-A177-3AD203B41FA5}">
                      <a16:colId xmlns:a16="http://schemas.microsoft.com/office/drawing/2014/main" val="3928058291"/>
                    </a:ext>
                  </a:extLst>
                </a:gridCol>
                <a:gridCol w="379839">
                  <a:extLst>
                    <a:ext uri="{9D8B030D-6E8A-4147-A177-3AD203B41FA5}">
                      <a16:colId xmlns:a16="http://schemas.microsoft.com/office/drawing/2014/main" val="763441660"/>
                    </a:ext>
                  </a:extLst>
                </a:gridCol>
                <a:gridCol w="379839">
                  <a:extLst>
                    <a:ext uri="{9D8B030D-6E8A-4147-A177-3AD203B41FA5}">
                      <a16:colId xmlns:a16="http://schemas.microsoft.com/office/drawing/2014/main" val="2475870830"/>
                    </a:ext>
                  </a:extLst>
                </a:gridCol>
                <a:gridCol w="379839">
                  <a:extLst>
                    <a:ext uri="{9D8B030D-6E8A-4147-A177-3AD203B41FA5}">
                      <a16:colId xmlns:a16="http://schemas.microsoft.com/office/drawing/2014/main" val="4150479108"/>
                    </a:ext>
                  </a:extLst>
                </a:gridCol>
                <a:gridCol w="379839">
                  <a:extLst>
                    <a:ext uri="{9D8B030D-6E8A-4147-A177-3AD203B41FA5}">
                      <a16:colId xmlns:a16="http://schemas.microsoft.com/office/drawing/2014/main" val="742526653"/>
                    </a:ext>
                  </a:extLst>
                </a:gridCol>
                <a:gridCol w="379839">
                  <a:extLst>
                    <a:ext uri="{9D8B030D-6E8A-4147-A177-3AD203B41FA5}">
                      <a16:colId xmlns:a16="http://schemas.microsoft.com/office/drawing/2014/main" val="2263903858"/>
                    </a:ext>
                  </a:extLst>
                </a:gridCol>
                <a:gridCol w="379839">
                  <a:extLst>
                    <a:ext uri="{9D8B030D-6E8A-4147-A177-3AD203B41FA5}">
                      <a16:colId xmlns:a16="http://schemas.microsoft.com/office/drawing/2014/main" val="391402060"/>
                    </a:ext>
                  </a:extLst>
                </a:gridCol>
              </a:tblGrid>
              <a:tr h="402613">
                <a:tc>
                  <a:txBody>
                    <a:bodyPr/>
                    <a:lstStyle/>
                    <a:p>
                      <a:pPr algn="l" fontAlgn="b"/>
                      <a:endParaRPr lang="cs-CZ" sz="10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bg1">
                          <a:lumMod val="50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31.8.–</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6.9.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7.9.–</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13.9.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14.9.–</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20.9.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21.9.–</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27.9.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28.9.–</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4.10.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5.10.–</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11.10.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12.10.–</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18.10.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19.10.–</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25.10.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26.10.–</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1.11.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2.11.–</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8.11.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9.11.–</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15.11.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16.11.–</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22.11.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23.11.–</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29.11.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30.11.–</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6.12.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7.12.–</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13.12.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14.12.–</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20.12.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21.12.–</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27.12.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28.12.–</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3.1.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4.1.–</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10.1.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11.1.–</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17.1.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18.1.–</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24.1.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25.1.–</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31.1.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1.2.–</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7.2.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8.2.–</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14.2.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15.2.–</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21.2.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22.2.–</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28.2.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1.3.–</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7.3.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8.3.–</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14.3.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a:solidFill>
                            <a:srgbClr val="000000"/>
                          </a:solidFill>
                          <a:effectLst/>
                          <a:latin typeface="Calibri" panose="020F0502020204030204" pitchFamily="34" charset="0"/>
                        </a:rPr>
                        <a:t>15.3.–</a:t>
                      </a:r>
                      <a:br>
                        <a:rPr lang="cs-CZ" sz="900" b="1" i="0" u="none" strike="noStrike">
                          <a:solidFill>
                            <a:srgbClr val="000000"/>
                          </a:solidFill>
                          <a:effectLst/>
                          <a:latin typeface="Calibri" panose="020F0502020204030204" pitchFamily="34" charset="0"/>
                        </a:rPr>
                      </a:br>
                      <a:r>
                        <a:rPr lang="cs-CZ" sz="900" b="1" i="0" u="none" strike="noStrike">
                          <a:solidFill>
                            <a:srgbClr val="000000"/>
                          </a:solidFill>
                          <a:effectLst/>
                          <a:latin typeface="Calibri" panose="020F0502020204030204" pitchFamily="34" charset="0"/>
                        </a:rPr>
                        <a:t>21.3.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tc>
                  <a:txBody>
                    <a:bodyPr/>
                    <a:lstStyle/>
                    <a:p>
                      <a:pPr algn="ctr" fontAlgn="ctr"/>
                      <a:r>
                        <a:rPr lang="cs-CZ" sz="900" b="1" i="0" u="none" strike="noStrike" dirty="0">
                          <a:solidFill>
                            <a:srgbClr val="000000"/>
                          </a:solidFill>
                          <a:effectLst/>
                          <a:latin typeface="Calibri" panose="020F0502020204030204" pitchFamily="34" charset="0"/>
                        </a:rPr>
                        <a:t>22.3.–</a:t>
                      </a:r>
                      <a:br>
                        <a:rPr lang="cs-CZ" sz="900" b="1" i="0" u="none" strike="noStrike" dirty="0">
                          <a:solidFill>
                            <a:srgbClr val="000000"/>
                          </a:solidFill>
                          <a:effectLst/>
                          <a:latin typeface="Calibri" panose="020F0502020204030204" pitchFamily="34" charset="0"/>
                        </a:rPr>
                      </a:br>
                      <a:r>
                        <a:rPr lang="cs-CZ" sz="900" b="1" i="0" u="none" strike="noStrike" dirty="0">
                          <a:solidFill>
                            <a:srgbClr val="000000"/>
                          </a:solidFill>
                          <a:effectLst/>
                          <a:latin typeface="Calibri" panose="020F0502020204030204" pitchFamily="34" charset="0"/>
                        </a:rPr>
                        <a:t>28.3.*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958262035"/>
                  </a:ext>
                </a:extLst>
              </a:tr>
              <a:tr h="207407">
                <a:tc>
                  <a:txBody>
                    <a:bodyPr/>
                    <a:lstStyle/>
                    <a:p>
                      <a:pPr algn="l" fontAlgn="ctr"/>
                      <a:r>
                        <a:rPr lang="cs-CZ" sz="1000" b="1" i="0" u="none" strike="noStrike" dirty="0">
                          <a:solidFill>
                            <a:srgbClr val="000000"/>
                          </a:solidFill>
                          <a:effectLst/>
                          <a:latin typeface="Calibri" panose="020F0502020204030204" pitchFamily="34" charset="0"/>
                        </a:rPr>
                        <a:t>do 29 let</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32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73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91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98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98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210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301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402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279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219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136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107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79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126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161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182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178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213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301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164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143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164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154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192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200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267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219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147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110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85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754006327"/>
                  </a:ext>
                </a:extLst>
              </a:tr>
              <a:tr h="207407">
                <a:tc>
                  <a:txBody>
                    <a:bodyPr/>
                    <a:lstStyle/>
                    <a:p>
                      <a:pPr algn="l" fontAlgn="ctr"/>
                      <a:r>
                        <a:rPr lang="cs-CZ" sz="1000" b="1" i="0" u="none" strike="noStrike" dirty="0">
                          <a:solidFill>
                            <a:srgbClr val="000000"/>
                          </a:solidFill>
                          <a:effectLst/>
                          <a:latin typeface="Calibri" panose="020F0502020204030204" pitchFamily="34" charset="0"/>
                        </a:rPr>
                        <a:t>30-49 let</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59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192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401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425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481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875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1354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1696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1372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904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487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417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362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487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788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983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847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1059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1271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904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746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764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789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861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1099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1280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1100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738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560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384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01847039"/>
                  </a:ext>
                </a:extLst>
              </a:tr>
              <a:tr h="207407">
                <a:tc>
                  <a:txBody>
                    <a:bodyPr/>
                    <a:lstStyle/>
                    <a:p>
                      <a:pPr algn="l" fontAlgn="ctr"/>
                      <a:r>
                        <a:rPr lang="cs-CZ" sz="1000" b="1" i="0" u="none" strike="noStrike">
                          <a:solidFill>
                            <a:srgbClr val="000000"/>
                          </a:solidFill>
                          <a:effectLst/>
                          <a:latin typeface="Calibri" panose="020F0502020204030204" pitchFamily="34" charset="0"/>
                        </a:rPr>
                        <a:t>50-64 let</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48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120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217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264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319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579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917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1173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997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745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422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320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302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361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545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730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551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776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949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713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617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600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618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629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820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881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816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586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484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900" b="0" i="0" u="none" strike="noStrike">
                          <a:solidFill>
                            <a:srgbClr val="000000"/>
                          </a:solidFill>
                          <a:effectLst/>
                          <a:latin typeface="Calibri" panose="020F0502020204030204" pitchFamily="34" charset="0"/>
                        </a:rPr>
                        <a:t>300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649002880"/>
                  </a:ext>
                </a:extLst>
              </a:tr>
              <a:tr h="207407">
                <a:tc>
                  <a:txBody>
                    <a:bodyPr/>
                    <a:lstStyle/>
                    <a:p>
                      <a:pPr algn="l" fontAlgn="ctr"/>
                      <a:r>
                        <a:rPr lang="cs-CZ" sz="1000" b="1" i="0" u="none" strike="noStrike" dirty="0">
                          <a:solidFill>
                            <a:srgbClr val="000000"/>
                          </a:solidFill>
                          <a:effectLst/>
                          <a:latin typeface="Calibri" panose="020F0502020204030204" pitchFamily="34" charset="0"/>
                        </a:rPr>
                        <a:t>65+ let</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15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16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31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25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44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73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51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46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31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19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13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14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38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45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42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40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76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71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52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57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57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60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81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83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89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79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52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cs-CZ" sz="900" b="0" i="0" u="none" strike="noStrike">
                          <a:solidFill>
                            <a:srgbClr val="000000"/>
                          </a:solidFill>
                          <a:effectLst/>
                          <a:latin typeface="Calibri" panose="020F0502020204030204" pitchFamily="34" charset="0"/>
                        </a:rPr>
                        <a:t>31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830446599"/>
                  </a:ext>
                </a:extLst>
              </a:tr>
              <a:tr h="207407">
                <a:tc>
                  <a:txBody>
                    <a:bodyPr/>
                    <a:lstStyle/>
                    <a:p>
                      <a:pPr algn="l" fontAlgn="ctr"/>
                      <a:r>
                        <a:rPr lang="cs-CZ" sz="1000" b="1" i="0" u="none" strike="noStrike" dirty="0">
                          <a:solidFill>
                            <a:srgbClr val="000000"/>
                          </a:solidFill>
                          <a:effectLst/>
                          <a:latin typeface="Calibri" panose="020F0502020204030204" pitchFamily="34" charset="0"/>
                        </a:rPr>
                        <a:t>CELKEM</a:t>
                      </a:r>
                    </a:p>
                  </a:txBody>
                  <a:tcPr marL="9525" marR="9525" marT="9525" marB="0" anchor="ctr">
                    <a:lnL w="12700" cap="flat" cmpd="sng" algn="ctr">
                      <a:solidFill>
                        <a:schemeClr val="bg1">
                          <a:lumMod val="50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143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394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724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803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929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1689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2616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3344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2699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1914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1076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863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756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988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1532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1940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1618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2088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2597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1852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1558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1585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1618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1742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2200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2511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2224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1550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a:solidFill>
                            <a:srgbClr val="000000"/>
                          </a:solidFill>
                          <a:effectLst/>
                          <a:latin typeface="Calibri" panose="020F0502020204030204" pitchFamily="34" charset="0"/>
                        </a:rPr>
                        <a:t>1206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fontAlgn="ctr"/>
                      <a:r>
                        <a:rPr lang="cs-CZ" sz="900" b="1" i="0" u="none" strike="noStrike" dirty="0">
                          <a:solidFill>
                            <a:srgbClr val="000000"/>
                          </a:solidFill>
                          <a:effectLst/>
                          <a:latin typeface="Calibri" panose="020F0502020204030204" pitchFamily="34" charset="0"/>
                        </a:rPr>
                        <a:t>800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993617800"/>
                  </a:ext>
                </a:extLst>
              </a:tr>
            </a:tbl>
          </a:graphicData>
        </a:graphic>
      </p:graphicFrame>
      <p:sp>
        <p:nvSpPr>
          <p:cNvPr id="35" name="Obdélník 34">
            <a:extLst>
              <a:ext uri="{FF2B5EF4-FFF2-40B4-BE49-F238E27FC236}">
                <a16:creationId xmlns:a16="http://schemas.microsoft.com/office/drawing/2014/main" id="{7AC1D0CE-5532-4291-872E-5D89A2E040AB}"/>
              </a:ext>
            </a:extLst>
          </p:cNvPr>
          <p:cNvSpPr/>
          <p:nvPr/>
        </p:nvSpPr>
        <p:spPr>
          <a:xfrm>
            <a:off x="3457922" y="1851950"/>
            <a:ext cx="468000" cy="180000"/>
          </a:xfrm>
          <a:prstGeom prst="rect">
            <a:avLst/>
          </a:prstGeom>
        </p:spPr>
        <p:txBody>
          <a:bodyPr wrap="none" lIns="36000" tIns="0" rIns="36000" bIns="0">
            <a:noAutofit/>
          </a:bodyPr>
          <a:lstStyle/>
          <a:p>
            <a:pPr lvl="0" algn="ctr" fontAlgn="ctr"/>
            <a:r>
              <a:rPr lang="cs-CZ" sz="900" b="1" dirty="0">
                <a:solidFill>
                  <a:srgbClr val="00B050"/>
                </a:solidFill>
                <a:latin typeface="Calibri" panose="020F0502020204030204" pitchFamily="34" charset="0"/>
              </a:rPr>
              <a:t>-19,2 %</a:t>
            </a:r>
          </a:p>
        </p:txBody>
      </p:sp>
      <p:sp>
        <p:nvSpPr>
          <p:cNvPr id="37" name="Obdélník 36">
            <a:extLst>
              <a:ext uri="{FF2B5EF4-FFF2-40B4-BE49-F238E27FC236}">
                <a16:creationId xmlns:a16="http://schemas.microsoft.com/office/drawing/2014/main" id="{EB281DBB-E58E-41F7-8A4C-C102E1F549FA}"/>
              </a:ext>
            </a:extLst>
          </p:cNvPr>
          <p:cNvSpPr/>
          <p:nvPr/>
        </p:nvSpPr>
        <p:spPr>
          <a:xfrm>
            <a:off x="3803068" y="2569577"/>
            <a:ext cx="468000" cy="180000"/>
          </a:xfrm>
          <a:prstGeom prst="rect">
            <a:avLst/>
          </a:prstGeom>
        </p:spPr>
        <p:txBody>
          <a:bodyPr wrap="none" lIns="36000" tIns="0" rIns="36000" bIns="0">
            <a:noAutofit/>
          </a:bodyPr>
          <a:lstStyle/>
          <a:p>
            <a:pPr lvl="0" algn="ctr" fontAlgn="ctr"/>
            <a:r>
              <a:rPr lang="cs-CZ" sz="900" b="1" dirty="0">
                <a:solidFill>
                  <a:srgbClr val="00B050"/>
                </a:solidFill>
                <a:latin typeface="Calibri" panose="020F0502020204030204" pitchFamily="34" charset="0"/>
              </a:rPr>
              <a:t>-29,1 %</a:t>
            </a:r>
          </a:p>
        </p:txBody>
      </p:sp>
      <p:sp>
        <p:nvSpPr>
          <p:cNvPr id="39" name="Obdélník 38">
            <a:extLst>
              <a:ext uri="{FF2B5EF4-FFF2-40B4-BE49-F238E27FC236}">
                <a16:creationId xmlns:a16="http://schemas.microsoft.com/office/drawing/2014/main" id="{23F8A38D-21A2-4855-82E0-F7ED47B86F50}"/>
              </a:ext>
            </a:extLst>
          </p:cNvPr>
          <p:cNvSpPr/>
          <p:nvPr/>
        </p:nvSpPr>
        <p:spPr>
          <a:xfrm>
            <a:off x="4148214" y="3248690"/>
            <a:ext cx="468000" cy="180000"/>
          </a:xfrm>
          <a:prstGeom prst="rect">
            <a:avLst/>
          </a:prstGeom>
        </p:spPr>
        <p:txBody>
          <a:bodyPr wrap="none" lIns="36000" tIns="0" rIns="36000" bIns="0">
            <a:noAutofit/>
          </a:bodyPr>
          <a:lstStyle/>
          <a:p>
            <a:pPr lvl="0" algn="ctr" fontAlgn="ctr"/>
            <a:r>
              <a:rPr lang="cs-CZ" sz="900" b="1" dirty="0">
                <a:solidFill>
                  <a:srgbClr val="00B050"/>
                </a:solidFill>
                <a:latin typeface="Calibri" panose="020F0502020204030204" pitchFamily="34" charset="0"/>
              </a:rPr>
              <a:t>-43,7 %</a:t>
            </a:r>
          </a:p>
        </p:txBody>
      </p:sp>
      <p:sp>
        <p:nvSpPr>
          <p:cNvPr id="41" name="Obdélník 40">
            <a:extLst>
              <a:ext uri="{FF2B5EF4-FFF2-40B4-BE49-F238E27FC236}">
                <a16:creationId xmlns:a16="http://schemas.microsoft.com/office/drawing/2014/main" id="{6D87B8EB-995F-4707-86C3-5F92E8C0B931}"/>
              </a:ext>
            </a:extLst>
          </p:cNvPr>
          <p:cNvSpPr/>
          <p:nvPr/>
        </p:nvSpPr>
        <p:spPr>
          <a:xfrm>
            <a:off x="4493360" y="3475540"/>
            <a:ext cx="468000" cy="180000"/>
          </a:xfrm>
          <a:prstGeom prst="rect">
            <a:avLst/>
          </a:prstGeom>
        </p:spPr>
        <p:txBody>
          <a:bodyPr wrap="none" lIns="36000" tIns="0" rIns="36000" bIns="0">
            <a:noAutofit/>
          </a:bodyPr>
          <a:lstStyle/>
          <a:p>
            <a:pPr lvl="0" algn="ctr" fontAlgn="ctr"/>
            <a:r>
              <a:rPr lang="cs-CZ" sz="900" b="1" dirty="0">
                <a:solidFill>
                  <a:srgbClr val="00B050"/>
                </a:solidFill>
                <a:latin typeface="Calibri" panose="020F0502020204030204" pitchFamily="34" charset="0"/>
              </a:rPr>
              <a:t>-20,0 %</a:t>
            </a:r>
          </a:p>
        </p:txBody>
      </p:sp>
      <p:sp>
        <p:nvSpPr>
          <p:cNvPr id="43" name="Obdélník 42">
            <a:extLst>
              <a:ext uri="{FF2B5EF4-FFF2-40B4-BE49-F238E27FC236}">
                <a16:creationId xmlns:a16="http://schemas.microsoft.com/office/drawing/2014/main" id="{AE3AF5CD-57D6-43B9-B0B0-11191357E048}"/>
              </a:ext>
            </a:extLst>
          </p:cNvPr>
          <p:cNvSpPr/>
          <p:nvPr/>
        </p:nvSpPr>
        <p:spPr>
          <a:xfrm>
            <a:off x="4838506" y="3567838"/>
            <a:ext cx="468000" cy="180000"/>
          </a:xfrm>
          <a:prstGeom prst="rect">
            <a:avLst/>
          </a:prstGeom>
        </p:spPr>
        <p:txBody>
          <a:bodyPr wrap="none" lIns="36000" tIns="0" rIns="36000" bIns="0">
            <a:noAutofit/>
          </a:bodyPr>
          <a:lstStyle/>
          <a:p>
            <a:pPr lvl="0" algn="ctr" fontAlgn="ctr"/>
            <a:r>
              <a:rPr lang="cs-CZ" sz="900" b="1" dirty="0">
                <a:solidFill>
                  <a:srgbClr val="00B050"/>
                </a:solidFill>
                <a:latin typeface="Calibri" panose="020F0502020204030204" pitchFamily="34" charset="0"/>
              </a:rPr>
              <a:t>-12,3 %</a:t>
            </a:r>
          </a:p>
        </p:txBody>
      </p:sp>
      <p:sp>
        <p:nvSpPr>
          <p:cNvPr id="44" name="Obdélník 43">
            <a:extLst>
              <a:ext uri="{FF2B5EF4-FFF2-40B4-BE49-F238E27FC236}">
                <a16:creationId xmlns:a16="http://schemas.microsoft.com/office/drawing/2014/main" id="{015EA98C-D5E7-4661-9494-CDAF133E630C}"/>
              </a:ext>
            </a:extLst>
          </p:cNvPr>
          <p:cNvSpPr/>
          <p:nvPr/>
        </p:nvSpPr>
        <p:spPr>
          <a:xfrm>
            <a:off x="5183652" y="3358468"/>
            <a:ext cx="468000" cy="180000"/>
          </a:xfrm>
          <a:prstGeom prst="rect">
            <a:avLst/>
          </a:prstGeom>
        </p:spPr>
        <p:txBody>
          <a:bodyPr wrap="none" lIns="36000" tIns="0" rIns="36000" bIns="0">
            <a:noAutofit/>
          </a:bodyPr>
          <a:lstStyle/>
          <a:p>
            <a:pPr lvl="0" algn="ctr" fontAlgn="ctr"/>
            <a:r>
              <a:rPr lang="cs-CZ" sz="900" b="1" dirty="0">
                <a:solidFill>
                  <a:srgbClr val="FF0000"/>
                </a:solidFill>
                <a:latin typeface="Calibri" panose="020F0502020204030204" pitchFamily="34" charset="0"/>
              </a:rPr>
              <a:t>+30,7 %</a:t>
            </a:r>
          </a:p>
        </p:txBody>
      </p:sp>
      <p:sp>
        <p:nvSpPr>
          <p:cNvPr id="23" name="TextovéPole 22">
            <a:extLst>
              <a:ext uri="{FF2B5EF4-FFF2-40B4-BE49-F238E27FC236}">
                <a16:creationId xmlns:a16="http://schemas.microsoft.com/office/drawing/2014/main" id="{375A5F80-9894-4388-8026-F78045B481C2}"/>
              </a:ext>
            </a:extLst>
          </p:cNvPr>
          <p:cNvSpPr txBox="1"/>
          <p:nvPr/>
        </p:nvSpPr>
        <p:spPr>
          <a:xfrm>
            <a:off x="2162175" y="6564152"/>
            <a:ext cx="7077075" cy="261610"/>
          </a:xfrm>
          <a:prstGeom prst="rect">
            <a:avLst/>
          </a:prstGeom>
          <a:noFill/>
        </p:spPr>
        <p:txBody>
          <a:bodyPr wrap="square" rtlCol="0">
            <a:spAutoFit/>
          </a:bodyPr>
          <a:lstStyle/>
          <a:p>
            <a:pPr algn="ctr"/>
            <a:r>
              <a:rPr lang="cs-CZ" sz="1100" dirty="0"/>
              <a:t>Zdroj: ISIN – Informační systém infekční nemocí</a:t>
            </a:r>
            <a:endParaRPr lang="cs-CZ" sz="1100" b="1" dirty="0">
              <a:solidFill>
                <a:srgbClr val="C00000"/>
              </a:solidFill>
            </a:endParaRPr>
          </a:p>
        </p:txBody>
      </p:sp>
      <p:sp>
        <p:nvSpPr>
          <p:cNvPr id="26" name="Obdélník 25">
            <a:extLst>
              <a:ext uri="{FF2B5EF4-FFF2-40B4-BE49-F238E27FC236}">
                <a16:creationId xmlns:a16="http://schemas.microsoft.com/office/drawing/2014/main" id="{F285CACA-DC1B-4F7F-89E6-6C430EDE93F2}"/>
              </a:ext>
            </a:extLst>
          </p:cNvPr>
          <p:cNvSpPr/>
          <p:nvPr/>
        </p:nvSpPr>
        <p:spPr>
          <a:xfrm>
            <a:off x="5528798" y="2886933"/>
            <a:ext cx="468000" cy="180000"/>
          </a:xfrm>
          <a:prstGeom prst="rect">
            <a:avLst/>
          </a:prstGeom>
        </p:spPr>
        <p:txBody>
          <a:bodyPr wrap="none" lIns="36000" tIns="0" rIns="36000" bIns="0">
            <a:noAutofit/>
          </a:bodyPr>
          <a:lstStyle/>
          <a:p>
            <a:pPr lvl="0" algn="ctr" fontAlgn="ctr"/>
            <a:r>
              <a:rPr lang="cs-CZ" sz="900" b="1" dirty="0">
                <a:solidFill>
                  <a:srgbClr val="FF0000"/>
                </a:solidFill>
                <a:latin typeface="Calibri" panose="020F0502020204030204" pitchFamily="34" charset="0"/>
              </a:rPr>
              <a:t>+54,8 %</a:t>
            </a:r>
          </a:p>
        </p:txBody>
      </p:sp>
      <p:sp>
        <p:nvSpPr>
          <p:cNvPr id="32" name="Obdélník 31">
            <a:extLst>
              <a:ext uri="{FF2B5EF4-FFF2-40B4-BE49-F238E27FC236}">
                <a16:creationId xmlns:a16="http://schemas.microsoft.com/office/drawing/2014/main" id="{BDB32579-BA3A-4265-A1C4-16862A0C93F1}"/>
              </a:ext>
            </a:extLst>
          </p:cNvPr>
          <p:cNvSpPr/>
          <p:nvPr/>
        </p:nvSpPr>
        <p:spPr>
          <a:xfrm>
            <a:off x="5306506" y="690978"/>
            <a:ext cx="2135336" cy="615553"/>
          </a:xfrm>
          <a:prstGeom prst="rect">
            <a:avLst/>
          </a:prstGeom>
          <a:solidFill>
            <a:schemeClr val="bg1"/>
          </a:solidFill>
        </p:spPr>
        <p:txBody>
          <a:bodyPr wrap="square" lIns="0" tIns="0" rIns="0" bIns="0">
            <a:spAutoFit/>
          </a:bodyPr>
          <a:lstStyle/>
          <a:p>
            <a:pPr lvl="0" algn="ctr">
              <a:defRPr/>
            </a:pPr>
            <a:r>
              <a:rPr kumimoji="0" lang="cs-CZ" sz="1000" b="1" i="1" u="none" strike="noStrike" kern="1200" cap="none" spc="0" normalizeH="0" baseline="0" noProof="0" dirty="0">
                <a:ln>
                  <a:noFill/>
                </a:ln>
                <a:solidFill>
                  <a:srgbClr val="000000"/>
                </a:solidFill>
                <a:effectLst/>
                <a:uLnTx/>
                <a:uFillTx/>
                <a:latin typeface="Arial" panose="020B0604020202020204"/>
                <a:ea typeface="+mn-ea"/>
                <a:cs typeface="+mn-cs"/>
              </a:rPr>
              <a:t>od 30. 11. 2020 </a:t>
            </a:r>
            <a:r>
              <a:rPr lang="cs-CZ" sz="1000" b="1" i="1" dirty="0">
                <a:solidFill>
                  <a:srgbClr val="000000"/>
                </a:solidFill>
              </a:rPr>
              <a:t>návrat zbytku ZŠ, 6. – 8. třídy v rotačním režimu, </a:t>
            </a:r>
          </a:p>
          <a:p>
            <a:pPr lvl="0" algn="ctr">
              <a:defRPr/>
            </a:pPr>
            <a:r>
              <a:rPr lang="cs-CZ" sz="1000" b="1" i="1" dirty="0">
                <a:solidFill>
                  <a:srgbClr val="000000"/>
                </a:solidFill>
              </a:rPr>
              <a:t>od 7.12. návrat zbytku ročníků středních škol v rotačním režimu </a:t>
            </a:r>
            <a:endParaRPr kumimoji="0" lang="cs-CZ" sz="12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cxnSp>
        <p:nvCxnSpPr>
          <p:cNvPr id="34" name="Přímá spojnice se šipkou 33">
            <a:extLst>
              <a:ext uri="{FF2B5EF4-FFF2-40B4-BE49-F238E27FC236}">
                <a16:creationId xmlns:a16="http://schemas.microsoft.com/office/drawing/2014/main" id="{D8DF31AA-07DD-41F7-905A-3E40CC47D058}"/>
              </a:ext>
            </a:extLst>
          </p:cNvPr>
          <p:cNvCxnSpPr>
            <a:cxnSpLocks/>
          </p:cNvCxnSpPr>
          <p:nvPr/>
        </p:nvCxnSpPr>
        <p:spPr>
          <a:xfrm>
            <a:off x="5675255" y="1395408"/>
            <a:ext cx="0" cy="1296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Přímá spojnice se šipkou 35">
            <a:extLst>
              <a:ext uri="{FF2B5EF4-FFF2-40B4-BE49-F238E27FC236}">
                <a16:creationId xmlns:a16="http://schemas.microsoft.com/office/drawing/2014/main" id="{76DA1051-6B0B-406D-A424-F604FD1C178C}"/>
              </a:ext>
            </a:extLst>
          </p:cNvPr>
          <p:cNvCxnSpPr>
            <a:cxnSpLocks/>
          </p:cNvCxnSpPr>
          <p:nvPr/>
        </p:nvCxnSpPr>
        <p:spPr>
          <a:xfrm flipH="1">
            <a:off x="5342579" y="1395407"/>
            <a:ext cx="1" cy="1692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Přímá spojnice se šipkou 37">
            <a:extLst>
              <a:ext uri="{FF2B5EF4-FFF2-40B4-BE49-F238E27FC236}">
                <a16:creationId xmlns:a16="http://schemas.microsoft.com/office/drawing/2014/main" id="{3EAD4DD9-2DEB-417E-A629-1B9B9C00B13F}"/>
              </a:ext>
            </a:extLst>
          </p:cNvPr>
          <p:cNvCxnSpPr>
            <a:cxnSpLocks/>
          </p:cNvCxnSpPr>
          <p:nvPr/>
        </p:nvCxnSpPr>
        <p:spPr>
          <a:xfrm>
            <a:off x="3298378" y="1286743"/>
            <a:ext cx="0" cy="18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0" name="Obdélník 39">
            <a:extLst>
              <a:ext uri="{FF2B5EF4-FFF2-40B4-BE49-F238E27FC236}">
                <a16:creationId xmlns:a16="http://schemas.microsoft.com/office/drawing/2014/main" id="{95AA931B-FD01-462A-9523-C6AF06AA18CB}"/>
              </a:ext>
            </a:extLst>
          </p:cNvPr>
          <p:cNvSpPr/>
          <p:nvPr/>
        </p:nvSpPr>
        <p:spPr>
          <a:xfrm>
            <a:off x="2293110" y="750715"/>
            <a:ext cx="1370397" cy="461665"/>
          </a:xfrm>
          <a:prstGeom prst="rect">
            <a:avLst/>
          </a:prstGeom>
          <a:solidFill>
            <a:schemeClr val="bg1"/>
          </a:solidFill>
        </p:spPr>
        <p:txBody>
          <a:bodyPr wrap="square" lIns="0" tIns="0" rIns="0" bIns="0">
            <a:spAutoFit/>
          </a:bodyPr>
          <a:lstStyle/>
          <a:p>
            <a:pPr algn="ctr"/>
            <a:r>
              <a:rPr lang="cs-CZ" sz="1000" b="1" i="1" dirty="0"/>
              <a:t>od 14. 10. 2020 uzavření všech škol (mimo mateřských)</a:t>
            </a:r>
          </a:p>
        </p:txBody>
      </p:sp>
      <p:sp>
        <p:nvSpPr>
          <p:cNvPr id="42" name="Obdélník 41">
            <a:extLst>
              <a:ext uri="{FF2B5EF4-FFF2-40B4-BE49-F238E27FC236}">
                <a16:creationId xmlns:a16="http://schemas.microsoft.com/office/drawing/2014/main" id="{7032162D-2D5B-43D1-B88D-BD958389935F}"/>
              </a:ext>
            </a:extLst>
          </p:cNvPr>
          <p:cNvSpPr/>
          <p:nvPr/>
        </p:nvSpPr>
        <p:spPr>
          <a:xfrm>
            <a:off x="3703768" y="705194"/>
            <a:ext cx="1479884" cy="615553"/>
          </a:xfrm>
          <a:prstGeom prst="rect">
            <a:avLst/>
          </a:prstGeom>
          <a:solidFill>
            <a:schemeClr val="bg1"/>
          </a:solidFill>
        </p:spPr>
        <p:txBody>
          <a:bodyPr wrap="square" lIns="0" tIns="0" rIns="0" bIns="0">
            <a:spAutoFit/>
          </a:bodyPr>
          <a:lstStyle/>
          <a:p>
            <a:pPr algn="ctr"/>
            <a:r>
              <a:rPr lang="cs-CZ" sz="1000" b="1" i="1" dirty="0"/>
              <a:t>od 18. 11. 2020 návrat 1. a 2. tříd do škol, otevření speciálních škol a přípravných tříd</a:t>
            </a:r>
          </a:p>
        </p:txBody>
      </p:sp>
      <p:cxnSp>
        <p:nvCxnSpPr>
          <p:cNvPr id="45" name="Přímá spojnice se šipkou 44">
            <a:extLst>
              <a:ext uri="{FF2B5EF4-FFF2-40B4-BE49-F238E27FC236}">
                <a16:creationId xmlns:a16="http://schemas.microsoft.com/office/drawing/2014/main" id="{869C9D99-1CA9-43B1-A6E6-FA9338386BC7}"/>
              </a:ext>
            </a:extLst>
          </p:cNvPr>
          <p:cNvCxnSpPr>
            <a:cxnSpLocks/>
          </p:cNvCxnSpPr>
          <p:nvPr/>
        </p:nvCxnSpPr>
        <p:spPr>
          <a:xfrm>
            <a:off x="4711451" y="1381155"/>
            <a:ext cx="0" cy="1836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8" name="Obdélník 47">
            <a:extLst>
              <a:ext uri="{FF2B5EF4-FFF2-40B4-BE49-F238E27FC236}">
                <a16:creationId xmlns:a16="http://schemas.microsoft.com/office/drawing/2014/main" id="{70D8DFAE-A75D-474A-8593-8490641CCCD0}"/>
              </a:ext>
            </a:extLst>
          </p:cNvPr>
          <p:cNvSpPr/>
          <p:nvPr/>
        </p:nvSpPr>
        <p:spPr>
          <a:xfrm>
            <a:off x="5873944" y="2554296"/>
            <a:ext cx="468000" cy="180000"/>
          </a:xfrm>
          <a:prstGeom prst="rect">
            <a:avLst/>
          </a:prstGeom>
        </p:spPr>
        <p:txBody>
          <a:bodyPr wrap="none" lIns="36000" tIns="0" rIns="36000" bIns="0">
            <a:noAutofit/>
          </a:bodyPr>
          <a:lstStyle/>
          <a:p>
            <a:pPr lvl="0" algn="ctr" fontAlgn="ctr"/>
            <a:r>
              <a:rPr lang="cs-CZ" sz="900" b="1" dirty="0">
                <a:solidFill>
                  <a:srgbClr val="FF0000"/>
                </a:solidFill>
                <a:latin typeface="Calibri" panose="020F0502020204030204" pitchFamily="34" charset="0"/>
              </a:rPr>
              <a:t>+26,7 %</a:t>
            </a:r>
          </a:p>
        </p:txBody>
      </p:sp>
      <p:sp>
        <p:nvSpPr>
          <p:cNvPr id="50" name="Obdélník 49">
            <a:extLst>
              <a:ext uri="{FF2B5EF4-FFF2-40B4-BE49-F238E27FC236}">
                <a16:creationId xmlns:a16="http://schemas.microsoft.com/office/drawing/2014/main" id="{E0BADEA8-BA57-4348-8496-837F57BF3D75}"/>
              </a:ext>
            </a:extLst>
          </p:cNvPr>
          <p:cNvSpPr/>
          <p:nvPr/>
        </p:nvSpPr>
        <p:spPr>
          <a:xfrm>
            <a:off x="6219090" y="2816524"/>
            <a:ext cx="468000" cy="180000"/>
          </a:xfrm>
          <a:prstGeom prst="rect">
            <a:avLst/>
          </a:prstGeom>
        </p:spPr>
        <p:txBody>
          <a:bodyPr wrap="none" lIns="36000" tIns="0" rIns="36000" bIns="0">
            <a:noAutofit/>
          </a:bodyPr>
          <a:lstStyle/>
          <a:p>
            <a:pPr lvl="0" algn="ctr" fontAlgn="ctr"/>
            <a:r>
              <a:rPr lang="cs-CZ" sz="900" b="1" dirty="0">
                <a:solidFill>
                  <a:srgbClr val="00B050"/>
                </a:solidFill>
                <a:latin typeface="Calibri" panose="020F0502020204030204" pitchFamily="34" charset="0"/>
              </a:rPr>
              <a:t>-16,5 %</a:t>
            </a:r>
          </a:p>
        </p:txBody>
      </p:sp>
      <p:sp>
        <p:nvSpPr>
          <p:cNvPr id="52" name="Obdélník 51">
            <a:extLst>
              <a:ext uri="{FF2B5EF4-FFF2-40B4-BE49-F238E27FC236}">
                <a16:creationId xmlns:a16="http://schemas.microsoft.com/office/drawing/2014/main" id="{0C8CE6F5-9CC6-498E-91FB-576D93A4D94C}"/>
              </a:ext>
            </a:extLst>
          </p:cNvPr>
          <p:cNvSpPr/>
          <p:nvPr/>
        </p:nvSpPr>
        <p:spPr>
          <a:xfrm>
            <a:off x="9670550" y="2320075"/>
            <a:ext cx="468000" cy="180000"/>
          </a:xfrm>
          <a:prstGeom prst="rect">
            <a:avLst/>
          </a:prstGeom>
        </p:spPr>
        <p:txBody>
          <a:bodyPr wrap="none" lIns="36000" tIns="0" rIns="36000" bIns="0">
            <a:noAutofit/>
          </a:bodyPr>
          <a:lstStyle/>
          <a:p>
            <a:pPr lvl="0" algn="ctr" fontAlgn="ctr"/>
            <a:r>
              <a:rPr lang="cs-CZ" sz="900" b="1" dirty="0">
                <a:solidFill>
                  <a:srgbClr val="00B050"/>
                </a:solidFill>
                <a:latin typeface="Calibri" panose="020F0502020204030204" pitchFamily="34" charset="0"/>
              </a:rPr>
              <a:t>-11,4 %</a:t>
            </a:r>
          </a:p>
        </p:txBody>
      </p:sp>
      <p:sp>
        <p:nvSpPr>
          <p:cNvPr id="54" name="Obdélník 53">
            <a:extLst>
              <a:ext uri="{FF2B5EF4-FFF2-40B4-BE49-F238E27FC236}">
                <a16:creationId xmlns:a16="http://schemas.microsoft.com/office/drawing/2014/main" id="{39235DEA-3896-46EB-A34B-414D0876DFC6}"/>
              </a:ext>
            </a:extLst>
          </p:cNvPr>
          <p:cNvSpPr/>
          <p:nvPr/>
        </p:nvSpPr>
        <p:spPr>
          <a:xfrm>
            <a:off x="6289253" y="1405923"/>
            <a:ext cx="1412376" cy="307777"/>
          </a:xfrm>
          <a:prstGeom prst="rect">
            <a:avLst/>
          </a:prstGeom>
          <a:solidFill>
            <a:schemeClr val="bg1"/>
          </a:solidFill>
        </p:spPr>
        <p:txBody>
          <a:bodyPr wrap="square" lIns="0" tIns="0" rIns="0" bIns="0">
            <a:spAutoFit/>
          </a:bodyPr>
          <a:lstStyle/>
          <a:p>
            <a:pPr lvl="0" algn="ctr">
              <a:defRPr/>
            </a:pPr>
            <a:r>
              <a:rPr kumimoji="0" lang="cs-CZ" sz="1000" b="1" i="1" u="none" strike="noStrike" kern="1200" cap="none" spc="0" normalizeH="0" baseline="0" noProof="0" dirty="0">
                <a:ln>
                  <a:noFill/>
                </a:ln>
                <a:solidFill>
                  <a:srgbClr val="000000"/>
                </a:solidFill>
                <a:effectLst/>
                <a:uLnTx/>
                <a:uFillTx/>
                <a:latin typeface="Arial" panose="020B0604020202020204"/>
                <a:ea typeface="+mn-ea"/>
                <a:cs typeface="+mn-cs"/>
              </a:rPr>
              <a:t>od 21. 12. 2020 </a:t>
            </a:r>
            <a:r>
              <a:rPr lang="cs-CZ" sz="1000" b="1" i="1" dirty="0">
                <a:solidFill>
                  <a:srgbClr val="000000"/>
                </a:solidFill>
              </a:rPr>
              <a:t>vánoční školní prázdniny</a:t>
            </a:r>
            <a:endParaRPr kumimoji="0" lang="cs-CZ" sz="12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58" name="Obdélník 57">
            <a:extLst>
              <a:ext uri="{FF2B5EF4-FFF2-40B4-BE49-F238E27FC236}">
                <a16:creationId xmlns:a16="http://schemas.microsoft.com/office/drawing/2014/main" id="{8C81454E-32E1-4051-B6E7-8ED1C357978A}"/>
              </a:ext>
            </a:extLst>
          </p:cNvPr>
          <p:cNvSpPr/>
          <p:nvPr/>
        </p:nvSpPr>
        <p:spPr>
          <a:xfrm>
            <a:off x="6564236" y="2409341"/>
            <a:ext cx="468000" cy="180000"/>
          </a:xfrm>
          <a:prstGeom prst="rect">
            <a:avLst/>
          </a:prstGeom>
        </p:spPr>
        <p:txBody>
          <a:bodyPr wrap="none" lIns="36000" tIns="0" rIns="36000" bIns="0">
            <a:noAutofit/>
          </a:bodyPr>
          <a:lstStyle/>
          <a:p>
            <a:pPr lvl="0" algn="ctr" fontAlgn="ctr"/>
            <a:r>
              <a:rPr lang="cs-CZ" sz="900" b="1" dirty="0">
                <a:solidFill>
                  <a:srgbClr val="FF0000"/>
                </a:solidFill>
                <a:latin typeface="Calibri" panose="020F0502020204030204" pitchFamily="34" charset="0"/>
              </a:rPr>
              <a:t>+29,0 %</a:t>
            </a:r>
          </a:p>
        </p:txBody>
      </p:sp>
      <p:sp>
        <p:nvSpPr>
          <p:cNvPr id="60" name="Obdélník 59">
            <a:extLst>
              <a:ext uri="{FF2B5EF4-FFF2-40B4-BE49-F238E27FC236}">
                <a16:creationId xmlns:a16="http://schemas.microsoft.com/office/drawing/2014/main" id="{FE5B4EB7-44E0-4EE9-9F73-BA385A34DD43}"/>
              </a:ext>
            </a:extLst>
          </p:cNvPr>
          <p:cNvSpPr/>
          <p:nvPr/>
        </p:nvSpPr>
        <p:spPr>
          <a:xfrm>
            <a:off x="6909382" y="1962482"/>
            <a:ext cx="468000" cy="180000"/>
          </a:xfrm>
          <a:prstGeom prst="rect">
            <a:avLst/>
          </a:prstGeom>
        </p:spPr>
        <p:txBody>
          <a:bodyPr wrap="none" lIns="36000" tIns="0" rIns="36000" bIns="0">
            <a:noAutofit/>
          </a:bodyPr>
          <a:lstStyle/>
          <a:p>
            <a:pPr lvl="0" algn="ctr" fontAlgn="ctr"/>
            <a:r>
              <a:rPr lang="cs-CZ" sz="900" b="1" dirty="0">
                <a:solidFill>
                  <a:srgbClr val="FF0000"/>
                </a:solidFill>
                <a:latin typeface="Calibri" panose="020F0502020204030204" pitchFamily="34" charset="0"/>
              </a:rPr>
              <a:t>+24,4 %</a:t>
            </a:r>
          </a:p>
        </p:txBody>
      </p:sp>
      <p:sp>
        <p:nvSpPr>
          <p:cNvPr id="61" name="Obdélník 60">
            <a:extLst>
              <a:ext uri="{FF2B5EF4-FFF2-40B4-BE49-F238E27FC236}">
                <a16:creationId xmlns:a16="http://schemas.microsoft.com/office/drawing/2014/main" id="{11C05CDE-BE40-4A97-8029-61063908FC2F}"/>
              </a:ext>
            </a:extLst>
          </p:cNvPr>
          <p:cNvSpPr/>
          <p:nvPr/>
        </p:nvSpPr>
        <p:spPr>
          <a:xfrm>
            <a:off x="7944820" y="2856267"/>
            <a:ext cx="468000" cy="180000"/>
          </a:xfrm>
          <a:prstGeom prst="rect">
            <a:avLst/>
          </a:prstGeom>
        </p:spPr>
        <p:txBody>
          <a:bodyPr wrap="none" lIns="36000" tIns="0" rIns="36000" bIns="0">
            <a:noAutofit/>
          </a:bodyPr>
          <a:lstStyle/>
          <a:p>
            <a:pPr lvl="0" algn="ctr" fontAlgn="ctr"/>
            <a:r>
              <a:rPr lang="cs-CZ" sz="900" b="1" dirty="0">
                <a:solidFill>
                  <a:srgbClr val="FF0000"/>
                </a:solidFill>
                <a:latin typeface="Calibri" panose="020F0502020204030204" pitchFamily="34" charset="0"/>
              </a:rPr>
              <a:t>+1,7 %</a:t>
            </a:r>
          </a:p>
        </p:txBody>
      </p:sp>
      <p:sp>
        <p:nvSpPr>
          <p:cNvPr id="66" name="Obdélník 65">
            <a:extLst>
              <a:ext uri="{FF2B5EF4-FFF2-40B4-BE49-F238E27FC236}">
                <a16:creationId xmlns:a16="http://schemas.microsoft.com/office/drawing/2014/main" id="{6887A429-A1D6-4039-8D58-5196247FADBC}"/>
              </a:ext>
            </a:extLst>
          </p:cNvPr>
          <p:cNvSpPr/>
          <p:nvPr/>
        </p:nvSpPr>
        <p:spPr>
          <a:xfrm>
            <a:off x="10802517" y="4782812"/>
            <a:ext cx="243978" cy="276999"/>
          </a:xfrm>
          <a:prstGeom prst="rect">
            <a:avLst/>
          </a:prstGeom>
        </p:spPr>
        <p:txBody>
          <a:bodyPr wrap="none">
            <a:spAutoFit/>
          </a:bodyPr>
          <a:lstStyle/>
          <a:p>
            <a:r>
              <a:rPr lang="cs-CZ" sz="1200" dirty="0">
                <a:solidFill>
                  <a:srgbClr val="000000"/>
                </a:solidFill>
              </a:rPr>
              <a:t>*</a:t>
            </a:r>
            <a:endParaRPr lang="cs-CZ" dirty="0"/>
          </a:p>
        </p:txBody>
      </p:sp>
      <p:sp>
        <p:nvSpPr>
          <p:cNvPr id="67" name="Obdélník 66">
            <a:extLst>
              <a:ext uri="{FF2B5EF4-FFF2-40B4-BE49-F238E27FC236}">
                <a16:creationId xmlns:a16="http://schemas.microsoft.com/office/drawing/2014/main" id="{FD66BA2F-CDE8-400D-9D1C-887D35AF4E37}"/>
              </a:ext>
            </a:extLst>
          </p:cNvPr>
          <p:cNvSpPr/>
          <p:nvPr/>
        </p:nvSpPr>
        <p:spPr>
          <a:xfrm>
            <a:off x="11194545" y="3977311"/>
            <a:ext cx="1002085" cy="461665"/>
          </a:xfrm>
          <a:prstGeom prst="rect">
            <a:avLst/>
          </a:prstGeom>
        </p:spPr>
        <p:txBody>
          <a:bodyPr wrap="square">
            <a:spAutoFit/>
          </a:bodyPr>
          <a:lstStyle/>
          <a:p>
            <a:pPr algn="ctr"/>
            <a:r>
              <a:rPr lang="cs-CZ" sz="1200" dirty="0">
                <a:solidFill>
                  <a:srgbClr val="000000"/>
                </a:solidFill>
              </a:rPr>
              <a:t>* předběžné údaje</a:t>
            </a:r>
            <a:endParaRPr lang="cs-CZ" dirty="0"/>
          </a:p>
        </p:txBody>
      </p:sp>
      <p:sp>
        <p:nvSpPr>
          <p:cNvPr id="69" name="Obdélník 68">
            <a:extLst>
              <a:ext uri="{FF2B5EF4-FFF2-40B4-BE49-F238E27FC236}">
                <a16:creationId xmlns:a16="http://schemas.microsoft.com/office/drawing/2014/main" id="{FFC4AF65-0258-4952-A1EB-EF94DB8426A2}"/>
              </a:ext>
            </a:extLst>
          </p:cNvPr>
          <p:cNvSpPr/>
          <p:nvPr/>
        </p:nvSpPr>
        <p:spPr>
          <a:xfrm>
            <a:off x="8289966" y="2783719"/>
            <a:ext cx="468000" cy="180000"/>
          </a:xfrm>
          <a:prstGeom prst="rect">
            <a:avLst/>
          </a:prstGeom>
        </p:spPr>
        <p:txBody>
          <a:bodyPr wrap="none" lIns="36000" tIns="0" rIns="36000" bIns="0">
            <a:noAutofit/>
          </a:bodyPr>
          <a:lstStyle/>
          <a:p>
            <a:pPr lvl="0" algn="ctr" fontAlgn="ctr"/>
            <a:r>
              <a:rPr lang="cs-CZ" sz="900" b="1" dirty="0">
                <a:solidFill>
                  <a:srgbClr val="FF0000"/>
                </a:solidFill>
                <a:latin typeface="Calibri" panose="020F0502020204030204" pitchFamily="34" charset="0"/>
              </a:rPr>
              <a:t>+2,1 %</a:t>
            </a:r>
          </a:p>
        </p:txBody>
      </p:sp>
      <p:sp>
        <p:nvSpPr>
          <p:cNvPr id="71" name="Obdélník 70">
            <a:extLst>
              <a:ext uri="{FF2B5EF4-FFF2-40B4-BE49-F238E27FC236}">
                <a16:creationId xmlns:a16="http://schemas.microsoft.com/office/drawing/2014/main" id="{31A4CDE4-810F-47E7-BE11-D1B664BE8A44}"/>
              </a:ext>
            </a:extLst>
          </p:cNvPr>
          <p:cNvSpPr/>
          <p:nvPr/>
        </p:nvSpPr>
        <p:spPr>
          <a:xfrm>
            <a:off x="7599674" y="2903305"/>
            <a:ext cx="468000" cy="180000"/>
          </a:xfrm>
          <a:prstGeom prst="rect">
            <a:avLst/>
          </a:prstGeom>
        </p:spPr>
        <p:txBody>
          <a:bodyPr wrap="none" lIns="36000" tIns="0" rIns="36000" bIns="0">
            <a:noAutofit/>
          </a:bodyPr>
          <a:lstStyle/>
          <a:p>
            <a:pPr lvl="0" algn="ctr" fontAlgn="ctr"/>
            <a:r>
              <a:rPr lang="cs-CZ" sz="900" b="1" dirty="0">
                <a:solidFill>
                  <a:srgbClr val="00B050"/>
                </a:solidFill>
                <a:latin typeface="Calibri" panose="020F0502020204030204" pitchFamily="34" charset="0"/>
              </a:rPr>
              <a:t>-15,9 %</a:t>
            </a:r>
          </a:p>
        </p:txBody>
      </p:sp>
      <p:sp>
        <p:nvSpPr>
          <p:cNvPr id="64" name="Obdélník 63">
            <a:extLst>
              <a:ext uri="{FF2B5EF4-FFF2-40B4-BE49-F238E27FC236}">
                <a16:creationId xmlns:a16="http://schemas.microsoft.com/office/drawing/2014/main" id="{33873B3B-9943-4105-82E8-46D146F31487}"/>
              </a:ext>
            </a:extLst>
          </p:cNvPr>
          <p:cNvSpPr/>
          <p:nvPr/>
        </p:nvSpPr>
        <p:spPr>
          <a:xfrm>
            <a:off x="8635112" y="2666924"/>
            <a:ext cx="468000" cy="180000"/>
          </a:xfrm>
          <a:prstGeom prst="rect">
            <a:avLst/>
          </a:prstGeom>
        </p:spPr>
        <p:txBody>
          <a:bodyPr wrap="none" lIns="36000" tIns="0" rIns="36000" bIns="0">
            <a:noAutofit/>
          </a:bodyPr>
          <a:lstStyle/>
          <a:p>
            <a:pPr lvl="0" algn="ctr" fontAlgn="ctr"/>
            <a:r>
              <a:rPr lang="cs-CZ" sz="900" b="1" dirty="0">
                <a:solidFill>
                  <a:srgbClr val="FF0000"/>
                </a:solidFill>
                <a:latin typeface="Calibri" panose="020F0502020204030204" pitchFamily="34" charset="0"/>
              </a:rPr>
              <a:t>+7,7 %</a:t>
            </a:r>
          </a:p>
        </p:txBody>
      </p:sp>
      <p:sp>
        <p:nvSpPr>
          <p:cNvPr id="73" name="Obdélník 72">
            <a:extLst>
              <a:ext uri="{FF2B5EF4-FFF2-40B4-BE49-F238E27FC236}">
                <a16:creationId xmlns:a16="http://schemas.microsoft.com/office/drawing/2014/main" id="{54F44EDA-E48E-4868-9D1E-26C5085A1DA8}"/>
              </a:ext>
            </a:extLst>
          </p:cNvPr>
          <p:cNvSpPr/>
          <p:nvPr/>
        </p:nvSpPr>
        <p:spPr>
          <a:xfrm>
            <a:off x="8980258" y="2326951"/>
            <a:ext cx="468000" cy="180000"/>
          </a:xfrm>
          <a:prstGeom prst="rect">
            <a:avLst/>
          </a:prstGeom>
        </p:spPr>
        <p:txBody>
          <a:bodyPr wrap="none" lIns="36000" tIns="0" rIns="36000" bIns="0">
            <a:noAutofit/>
          </a:bodyPr>
          <a:lstStyle/>
          <a:p>
            <a:pPr lvl="0" algn="ctr" fontAlgn="ctr"/>
            <a:r>
              <a:rPr lang="cs-CZ" sz="900" b="1" dirty="0">
                <a:solidFill>
                  <a:srgbClr val="FF0000"/>
                </a:solidFill>
                <a:latin typeface="Calibri" panose="020F0502020204030204" pitchFamily="34" charset="0"/>
              </a:rPr>
              <a:t>+26,3 %</a:t>
            </a:r>
          </a:p>
        </p:txBody>
      </p:sp>
      <p:sp>
        <p:nvSpPr>
          <p:cNvPr id="62" name="Obdélník 61">
            <a:extLst>
              <a:ext uri="{FF2B5EF4-FFF2-40B4-BE49-F238E27FC236}">
                <a16:creationId xmlns:a16="http://schemas.microsoft.com/office/drawing/2014/main" id="{3EC376A9-4AC0-4D88-99BE-D04ED338DB1F}"/>
              </a:ext>
            </a:extLst>
          </p:cNvPr>
          <p:cNvSpPr/>
          <p:nvPr/>
        </p:nvSpPr>
        <p:spPr>
          <a:xfrm>
            <a:off x="9325404" y="2076356"/>
            <a:ext cx="468000" cy="180000"/>
          </a:xfrm>
          <a:prstGeom prst="rect">
            <a:avLst/>
          </a:prstGeom>
        </p:spPr>
        <p:txBody>
          <a:bodyPr wrap="none" lIns="36000" tIns="0" rIns="36000" bIns="0">
            <a:noAutofit/>
          </a:bodyPr>
          <a:lstStyle/>
          <a:p>
            <a:pPr lvl="0" algn="ctr" fontAlgn="ctr"/>
            <a:r>
              <a:rPr lang="cs-CZ" sz="900" b="1" dirty="0">
                <a:solidFill>
                  <a:srgbClr val="FF0000"/>
                </a:solidFill>
                <a:latin typeface="Calibri" panose="020F0502020204030204" pitchFamily="34" charset="0"/>
              </a:rPr>
              <a:t>+14,1 %</a:t>
            </a:r>
          </a:p>
        </p:txBody>
      </p:sp>
      <p:sp>
        <p:nvSpPr>
          <p:cNvPr id="72" name="Obdélník 71">
            <a:extLst>
              <a:ext uri="{FF2B5EF4-FFF2-40B4-BE49-F238E27FC236}">
                <a16:creationId xmlns:a16="http://schemas.microsoft.com/office/drawing/2014/main" id="{407AE30A-0CB5-4C70-8CBA-BD2E67DDD6DE}"/>
              </a:ext>
            </a:extLst>
          </p:cNvPr>
          <p:cNvSpPr/>
          <p:nvPr/>
        </p:nvSpPr>
        <p:spPr>
          <a:xfrm>
            <a:off x="7254528" y="2660572"/>
            <a:ext cx="468000" cy="180000"/>
          </a:xfrm>
          <a:prstGeom prst="rect">
            <a:avLst/>
          </a:prstGeom>
        </p:spPr>
        <p:txBody>
          <a:bodyPr wrap="none" lIns="36000" tIns="0" rIns="36000" bIns="0">
            <a:noAutofit/>
          </a:bodyPr>
          <a:lstStyle/>
          <a:p>
            <a:pPr lvl="0" algn="ctr" fontAlgn="ctr"/>
            <a:r>
              <a:rPr lang="cs-CZ" sz="900" b="1" dirty="0">
                <a:solidFill>
                  <a:srgbClr val="00B050"/>
                </a:solidFill>
                <a:latin typeface="Calibri" panose="020F0502020204030204" pitchFamily="34" charset="0"/>
              </a:rPr>
              <a:t>-28,7 %</a:t>
            </a:r>
          </a:p>
        </p:txBody>
      </p:sp>
      <p:cxnSp>
        <p:nvCxnSpPr>
          <p:cNvPr id="74" name="Přímá spojnice se šipkou 73">
            <a:extLst>
              <a:ext uri="{FF2B5EF4-FFF2-40B4-BE49-F238E27FC236}">
                <a16:creationId xmlns:a16="http://schemas.microsoft.com/office/drawing/2014/main" id="{993EC90E-7FD8-407D-9D17-370132E75EC1}"/>
              </a:ext>
            </a:extLst>
          </p:cNvPr>
          <p:cNvCxnSpPr>
            <a:cxnSpLocks/>
          </p:cNvCxnSpPr>
          <p:nvPr/>
        </p:nvCxnSpPr>
        <p:spPr>
          <a:xfrm>
            <a:off x="6371687" y="1713700"/>
            <a:ext cx="0" cy="9537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5" name="Přímá spojnice se šipkou 74">
            <a:extLst>
              <a:ext uri="{FF2B5EF4-FFF2-40B4-BE49-F238E27FC236}">
                <a16:creationId xmlns:a16="http://schemas.microsoft.com/office/drawing/2014/main" id="{66F27176-5C97-4512-B1F8-3124BDEB9E90}"/>
              </a:ext>
            </a:extLst>
          </p:cNvPr>
          <p:cNvCxnSpPr>
            <a:cxnSpLocks/>
          </p:cNvCxnSpPr>
          <p:nvPr/>
        </p:nvCxnSpPr>
        <p:spPr>
          <a:xfrm>
            <a:off x="9804082" y="1431596"/>
            <a:ext cx="0" cy="504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6" name="Obdélník 75">
            <a:extLst>
              <a:ext uri="{FF2B5EF4-FFF2-40B4-BE49-F238E27FC236}">
                <a16:creationId xmlns:a16="http://schemas.microsoft.com/office/drawing/2014/main" id="{4D29521C-37DA-4C9D-904F-817BE61D47CB}"/>
              </a:ext>
            </a:extLst>
          </p:cNvPr>
          <p:cNvSpPr/>
          <p:nvPr/>
        </p:nvSpPr>
        <p:spPr>
          <a:xfrm>
            <a:off x="9264691" y="1045286"/>
            <a:ext cx="1711564" cy="307777"/>
          </a:xfrm>
          <a:prstGeom prst="rect">
            <a:avLst/>
          </a:prstGeom>
          <a:solidFill>
            <a:schemeClr val="bg1"/>
          </a:solidFill>
        </p:spPr>
        <p:txBody>
          <a:bodyPr wrap="square" lIns="0" tIns="0" rIns="0" bIns="0">
            <a:spAutoFit/>
          </a:bodyPr>
          <a:lstStyle/>
          <a:p>
            <a:pPr algn="ctr"/>
            <a:r>
              <a:rPr lang="cs-CZ" sz="1000" b="1" i="1" dirty="0">
                <a:solidFill>
                  <a:srgbClr val="000000"/>
                </a:solidFill>
                <a:latin typeface="Arial" panose="020B0604020202020204"/>
              </a:rPr>
              <a:t>od 1. 3. přerušení veškeré prezenční výuky</a:t>
            </a:r>
          </a:p>
        </p:txBody>
      </p:sp>
      <p:sp>
        <p:nvSpPr>
          <p:cNvPr id="46" name="Obdélník 45">
            <a:extLst>
              <a:ext uri="{FF2B5EF4-FFF2-40B4-BE49-F238E27FC236}">
                <a16:creationId xmlns:a16="http://schemas.microsoft.com/office/drawing/2014/main" id="{A8455353-19DD-4AC2-9325-5E85BAF5BB5B}"/>
              </a:ext>
            </a:extLst>
          </p:cNvPr>
          <p:cNvSpPr/>
          <p:nvPr/>
        </p:nvSpPr>
        <p:spPr>
          <a:xfrm>
            <a:off x="10015696" y="2928953"/>
            <a:ext cx="468000" cy="180000"/>
          </a:xfrm>
          <a:prstGeom prst="rect">
            <a:avLst/>
          </a:prstGeom>
        </p:spPr>
        <p:txBody>
          <a:bodyPr wrap="none" lIns="36000" tIns="0" rIns="36000" bIns="0">
            <a:noAutofit/>
          </a:bodyPr>
          <a:lstStyle/>
          <a:p>
            <a:pPr algn="ctr" fontAlgn="ctr"/>
            <a:r>
              <a:rPr lang="cs-CZ" sz="900" b="1" dirty="0">
                <a:solidFill>
                  <a:srgbClr val="00B050"/>
                </a:solidFill>
                <a:latin typeface="Calibri" panose="020F0502020204030204" pitchFamily="34" charset="0"/>
              </a:rPr>
              <a:t>-30,3 %</a:t>
            </a:r>
          </a:p>
        </p:txBody>
      </p:sp>
      <p:sp>
        <p:nvSpPr>
          <p:cNvPr id="47" name="Obdélník 46">
            <a:extLst>
              <a:ext uri="{FF2B5EF4-FFF2-40B4-BE49-F238E27FC236}">
                <a16:creationId xmlns:a16="http://schemas.microsoft.com/office/drawing/2014/main" id="{9C8E768C-CEBA-42FB-8F30-26DE2EA56452}"/>
              </a:ext>
            </a:extLst>
          </p:cNvPr>
          <p:cNvSpPr/>
          <p:nvPr/>
        </p:nvSpPr>
        <p:spPr>
          <a:xfrm>
            <a:off x="10360842" y="3205898"/>
            <a:ext cx="468000" cy="180000"/>
          </a:xfrm>
          <a:prstGeom prst="rect">
            <a:avLst/>
          </a:prstGeom>
        </p:spPr>
        <p:txBody>
          <a:bodyPr wrap="none" lIns="36000" tIns="0" rIns="36000" bIns="0">
            <a:noAutofit/>
          </a:bodyPr>
          <a:lstStyle/>
          <a:p>
            <a:pPr algn="ctr" fontAlgn="ctr"/>
            <a:r>
              <a:rPr lang="cs-CZ" sz="900" b="1" dirty="0">
                <a:solidFill>
                  <a:srgbClr val="00B050"/>
                </a:solidFill>
                <a:latin typeface="Calibri" panose="020F0502020204030204" pitchFamily="34" charset="0"/>
              </a:rPr>
              <a:t>-22,2 %</a:t>
            </a:r>
          </a:p>
        </p:txBody>
      </p:sp>
      <p:sp>
        <p:nvSpPr>
          <p:cNvPr id="49" name="Obdélník 48">
            <a:extLst>
              <a:ext uri="{FF2B5EF4-FFF2-40B4-BE49-F238E27FC236}">
                <a16:creationId xmlns:a16="http://schemas.microsoft.com/office/drawing/2014/main" id="{C90101AB-5A7A-4CE8-9507-4EA012F8FE8C}"/>
              </a:ext>
            </a:extLst>
          </p:cNvPr>
          <p:cNvSpPr/>
          <p:nvPr/>
        </p:nvSpPr>
        <p:spPr>
          <a:xfrm>
            <a:off x="10705992" y="3548798"/>
            <a:ext cx="468000" cy="180000"/>
          </a:xfrm>
          <a:prstGeom prst="rect">
            <a:avLst/>
          </a:prstGeom>
        </p:spPr>
        <p:txBody>
          <a:bodyPr wrap="none" lIns="36000" tIns="0" rIns="36000" bIns="0">
            <a:noAutofit/>
          </a:bodyPr>
          <a:lstStyle/>
          <a:p>
            <a:pPr algn="ctr" fontAlgn="ctr"/>
            <a:r>
              <a:rPr lang="cs-CZ" sz="900" b="1" dirty="0">
                <a:solidFill>
                  <a:srgbClr val="00B050"/>
                </a:solidFill>
                <a:latin typeface="Calibri" panose="020F0502020204030204" pitchFamily="34" charset="0"/>
              </a:rPr>
              <a:t>-33,7 %</a:t>
            </a:r>
          </a:p>
        </p:txBody>
      </p:sp>
      <p:cxnSp>
        <p:nvCxnSpPr>
          <p:cNvPr id="4" name="Přímá spojnice se šipkou 3"/>
          <p:cNvCxnSpPr/>
          <p:nvPr/>
        </p:nvCxnSpPr>
        <p:spPr>
          <a:xfrm>
            <a:off x="10193583" y="2429853"/>
            <a:ext cx="907945" cy="928615"/>
          </a:xfrm>
          <a:prstGeom prst="straightConnector1">
            <a:avLst/>
          </a:prstGeom>
          <a:ln w="381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21116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CFAC55-E7BE-4475-808A-CF41E61842C2}"/>
              </a:ext>
            </a:extLst>
          </p:cNvPr>
          <p:cNvSpPr>
            <a:spLocks noGrp="1"/>
          </p:cNvSpPr>
          <p:nvPr>
            <p:ph type="title"/>
            <p:custDataLst>
              <p:tags r:id="rId1"/>
            </p:custDataLst>
          </p:nvPr>
        </p:nvSpPr>
        <p:spPr>
          <a:xfrm>
            <a:off x="381739" y="2"/>
            <a:ext cx="7651307" cy="576000"/>
          </a:xfrm>
        </p:spPr>
        <p:txBody>
          <a:bodyPr/>
          <a:lstStyle/>
          <a:p>
            <a:r>
              <a:rPr lang="cs-CZ" u="sng" dirty="0"/>
              <a:t>Počty COVID-19 pozitivních</a:t>
            </a:r>
            <a:r>
              <a:rPr lang="cs-CZ" dirty="0"/>
              <a:t> pedagogů</a:t>
            </a:r>
            <a:r>
              <a:rPr lang="en-US" dirty="0"/>
              <a:t>*</a:t>
            </a:r>
            <a:r>
              <a:rPr lang="cs-CZ" dirty="0"/>
              <a:t> </a:t>
            </a:r>
            <a:r>
              <a:rPr lang="cs-CZ" dirty="0" smtClean="0"/>
              <a:t>dle typu testu</a:t>
            </a:r>
            <a:endParaRPr lang="cs-CZ" dirty="0"/>
          </a:p>
        </p:txBody>
      </p:sp>
      <p:graphicFrame>
        <p:nvGraphicFramePr>
          <p:cNvPr id="17" name="Graf 16">
            <a:extLst>
              <a:ext uri="{FF2B5EF4-FFF2-40B4-BE49-F238E27FC236}">
                <a16:creationId xmlns:a16="http://schemas.microsoft.com/office/drawing/2014/main" id="{A0832711-C8D3-482F-ADC2-50907D83BB18}"/>
              </a:ext>
            </a:extLst>
          </p:cNvPr>
          <p:cNvGraphicFramePr/>
          <p:nvPr>
            <p:custDataLst>
              <p:tags r:id="rId2"/>
            </p:custDataLst>
            <p:extLst/>
          </p:nvPr>
        </p:nvGraphicFramePr>
        <p:xfrm>
          <a:off x="1392507" y="1221506"/>
          <a:ext cx="10661843" cy="5365347"/>
        </p:xfrm>
        <a:graphic>
          <a:graphicData uri="http://schemas.openxmlformats.org/drawingml/2006/chart">
            <c:chart xmlns:c="http://schemas.openxmlformats.org/drawingml/2006/chart" xmlns:r="http://schemas.openxmlformats.org/officeDocument/2006/relationships" r:id="rId9"/>
          </a:graphicData>
        </a:graphic>
      </p:graphicFrame>
      <p:sp>
        <p:nvSpPr>
          <p:cNvPr id="35" name="Obdélník 19">
            <a:extLst>
              <a:ext uri="{FF2B5EF4-FFF2-40B4-BE49-F238E27FC236}">
                <a16:creationId xmlns:a16="http://schemas.microsoft.com/office/drawing/2014/main" id="{DA60BD5D-4D99-4252-A092-31E2CE9850E2}"/>
              </a:ext>
            </a:extLst>
          </p:cNvPr>
          <p:cNvSpPr/>
          <p:nvPr/>
        </p:nvSpPr>
        <p:spPr>
          <a:xfrm>
            <a:off x="1625656" y="751493"/>
            <a:ext cx="2441359" cy="677108"/>
          </a:xfrm>
          <a:prstGeom prst="rect">
            <a:avLst/>
          </a:prstGeom>
          <a:solidFill>
            <a:schemeClr val="bg1"/>
          </a:solid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1" i="1" u="none" strike="noStrike" kern="1200" cap="none" spc="0" normalizeH="0" baseline="0" noProof="0" dirty="0">
                <a:ln>
                  <a:noFill/>
                </a:ln>
                <a:solidFill>
                  <a:srgbClr val="000000"/>
                </a:solidFill>
                <a:effectLst/>
                <a:uLnTx/>
                <a:uFillTx/>
                <a:latin typeface="Arial" panose="020B0604020202020204"/>
                <a:ea typeface="+mn-ea"/>
                <a:cs typeface="+mn-cs"/>
              </a:rPr>
              <a:t>od 30. 11. 2020 návrat zbytku ZŠ, 6. – 8. třídy v rotačním režimu,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1" i="1" u="none" strike="noStrike" kern="1200" cap="none" spc="0" normalizeH="0" baseline="0" noProof="0" dirty="0">
                <a:ln>
                  <a:noFill/>
                </a:ln>
                <a:solidFill>
                  <a:srgbClr val="000000"/>
                </a:solidFill>
                <a:effectLst/>
                <a:uLnTx/>
                <a:uFillTx/>
                <a:latin typeface="Arial" panose="020B0604020202020204"/>
                <a:ea typeface="+mn-ea"/>
                <a:cs typeface="+mn-cs"/>
              </a:rPr>
              <a:t>od 7.12. návrat zbytku ročníků středních škol v rotačním režimu </a:t>
            </a:r>
            <a:endParaRPr kumimoji="0" lang="cs-CZ" sz="11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cxnSp>
        <p:nvCxnSpPr>
          <p:cNvPr id="36" name="Přímá spojnice se šipkou 20">
            <a:extLst>
              <a:ext uri="{FF2B5EF4-FFF2-40B4-BE49-F238E27FC236}">
                <a16:creationId xmlns:a16="http://schemas.microsoft.com/office/drawing/2014/main" id="{CB5D0793-0D0B-48D7-8C03-50B615D072AD}"/>
              </a:ext>
            </a:extLst>
          </p:cNvPr>
          <p:cNvCxnSpPr>
            <a:cxnSpLocks/>
          </p:cNvCxnSpPr>
          <p:nvPr>
            <p:custDataLst>
              <p:tags r:id="rId3"/>
            </p:custDataLst>
          </p:nvPr>
        </p:nvCxnSpPr>
        <p:spPr>
          <a:xfrm>
            <a:off x="2026544" y="1578580"/>
            <a:ext cx="0" cy="234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7" name="Obdélník 25">
            <a:extLst>
              <a:ext uri="{FF2B5EF4-FFF2-40B4-BE49-F238E27FC236}">
                <a16:creationId xmlns:a16="http://schemas.microsoft.com/office/drawing/2014/main" id="{CA6FF55D-C310-4B57-BC8D-16DDF85E04B1}"/>
              </a:ext>
            </a:extLst>
          </p:cNvPr>
          <p:cNvSpPr/>
          <p:nvPr/>
        </p:nvSpPr>
        <p:spPr>
          <a:xfrm>
            <a:off x="2975985" y="1713944"/>
            <a:ext cx="1723095" cy="338554"/>
          </a:xfrm>
          <a:prstGeom prst="rect">
            <a:avLst/>
          </a:prstGeom>
          <a:solidFill>
            <a:schemeClr val="bg1"/>
          </a:solid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1" i="1" u="none" strike="noStrike" kern="1200" cap="none" spc="0" normalizeH="0" baseline="0" noProof="0" dirty="0">
                <a:ln>
                  <a:noFill/>
                </a:ln>
                <a:solidFill>
                  <a:srgbClr val="000000"/>
                </a:solidFill>
                <a:effectLst/>
                <a:uLnTx/>
                <a:uFillTx/>
                <a:latin typeface="Arial" panose="020B0604020202020204"/>
                <a:ea typeface="+mn-ea"/>
                <a:cs typeface="+mn-cs"/>
              </a:rPr>
              <a:t>od 21.12. do 3.1. vánoční školní prázdniny</a:t>
            </a:r>
            <a:endParaRPr kumimoji="0" lang="cs-CZ" sz="16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cxnSp>
        <p:nvCxnSpPr>
          <p:cNvPr id="38" name="Přímá spojnice se šipkou 26">
            <a:extLst>
              <a:ext uri="{FF2B5EF4-FFF2-40B4-BE49-F238E27FC236}">
                <a16:creationId xmlns:a16="http://schemas.microsoft.com/office/drawing/2014/main" id="{F57D11FA-A0AC-42D3-B6AF-6DD33793E34D}"/>
              </a:ext>
            </a:extLst>
          </p:cNvPr>
          <p:cNvCxnSpPr>
            <a:cxnSpLocks/>
          </p:cNvCxnSpPr>
          <p:nvPr>
            <p:custDataLst>
              <p:tags r:id="rId4"/>
            </p:custDataLst>
          </p:nvPr>
        </p:nvCxnSpPr>
        <p:spPr>
          <a:xfrm>
            <a:off x="3582526" y="2052498"/>
            <a:ext cx="0" cy="13765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9" name="Obdélník 22">
            <a:extLst>
              <a:ext uri="{FF2B5EF4-FFF2-40B4-BE49-F238E27FC236}">
                <a16:creationId xmlns:a16="http://schemas.microsoft.com/office/drawing/2014/main" id="{E5125D6C-6975-469A-A518-5B36DD944014}"/>
              </a:ext>
            </a:extLst>
          </p:cNvPr>
          <p:cNvSpPr/>
          <p:nvPr/>
        </p:nvSpPr>
        <p:spPr>
          <a:xfrm>
            <a:off x="7087816" y="1150478"/>
            <a:ext cx="2032654" cy="461665"/>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1" i="1" u="none" strike="noStrike" kern="1200" cap="none" spc="0" normalizeH="0" baseline="0" noProof="0" dirty="0">
                <a:ln>
                  <a:noFill/>
                </a:ln>
                <a:solidFill>
                  <a:srgbClr val="000000"/>
                </a:solidFill>
                <a:effectLst/>
                <a:uLnTx/>
                <a:uFillTx/>
                <a:latin typeface="Arial" panose="020B0604020202020204"/>
                <a:ea typeface="+mn-ea"/>
                <a:cs typeface="+mn-cs"/>
              </a:rPr>
              <a:t>Od 1. 3. přerušení veškeré prezenční výuky</a:t>
            </a:r>
          </a:p>
        </p:txBody>
      </p:sp>
      <p:cxnSp>
        <p:nvCxnSpPr>
          <p:cNvPr id="40" name="Přímá spojnice se šipkou 23">
            <a:extLst>
              <a:ext uri="{FF2B5EF4-FFF2-40B4-BE49-F238E27FC236}">
                <a16:creationId xmlns:a16="http://schemas.microsoft.com/office/drawing/2014/main" id="{8DE8A2DE-82A1-4C02-9FD9-9A8BFFC42DE5}"/>
              </a:ext>
            </a:extLst>
          </p:cNvPr>
          <p:cNvCxnSpPr>
            <a:cxnSpLocks/>
          </p:cNvCxnSpPr>
          <p:nvPr>
            <p:custDataLst>
              <p:tags r:id="rId5"/>
            </p:custDataLst>
          </p:nvPr>
        </p:nvCxnSpPr>
        <p:spPr>
          <a:xfrm>
            <a:off x="8317337" y="1654209"/>
            <a:ext cx="0" cy="54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F15C52CB-D7A7-4ED0-ABFF-A97374737AE7}"/>
              </a:ext>
            </a:extLst>
          </p:cNvPr>
          <p:cNvSpPr txBox="1"/>
          <p:nvPr>
            <p:custDataLst>
              <p:tags r:id="rId6"/>
            </p:custDataLst>
          </p:nvPr>
        </p:nvSpPr>
        <p:spPr>
          <a:xfrm>
            <a:off x="0" y="6503992"/>
            <a:ext cx="629210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C00000"/>
                </a:solidFill>
                <a:effectLst/>
                <a:uLnTx/>
                <a:uFillTx/>
                <a:latin typeface="Arial" panose="020B0604020202020204"/>
                <a:ea typeface="+mn-ea"/>
                <a:cs typeface="+mn-cs"/>
              </a:rPr>
              <a:t>* </a:t>
            </a:r>
            <a:r>
              <a:rPr kumimoji="0" lang="en-US" sz="1400" b="1" i="1" u="none" strike="noStrike" kern="1200" cap="none" spc="0" normalizeH="0" baseline="0" noProof="0" dirty="0" err="1">
                <a:ln>
                  <a:noFill/>
                </a:ln>
                <a:solidFill>
                  <a:srgbClr val="C00000"/>
                </a:solidFill>
                <a:effectLst/>
                <a:uLnTx/>
                <a:uFillTx/>
                <a:latin typeface="Arial" panose="020B0604020202020204"/>
                <a:ea typeface="+mn-ea"/>
                <a:cs typeface="+mn-cs"/>
              </a:rPr>
              <a:t>Pedagogov</a:t>
            </a:r>
            <a:r>
              <a:rPr kumimoji="0" lang="cs-CZ" sz="1400" b="1" i="1" u="none" strike="noStrike" kern="1200" cap="none" spc="0" normalizeH="0" baseline="0" noProof="0" dirty="0">
                <a:ln>
                  <a:noFill/>
                </a:ln>
                <a:solidFill>
                  <a:srgbClr val="C00000"/>
                </a:solidFill>
                <a:effectLst/>
                <a:uLnTx/>
                <a:uFillTx/>
                <a:latin typeface="Arial" panose="020B0604020202020204"/>
                <a:ea typeface="+mn-ea"/>
                <a:cs typeface="+mn-cs"/>
              </a:rPr>
              <a:t>é definováni dle rizikového povolání uvedeného na žádance</a:t>
            </a:r>
          </a:p>
        </p:txBody>
      </p:sp>
      <p:sp>
        <p:nvSpPr>
          <p:cNvPr id="13" name="Obdélník 11">
            <a:extLst>
              <a:ext uri="{FF2B5EF4-FFF2-40B4-BE49-F238E27FC236}">
                <a16:creationId xmlns:a16="http://schemas.microsoft.com/office/drawing/2014/main" id="{5C15EA29-2F2F-473B-AEAB-0D0CD8A25FC7}"/>
              </a:ext>
            </a:extLst>
          </p:cNvPr>
          <p:cNvSpPr/>
          <p:nvPr>
            <p:custDataLst>
              <p:tags r:id="rId7"/>
            </p:custDataLst>
          </p:nvPr>
        </p:nvSpPr>
        <p:spPr>
          <a:xfrm>
            <a:off x="137649" y="1290906"/>
            <a:ext cx="1254858" cy="954107"/>
          </a:xfrm>
          <a:prstGeom prst="rect">
            <a:avLst/>
          </a:prstGeom>
        </p:spPr>
        <p:txBody>
          <a:bodyPr wrap="square">
            <a:spAutoFit/>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cs-CZ"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Počet COVID-19 pozitivních na 100 000 osob</a:t>
            </a:r>
          </a:p>
        </p:txBody>
      </p:sp>
      <p:sp>
        <p:nvSpPr>
          <p:cNvPr id="4" name="TextovéPole 3"/>
          <p:cNvSpPr txBox="1"/>
          <p:nvPr/>
        </p:nvSpPr>
        <p:spPr>
          <a:xfrm>
            <a:off x="10270554" y="1863306"/>
            <a:ext cx="156138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smtClean="0">
                <a:ln>
                  <a:noFill/>
                </a:ln>
                <a:solidFill>
                  <a:srgbClr val="000000"/>
                </a:solidFill>
                <a:effectLst/>
                <a:uLnTx/>
                <a:uFillTx/>
                <a:latin typeface="Arial" panose="020B0604020202020204"/>
                <a:ea typeface="+mn-ea"/>
                <a:cs typeface="+mn-cs"/>
              </a:rPr>
              <a:t>Test</a:t>
            </a:r>
            <a:endPar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507385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967A564D-817A-482D-8BCC-FCE2C62830D3}"/>
              </a:ext>
            </a:extLst>
          </p:cNvPr>
          <p:cNvSpPr>
            <a:spLocks noGrp="1"/>
          </p:cNvSpPr>
          <p:nvPr>
            <p:ph type="ctrTitle"/>
          </p:nvPr>
        </p:nvSpPr>
        <p:spPr/>
        <p:txBody>
          <a:bodyPr/>
          <a:lstStyle/>
          <a:p>
            <a:r>
              <a:rPr lang="cs-CZ" dirty="0"/>
              <a:t>Identifikovaná ohniska </a:t>
            </a:r>
            <a:br>
              <a:rPr lang="cs-CZ" dirty="0"/>
            </a:br>
            <a:r>
              <a:rPr lang="cs-CZ" dirty="0"/>
              <a:t>ve školských zařízeních</a:t>
            </a:r>
          </a:p>
        </p:txBody>
      </p:sp>
      <p:sp>
        <p:nvSpPr>
          <p:cNvPr id="5" name="Podnadpis 4">
            <a:extLst>
              <a:ext uri="{FF2B5EF4-FFF2-40B4-BE49-F238E27FC236}">
                <a16:creationId xmlns:a16="http://schemas.microsoft.com/office/drawing/2014/main" id="{ECB71022-B988-48D8-A571-213CB90D2BB5}"/>
              </a:ext>
            </a:extLst>
          </p:cNvPr>
          <p:cNvSpPr>
            <a:spLocks noGrp="1"/>
          </p:cNvSpPr>
          <p:nvPr>
            <p:ph type="subTitle" idx="1"/>
          </p:nvPr>
        </p:nvSpPr>
        <p:spPr>
          <a:xfrm>
            <a:off x="1075944" y="3763947"/>
            <a:ext cx="9869424" cy="1564690"/>
          </a:xfrm>
        </p:spPr>
        <p:txBody>
          <a:bodyPr>
            <a:normAutofit/>
          </a:bodyPr>
          <a:lstStyle/>
          <a:p>
            <a:r>
              <a:rPr lang="cs-CZ" sz="3800" b="1" dirty="0">
                <a:solidFill>
                  <a:schemeClr val="tx1"/>
                </a:solidFill>
              </a:rPr>
              <a:t>Školy jako identifikovaná ohniska nákazy </a:t>
            </a:r>
          </a:p>
          <a:p>
            <a:r>
              <a:rPr lang="cs-CZ" sz="3800" b="1" dirty="0">
                <a:solidFill>
                  <a:schemeClr val="tx1"/>
                </a:solidFill>
              </a:rPr>
              <a:t>- analýza trendů a rizik</a:t>
            </a:r>
          </a:p>
        </p:txBody>
      </p:sp>
      <p:sp>
        <p:nvSpPr>
          <p:cNvPr id="6" name="TextovéPole 5"/>
          <p:cNvSpPr txBox="1"/>
          <p:nvPr/>
        </p:nvSpPr>
        <p:spPr>
          <a:xfrm>
            <a:off x="2658737" y="5328637"/>
            <a:ext cx="6874526" cy="430887"/>
          </a:xfrm>
          <a:prstGeom prst="rect">
            <a:avLst/>
          </a:prstGeom>
          <a:solidFill>
            <a:schemeClr val="accent2"/>
          </a:solidFill>
        </p:spPr>
        <p:txBody>
          <a:bodyPr wrap="square" rtlCol="0">
            <a:spAutoFit/>
          </a:bodyPr>
          <a:lstStyle/>
          <a:p>
            <a:pPr algn="ctr"/>
            <a:r>
              <a:rPr lang="cs-CZ" sz="2200" b="1" dirty="0">
                <a:solidFill>
                  <a:schemeClr val="bg1"/>
                </a:solidFill>
              </a:rPr>
              <a:t>Zdroj: přímé zadání KHS o provedených šetřeních</a:t>
            </a:r>
          </a:p>
        </p:txBody>
      </p:sp>
    </p:spTree>
    <p:extLst>
      <p:ext uri="{BB962C8B-B14F-4D97-AF65-F5344CB8AC3E}">
        <p14:creationId xmlns:p14="http://schemas.microsoft.com/office/powerpoint/2010/main" val="18449600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CFAC55-E7BE-4475-808A-CF41E61842C2}"/>
              </a:ext>
            </a:extLst>
          </p:cNvPr>
          <p:cNvSpPr>
            <a:spLocks noGrp="1"/>
          </p:cNvSpPr>
          <p:nvPr>
            <p:ph type="title"/>
            <p:custDataLst>
              <p:tags r:id="rId1"/>
            </p:custDataLst>
          </p:nvPr>
        </p:nvSpPr>
        <p:spPr>
          <a:xfrm>
            <a:off x="381739" y="2"/>
            <a:ext cx="7651307" cy="576000"/>
          </a:xfrm>
        </p:spPr>
        <p:txBody>
          <a:bodyPr/>
          <a:lstStyle/>
          <a:p>
            <a:r>
              <a:rPr lang="cs-CZ" u="sng" dirty="0"/>
              <a:t>Počty testů </a:t>
            </a:r>
            <a:r>
              <a:rPr lang="cs-CZ" dirty="0"/>
              <a:t>pedagogů</a:t>
            </a:r>
            <a:r>
              <a:rPr lang="en-US" dirty="0"/>
              <a:t>*</a:t>
            </a:r>
            <a:r>
              <a:rPr lang="cs-CZ" dirty="0"/>
              <a:t> na 100 000 v populaci v čase</a:t>
            </a:r>
          </a:p>
        </p:txBody>
      </p:sp>
      <p:graphicFrame>
        <p:nvGraphicFramePr>
          <p:cNvPr id="17" name="Graf 16">
            <a:extLst>
              <a:ext uri="{FF2B5EF4-FFF2-40B4-BE49-F238E27FC236}">
                <a16:creationId xmlns:a16="http://schemas.microsoft.com/office/drawing/2014/main" id="{A0832711-C8D3-482F-ADC2-50907D83BB18}"/>
              </a:ext>
            </a:extLst>
          </p:cNvPr>
          <p:cNvGraphicFramePr/>
          <p:nvPr>
            <p:custDataLst>
              <p:tags r:id="rId2"/>
            </p:custDataLst>
            <p:extLst/>
          </p:nvPr>
        </p:nvGraphicFramePr>
        <p:xfrm>
          <a:off x="1392507" y="1221506"/>
          <a:ext cx="10661843" cy="5365347"/>
        </p:xfrm>
        <a:graphic>
          <a:graphicData uri="http://schemas.openxmlformats.org/drawingml/2006/chart">
            <c:chart xmlns:c="http://schemas.openxmlformats.org/drawingml/2006/chart" xmlns:r="http://schemas.openxmlformats.org/officeDocument/2006/relationships" r:id="rId9"/>
          </a:graphicData>
        </a:graphic>
      </p:graphicFrame>
      <p:sp>
        <p:nvSpPr>
          <p:cNvPr id="12" name="Obdélník 11">
            <a:extLst>
              <a:ext uri="{FF2B5EF4-FFF2-40B4-BE49-F238E27FC236}">
                <a16:creationId xmlns:a16="http://schemas.microsoft.com/office/drawing/2014/main" id="{47330F7D-030D-49C8-BE37-CEFFFE48B489}"/>
              </a:ext>
            </a:extLst>
          </p:cNvPr>
          <p:cNvSpPr/>
          <p:nvPr>
            <p:custDataLst>
              <p:tags r:id="rId3"/>
            </p:custDataLst>
          </p:nvPr>
        </p:nvSpPr>
        <p:spPr>
          <a:xfrm>
            <a:off x="137650" y="1487207"/>
            <a:ext cx="1254858" cy="738664"/>
          </a:xfrm>
          <a:prstGeom prst="rect">
            <a:avLst/>
          </a:prstGeom>
        </p:spPr>
        <p:txBody>
          <a:bodyPr wrap="square">
            <a:spAutoFit/>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cs-CZ"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Počet testů na 100 000 osob</a:t>
            </a:r>
          </a:p>
        </p:txBody>
      </p:sp>
      <p:sp>
        <p:nvSpPr>
          <p:cNvPr id="35" name="Obdélník 19">
            <a:extLst>
              <a:ext uri="{FF2B5EF4-FFF2-40B4-BE49-F238E27FC236}">
                <a16:creationId xmlns:a16="http://schemas.microsoft.com/office/drawing/2014/main" id="{DA60BD5D-4D99-4252-A092-31E2CE9850E2}"/>
              </a:ext>
            </a:extLst>
          </p:cNvPr>
          <p:cNvSpPr/>
          <p:nvPr/>
        </p:nvSpPr>
        <p:spPr>
          <a:xfrm>
            <a:off x="1625656" y="751493"/>
            <a:ext cx="2441359" cy="677108"/>
          </a:xfrm>
          <a:prstGeom prst="rect">
            <a:avLst/>
          </a:prstGeom>
          <a:solidFill>
            <a:schemeClr val="bg1"/>
          </a:solid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1" i="1" u="none" strike="noStrike" kern="1200" cap="none" spc="0" normalizeH="0" baseline="0" noProof="0" dirty="0">
                <a:ln>
                  <a:noFill/>
                </a:ln>
                <a:solidFill>
                  <a:srgbClr val="000000"/>
                </a:solidFill>
                <a:effectLst/>
                <a:uLnTx/>
                <a:uFillTx/>
                <a:latin typeface="Arial" panose="020B0604020202020204"/>
                <a:ea typeface="+mn-ea"/>
                <a:cs typeface="+mn-cs"/>
              </a:rPr>
              <a:t>od 30. 11. 2020 návrat zbytku ZŠ, 6. – 8. třídy v rotačním režimu,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1" i="1" u="none" strike="noStrike" kern="1200" cap="none" spc="0" normalizeH="0" baseline="0" noProof="0" dirty="0">
                <a:ln>
                  <a:noFill/>
                </a:ln>
                <a:solidFill>
                  <a:srgbClr val="000000"/>
                </a:solidFill>
                <a:effectLst/>
                <a:uLnTx/>
                <a:uFillTx/>
                <a:latin typeface="Arial" panose="020B0604020202020204"/>
                <a:ea typeface="+mn-ea"/>
                <a:cs typeface="+mn-cs"/>
              </a:rPr>
              <a:t>od 7.12. návrat zbytku ročníků středních škol v rotačním režimu </a:t>
            </a:r>
            <a:endParaRPr kumimoji="0" lang="cs-CZ" sz="11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cxnSp>
        <p:nvCxnSpPr>
          <p:cNvPr id="36" name="Přímá spojnice se šipkou 20">
            <a:extLst>
              <a:ext uri="{FF2B5EF4-FFF2-40B4-BE49-F238E27FC236}">
                <a16:creationId xmlns:a16="http://schemas.microsoft.com/office/drawing/2014/main" id="{CB5D0793-0D0B-48D7-8C03-50B615D072AD}"/>
              </a:ext>
            </a:extLst>
          </p:cNvPr>
          <p:cNvCxnSpPr>
            <a:cxnSpLocks/>
          </p:cNvCxnSpPr>
          <p:nvPr>
            <p:custDataLst>
              <p:tags r:id="rId4"/>
            </p:custDataLst>
          </p:nvPr>
        </p:nvCxnSpPr>
        <p:spPr>
          <a:xfrm>
            <a:off x="2026544" y="1578580"/>
            <a:ext cx="0" cy="234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7" name="Obdélník 25">
            <a:extLst>
              <a:ext uri="{FF2B5EF4-FFF2-40B4-BE49-F238E27FC236}">
                <a16:creationId xmlns:a16="http://schemas.microsoft.com/office/drawing/2014/main" id="{CA6FF55D-C310-4B57-BC8D-16DDF85E04B1}"/>
              </a:ext>
            </a:extLst>
          </p:cNvPr>
          <p:cNvSpPr/>
          <p:nvPr/>
        </p:nvSpPr>
        <p:spPr>
          <a:xfrm>
            <a:off x="2975985" y="1713944"/>
            <a:ext cx="1723095" cy="338554"/>
          </a:xfrm>
          <a:prstGeom prst="rect">
            <a:avLst/>
          </a:prstGeom>
          <a:solidFill>
            <a:schemeClr val="bg1"/>
          </a:solid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1" i="1" u="none" strike="noStrike" kern="1200" cap="none" spc="0" normalizeH="0" baseline="0" noProof="0" dirty="0">
                <a:ln>
                  <a:noFill/>
                </a:ln>
                <a:solidFill>
                  <a:srgbClr val="000000"/>
                </a:solidFill>
                <a:effectLst/>
                <a:uLnTx/>
                <a:uFillTx/>
                <a:latin typeface="Arial" panose="020B0604020202020204"/>
                <a:ea typeface="+mn-ea"/>
                <a:cs typeface="+mn-cs"/>
              </a:rPr>
              <a:t>od 21.12. do 3.1. vánoční školní prázdniny</a:t>
            </a:r>
            <a:endParaRPr kumimoji="0" lang="cs-CZ" sz="16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cxnSp>
        <p:nvCxnSpPr>
          <p:cNvPr id="38" name="Přímá spojnice se šipkou 26">
            <a:extLst>
              <a:ext uri="{FF2B5EF4-FFF2-40B4-BE49-F238E27FC236}">
                <a16:creationId xmlns:a16="http://schemas.microsoft.com/office/drawing/2014/main" id="{F57D11FA-A0AC-42D3-B6AF-6DD33793E34D}"/>
              </a:ext>
            </a:extLst>
          </p:cNvPr>
          <p:cNvCxnSpPr>
            <a:cxnSpLocks/>
          </p:cNvCxnSpPr>
          <p:nvPr>
            <p:custDataLst>
              <p:tags r:id="rId5"/>
            </p:custDataLst>
          </p:nvPr>
        </p:nvCxnSpPr>
        <p:spPr>
          <a:xfrm>
            <a:off x="3582526" y="2052498"/>
            <a:ext cx="0" cy="13765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9" name="Obdélník 22">
            <a:extLst>
              <a:ext uri="{FF2B5EF4-FFF2-40B4-BE49-F238E27FC236}">
                <a16:creationId xmlns:a16="http://schemas.microsoft.com/office/drawing/2014/main" id="{E5125D6C-6975-469A-A518-5B36DD944014}"/>
              </a:ext>
            </a:extLst>
          </p:cNvPr>
          <p:cNvSpPr/>
          <p:nvPr/>
        </p:nvSpPr>
        <p:spPr>
          <a:xfrm>
            <a:off x="7087816" y="1150478"/>
            <a:ext cx="2032654" cy="461665"/>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1" i="1" u="none" strike="noStrike" kern="1200" cap="none" spc="0" normalizeH="0" baseline="0" noProof="0" dirty="0">
                <a:ln>
                  <a:noFill/>
                </a:ln>
                <a:solidFill>
                  <a:srgbClr val="000000"/>
                </a:solidFill>
                <a:effectLst/>
                <a:uLnTx/>
                <a:uFillTx/>
                <a:latin typeface="Arial" panose="020B0604020202020204"/>
                <a:ea typeface="+mn-ea"/>
                <a:cs typeface="+mn-cs"/>
              </a:rPr>
              <a:t>Od 1. 3. přerušení veškeré prezenční výuky</a:t>
            </a:r>
          </a:p>
        </p:txBody>
      </p:sp>
      <p:cxnSp>
        <p:nvCxnSpPr>
          <p:cNvPr id="40" name="Přímá spojnice se šipkou 23">
            <a:extLst>
              <a:ext uri="{FF2B5EF4-FFF2-40B4-BE49-F238E27FC236}">
                <a16:creationId xmlns:a16="http://schemas.microsoft.com/office/drawing/2014/main" id="{8DE8A2DE-82A1-4C02-9FD9-9A8BFFC42DE5}"/>
              </a:ext>
            </a:extLst>
          </p:cNvPr>
          <p:cNvCxnSpPr>
            <a:cxnSpLocks/>
          </p:cNvCxnSpPr>
          <p:nvPr>
            <p:custDataLst>
              <p:tags r:id="rId6"/>
            </p:custDataLst>
          </p:nvPr>
        </p:nvCxnSpPr>
        <p:spPr>
          <a:xfrm>
            <a:off x="8317337" y="1654209"/>
            <a:ext cx="0" cy="54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F15C52CB-D7A7-4ED0-ABFF-A97374737AE7}"/>
              </a:ext>
            </a:extLst>
          </p:cNvPr>
          <p:cNvSpPr txBox="1"/>
          <p:nvPr>
            <p:custDataLst>
              <p:tags r:id="rId7"/>
            </p:custDataLst>
          </p:nvPr>
        </p:nvSpPr>
        <p:spPr>
          <a:xfrm>
            <a:off x="0" y="6503992"/>
            <a:ext cx="629210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C00000"/>
                </a:solidFill>
                <a:effectLst/>
                <a:uLnTx/>
                <a:uFillTx/>
                <a:latin typeface="Arial" panose="020B0604020202020204"/>
                <a:ea typeface="+mn-ea"/>
                <a:cs typeface="+mn-cs"/>
              </a:rPr>
              <a:t>* </a:t>
            </a:r>
            <a:r>
              <a:rPr kumimoji="0" lang="en-US" sz="1400" b="1" i="1" u="none" strike="noStrike" kern="1200" cap="none" spc="0" normalizeH="0" baseline="0" noProof="0" dirty="0" err="1">
                <a:ln>
                  <a:noFill/>
                </a:ln>
                <a:solidFill>
                  <a:srgbClr val="C00000"/>
                </a:solidFill>
                <a:effectLst/>
                <a:uLnTx/>
                <a:uFillTx/>
                <a:latin typeface="Arial" panose="020B0604020202020204"/>
                <a:ea typeface="+mn-ea"/>
                <a:cs typeface="+mn-cs"/>
              </a:rPr>
              <a:t>Pedagogov</a:t>
            </a:r>
            <a:r>
              <a:rPr kumimoji="0" lang="cs-CZ" sz="1400" b="1" i="1" u="none" strike="noStrike" kern="1200" cap="none" spc="0" normalizeH="0" baseline="0" noProof="0" dirty="0">
                <a:ln>
                  <a:noFill/>
                </a:ln>
                <a:solidFill>
                  <a:srgbClr val="C00000"/>
                </a:solidFill>
                <a:effectLst/>
                <a:uLnTx/>
                <a:uFillTx/>
                <a:latin typeface="Arial" panose="020B0604020202020204"/>
                <a:ea typeface="+mn-ea"/>
                <a:cs typeface="+mn-cs"/>
              </a:rPr>
              <a:t>é definováni dle rizikového povolání uvedeného na žádance</a:t>
            </a:r>
          </a:p>
        </p:txBody>
      </p:sp>
      <p:cxnSp>
        <p:nvCxnSpPr>
          <p:cNvPr id="5" name="Přímá spojnice se šipkou 4"/>
          <p:cNvCxnSpPr/>
          <p:nvPr/>
        </p:nvCxnSpPr>
        <p:spPr>
          <a:xfrm flipV="1">
            <a:off x="9894498" y="4968816"/>
            <a:ext cx="457200" cy="25016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67279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a:extLst>
              <a:ext uri="{FF2B5EF4-FFF2-40B4-BE49-F238E27FC236}">
                <a16:creationId xmlns:a16="http://schemas.microsoft.com/office/drawing/2014/main" id="{676DEE4B-6C9D-4EEC-A274-65B0D543421D}"/>
              </a:ext>
            </a:extLst>
          </p:cNvPr>
          <p:cNvSpPr>
            <a:spLocks noGrp="1"/>
          </p:cNvSpPr>
          <p:nvPr>
            <p:ph type="title"/>
            <p:custDataLst>
              <p:tags r:id="rId1"/>
            </p:custDataLst>
          </p:nvPr>
        </p:nvSpPr>
        <p:spPr>
          <a:xfrm>
            <a:off x="153139" y="37836"/>
            <a:ext cx="7832903" cy="576000"/>
          </a:xfrm>
        </p:spPr>
        <p:txBody>
          <a:bodyPr/>
          <a:lstStyle/>
          <a:p>
            <a:r>
              <a:rPr lang="cs-CZ" sz="1800" dirty="0">
                <a:latin typeface="+mj-lt"/>
              </a:rPr>
              <a:t>Počet </a:t>
            </a:r>
            <a:r>
              <a:rPr lang="en-US" sz="1800" dirty="0">
                <a:latin typeface="+mj-lt"/>
              </a:rPr>
              <a:t>AG test</a:t>
            </a:r>
            <a:r>
              <a:rPr lang="cs-CZ" sz="1800" dirty="0">
                <a:latin typeface="+mj-lt"/>
              </a:rPr>
              <a:t>ů u pedagogů</a:t>
            </a:r>
            <a:r>
              <a:rPr lang="en-US" sz="1800" dirty="0">
                <a:latin typeface="+mj-lt"/>
              </a:rPr>
              <a:t>*</a:t>
            </a:r>
            <a:endParaRPr lang="cs-CZ" sz="1800" dirty="0">
              <a:latin typeface="+mj-lt"/>
            </a:endParaRPr>
          </a:p>
        </p:txBody>
      </p:sp>
      <p:graphicFrame>
        <p:nvGraphicFramePr>
          <p:cNvPr id="8" name="Chart 7">
            <a:extLst>
              <a:ext uri="{FF2B5EF4-FFF2-40B4-BE49-F238E27FC236}">
                <a16:creationId xmlns:a16="http://schemas.microsoft.com/office/drawing/2014/main" id="{EAA4C8F5-3961-4435-909E-551EF6EFBFC4}"/>
              </a:ext>
            </a:extLst>
          </p:cNvPr>
          <p:cNvGraphicFramePr/>
          <p:nvPr>
            <p:custDataLst>
              <p:tags r:id="rId2"/>
            </p:custDataLst>
            <p:extLst/>
          </p:nvPr>
        </p:nvGraphicFramePr>
        <p:xfrm>
          <a:off x="586773" y="1164857"/>
          <a:ext cx="8095410" cy="5292843"/>
        </p:xfrm>
        <a:graphic>
          <a:graphicData uri="http://schemas.openxmlformats.org/drawingml/2006/chart">
            <c:chart xmlns:c="http://schemas.openxmlformats.org/drawingml/2006/chart" xmlns:r="http://schemas.openxmlformats.org/officeDocument/2006/relationships" r:id="rId9"/>
          </a:graphicData>
        </a:graphic>
      </p:graphicFrame>
      <p:sp>
        <p:nvSpPr>
          <p:cNvPr id="9" name="TextBox 8">
            <a:extLst>
              <a:ext uri="{FF2B5EF4-FFF2-40B4-BE49-F238E27FC236}">
                <a16:creationId xmlns:a16="http://schemas.microsoft.com/office/drawing/2014/main" id="{08A7F9BC-8953-402E-BAC2-7F614F142252}"/>
              </a:ext>
            </a:extLst>
          </p:cNvPr>
          <p:cNvSpPr txBox="1"/>
          <p:nvPr>
            <p:custDataLst>
              <p:tags r:id="rId3"/>
            </p:custDataLst>
          </p:nvPr>
        </p:nvSpPr>
        <p:spPr>
          <a:xfrm>
            <a:off x="4069590" y="6089647"/>
            <a:ext cx="178773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P</a:t>
            </a:r>
            <a:r>
              <a:rPr kumimoji="0" lang="cs-CZ" sz="1800" b="0" i="0" u="none" strike="noStrike" kern="1200" cap="none" spc="0" normalizeH="0" baseline="0" noProof="0" dirty="0" err="1">
                <a:ln>
                  <a:noFill/>
                </a:ln>
                <a:solidFill>
                  <a:srgbClr val="000000"/>
                </a:solidFill>
                <a:effectLst/>
                <a:uLnTx/>
                <a:uFillTx/>
                <a:latin typeface="Arial" panose="020B0604020202020204"/>
                <a:ea typeface="+mn-ea"/>
                <a:cs typeface="+mn-cs"/>
              </a:rPr>
              <a:t>očet</a:t>
            </a:r>
            <a:r>
              <a:rPr kumimoji="0" lang="cs-CZ" sz="1800" b="0" i="0" u="none" strike="noStrike" kern="1200" cap="none" spc="0" normalizeH="0" baseline="0" noProof="0" dirty="0">
                <a:ln>
                  <a:noFill/>
                </a:ln>
                <a:solidFill>
                  <a:srgbClr val="000000"/>
                </a:solidFill>
                <a:effectLst/>
                <a:uLnTx/>
                <a:uFillTx/>
                <a:latin typeface="Arial" panose="020B0604020202020204"/>
                <a:ea typeface="+mn-ea"/>
                <a:cs typeface="+mn-cs"/>
              </a:rPr>
              <a:t> AG testů </a:t>
            </a:r>
          </a:p>
        </p:txBody>
      </p:sp>
      <p:sp>
        <p:nvSpPr>
          <p:cNvPr id="15" name="TextBox 14">
            <a:extLst>
              <a:ext uri="{FF2B5EF4-FFF2-40B4-BE49-F238E27FC236}">
                <a16:creationId xmlns:a16="http://schemas.microsoft.com/office/drawing/2014/main" id="{339C245D-E522-4C1E-B4CD-302AAD0B7823}"/>
              </a:ext>
            </a:extLst>
          </p:cNvPr>
          <p:cNvSpPr txBox="1"/>
          <p:nvPr>
            <p:custDataLst>
              <p:tags r:id="rId4"/>
            </p:custDataLst>
          </p:nvPr>
        </p:nvSpPr>
        <p:spPr>
          <a:xfrm rot="16200000">
            <a:off x="-1925265" y="3200520"/>
            <a:ext cx="480313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000000"/>
                </a:solidFill>
                <a:effectLst/>
                <a:uLnTx/>
                <a:uFillTx/>
                <a:latin typeface="Arial" panose="020B0604020202020204"/>
                <a:ea typeface="+mn-ea"/>
                <a:cs typeface="+mn-cs"/>
              </a:rPr>
              <a:t>Pedagogov</a:t>
            </a:r>
            <a:r>
              <a:rPr kumimoji="0" lang="cs-CZ" sz="1800" b="0" i="0" u="none" strike="noStrike" kern="1200" cap="none" spc="0" normalizeH="0" baseline="0" noProof="0" dirty="0">
                <a:ln>
                  <a:noFill/>
                </a:ln>
                <a:solidFill>
                  <a:srgbClr val="000000"/>
                </a:solidFill>
                <a:effectLst/>
                <a:uLnTx/>
                <a:uFillTx/>
                <a:latin typeface="Arial" panose="020B0604020202020204"/>
                <a:ea typeface="+mn-ea"/>
                <a:cs typeface="+mn-cs"/>
              </a:rPr>
              <a:t>é (%)</a:t>
            </a:r>
          </a:p>
        </p:txBody>
      </p:sp>
      <p:sp>
        <p:nvSpPr>
          <p:cNvPr id="6" name="TextBox 5">
            <a:extLst>
              <a:ext uri="{FF2B5EF4-FFF2-40B4-BE49-F238E27FC236}">
                <a16:creationId xmlns:a16="http://schemas.microsoft.com/office/drawing/2014/main" id="{900CE813-363B-46A6-8843-0A62E87F4A85}"/>
              </a:ext>
            </a:extLst>
          </p:cNvPr>
          <p:cNvSpPr txBox="1"/>
          <p:nvPr>
            <p:custDataLst>
              <p:tags r:id="rId5"/>
            </p:custDataLst>
          </p:nvPr>
        </p:nvSpPr>
        <p:spPr>
          <a:xfrm>
            <a:off x="0" y="6503992"/>
            <a:ext cx="629210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C00000"/>
                </a:solidFill>
                <a:effectLst/>
                <a:uLnTx/>
                <a:uFillTx/>
                <a:latin typeface="Arial" panose="020B0604020202020204"/>
                <a:ea typeface="+mn-ea"/>
                <a:cs typeface="+mn-cs"/>
              </a:rPr>
              <a:t>* </a:t>
            </a:r>
            <a:r>
              <a:rPr kumimoji="0" lang="en-US" sz="1400" b="1" i="1" u="none" strike="noStrike" kern="1200" cap="none" spc="0" normalizeH="0" baseline="0" noProof="0" dirty="0" err="1">
                <a:ln>
                  <a:noFill/>
                </a:ln>
                <a:solidFill>
                  <a:srgbClr val="C00000"/>
                </a:solidFill>
                <a:effectLst/>
                <a:uLnTx/>
                <a:uFillTx/>
                <a:latin typeface="Arial" panose="020B0604020202020204"/>
                <a:ea typeface="+mn-ea"/>
                <a:cs typeface="+mn-cs"/>
              </a:rPr>
              <a:t>Pedagogov</a:t>
            </a:r>
            <a:r>
              <a:rPr kumimoji="0" lang="cs-CZ" sz="1400" b="1" i="1" u="none" strike="noStrike" kern="1200" cap="none" spc="0" normalizeH="0" baseline="0" noProof="0" dirty="0">
                <a:ln>
                  <a:noFill/>
                </a:ln>
                <a:solidFill>
                  <a:srgbClr val="C00000"/>
                </a:solidFill>
                <a:effectLst/>
                <a:uLnTx/>
                <a:uFillTx/>
                <a:latin typeface="Arial" panose="020B0604020202020204"/>
                <a:ea typeface="+mn-ea"/>
                <a:cs typeface="+mn-cs"/>
              </a:rPr>
              <a:t>é definováni dle rizikového povolání uvedeného na žádance</a:t>
            </a:r>
          </a:p>
        </p:txBody>
      </p:sp>
      <p:sp>
        <p:nvSpPr>
          <p:cNvPr id="4" name="Rectangle 3">
            <a:extLst>
              <a:ext uri="{FF2B5EF4-FFF2-40B4-BE49-F238E27FC236}">
                <a16:creationId xmlns:a16="http://schemas.microsoft.com/office/drawing/2014/main" id="{A1FD8A54-2E49-42FA-9D08-78B7CABF08BF}"/>
              </a:ext>
            </a:extLst>
          </p:cNvPr>
          <p:cNvSpPr/>
          <p:nvPr>
            <p:custDataLst>
              <p:tags r:id="rId6"/>
            </p:custDataLst>
          </p:nvPr>
        </p:nvSpPr>
        <p:spPr>
          <a:xfrm>
            <a:off x="153139" y="660128"/>
            <a:ext cx="4974439"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N = </a:t>
            </a:r>
            <a:r>
              <a:rPr kumimoji="0" lang="cs-CZ" sz="1800" b="1" i="0" u="none" strike="noStrike" kern="1200" cap="none" spc="0" normalizeH="0" baseline="0" noProof="0" dirty="0" smtClean="0">
                <a:ln>
                  <a:noFill/>
                </a:ln>
                <a:solidFill>
                  <a:srgbClr val="000000"/>
                </a:solidFill>
                <a:effectLst/>
                <a:uLnTx/>
                <a:uFillTx/>
                <a:latin typeface="Arial" panose="020B0604020202020204"/>
                <a:ea typeface="+mn-ea"/>
                <a:cs typeface="+mn-cs"/>
              </a:rPr>
              <a:t>72 653 pedagogů </a:t>
            </a:r>
            <a:r>
              <a:rPr kumimoji="0" lang="cs-CZ" sz="1800" b="0" i="0" u="none" strike="noStrike" kern="1200" cap="none" spc="0" normalizeH="0" baseline="0" noProof="0" dirty="0">
                <a:ln>
                  <a:noFill/>
                </a:ln>
                <a:solidFill>
                  <a:srgbClr val="000000"/>
                </a:solidFill>
                <a:effectLst/>
                <a:uLnTx/>
                <a:uFillTx/>
                <a:latin typeface="Arial" panose="020B0604020202020204"/>
                <a:ea typeface="+mn-ea"/>
                <a:cs typeface="+mn-cs"/>
              </a:rPr>
              <a:t>dle definice na žádance</a:t>
            </a:r>
          </a:p>
        </p:txBody>
      </p:sp>
    </p:spTree>
    <p:extLst>
      <p:ext uri="{BB962C8B-B14F-4D97-AF65-F5344CB8AC3E}">
        <p14:creationId xmlns:p14="http://schemas.microsoft.com/office/powerpoint/2010/main" val="34453480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395218" y="169787"/>
            <a:ext cx="11458927"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200" b="1" i="0" u="none" strike="noStrike" kern="1200" cap="none" spc="0" normalizeH="0" baseline="0" noProof="0" dirty="0">
                <a:ln>
                  <a:noFill/>
                </a:ln>
                <a:solidFill>
                  <a:prstClr val="black"/>
                </a:solidFill>
                <a:effectLst/>
                <a:uLnTx/>
                <a:uFillTx/>
                <a:latin typeface="Calibri" panose="020F0502020204030204"/>
                <a:ea typeface="+mn-ea"/>
                <a:cs typeface="+mn-cs"/>
              </a:rPr>
              <a:t>Retrospektivní analýza rizikových kategorií profesí prokázala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200" b="1" i="0" u="none" strike="noStrike" kern="1200" cap="none" spc="0" normalizeH="0" baseline="0" noProof="0" dirty="0">
                <a:ln>
                  <a:noFill/>
                </a:ln>
                <a:solidFill>
                  <a:prstClr val="black"/>
                </a:solidFill>
                <a:effectLst/>
                <a:uLnTx/>
                <a:uFillTx/>
                <a:latin typeface="Calibri" panose="020F0502020204030204"/>
                <a:ea typeface="+mn-ea"/>
                <a:cs typeface="+mn-cs"/>
              </a:rPr>
              <a:t>u pedagogů vysoké riziko nákazy COVID-19 v zaměstnání a zařadila je mezi nadprůměrně rizikové profese </a:t>
            </a:r>
            <a:endParaRPr kumimoji="0" lang="cs-CZ"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ovéPole 6"/>
          <p:cNvSpPr txBox="1"/>
          <p:nvPr/>
        </p:nvSpPr>
        <p:spPr>
          <a:xfrm>
            <a:off x="323808" y="2715028"/>
            <a:ext cx="11636248" cy="4001095"/>
          </a:xfrm>
          <a:prstGeom prst="rect">
            <a:avLst/>
          </a:prstGeom>
          <a:noFill/>
        </p:spPr>
        <p:txBody>
          <a:bodyPr wrap="square" rtlCol="0">
            <a:spAutoFit/>
          </a:bodyPr>
          <a:lstStyle/>
          <a:p>
            <a:pPr algn="ctr">
              <a:defRPr/>
            </a:pPr>
            <a:r>
              <a:rPr lang="cs-CZ" sz="3600" b="1" dirty="0">
                <a:solidFill>
                  <a:srgbClr val="C00000"/>
                </a:solidFill>
                <a:latin typeface="Calibri" panose="020F0502020204030204"/>
              </a:rPr>
              <a:t>Za celé období sledování byla nákaza COVID-19 prokázána u 48 014 pedagogů a pracovníků ve školství, z toho u 1354 osob ve věku 65+. Celkem 935 pedagogů bylo s COVID-19 hospitalizováno a 40 zemřelo. </a:t>
            </a:r>
            <a:endParaRPr lang="cs-CZ" sz="3200" dirty="0">
              <a:solidFill>
                <a:srgbClr val="C00000"/>
              </a:solidFill>
              <a:latin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3200" b="0"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2600" b="1" i="0" u="none" strike="noStrike" kern="1200" cap="none" spc="0" normalizeH="0" baseline="0" noProof="0" dirty="0" smtClean="0">
                <a:ln>
                  <a:noFill/>
                </a:ln>
                <a:solidFill>
                  <a:srgbClr val="C00000"/>
                </a:solidFill>
                <a:effectLst/>
                <a:uLnTx/>
                <a:uFillTx/>
                <a:latin typeface="Calibri" panose="020F0502020204030204"/>
                <a:ea typeface="+mn-ea"/>
                <a:cs typeface="+mn-cs"/>
              </a:rPr>
              <a:t>Nejvyšší </a:t>
            </a:r>
            <a:r>
              <a:rPr kumimoji="0" lang="cs-CZ" sz="2600" b="1" i="0" u="none" strike="noStrike" kern="1200" cap="none" spc="0" normalizeH="0" baseline="0" noProof="0" dirty="0">
                <a:ln>
                  <a:noFill/>
                </a:ln>
                <a:solidFill>
                  <a:srgbClr val="C00000"/>
                </a:solidFill>
                <a:effectLst/>
                <a:uLnTx/>
                <a:uFillTx/>
                <a:latin typeface="Calibri" panose="020F0502020204030204"/>
                <a:ea typeface="+mn-ea"/>
                <a:cs typeface="+mn-cs"/>
              </a:rPr>
              <a:t>počet nakažených byl diagnostikován v říjnu 2020 (10 732), </a:t>
            </a:r>
            <a:endParaRPr kumimoji="0" lang="cs-CZ" sz="2600" b="1" i="0" u="none" strike="noStrike" kern="1200" cap="none" spc="0" normalizeH="0" baseline="0" noProof="0" dirty="0" smtClean="0">
              <a:ln>
                <a:noFill/>
              </a:ln>
              <a:solidFill>
                <a:srgbClr val="C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2600" b="1" i="0" u="none" strike="noStrike" kern="1200" cap="none" spc="0" normalizeH="0" baseline="0" noProof="0" dirty="0" smtClean="0">
                <a:ln>
                  <a:noFill/>
                </a:ln>
                <a:solidFill>
                  <a:srgbClr val="C00000"/>
                </a:solidFill>
                <a:effectLst/>
                <a:uLnTx/>
                <a:uFillTx/>
                <a:latin typeface="Calibri" panose="020F0502020204030204"/>
                <a:ea typeface="+mn-ea"/>
                <a:cs typeface="+mn-cs"/>
              </a:rPr>
              <a:t>a </a:t>
            </a:r>
            <a:r>
              <a:rPr kumimoji="0" lang="cs-CZ" sz="2600" b="1" i="0" u="none" strike="noStrike" kern="1200" cap="none" spc="0" normalizeH="0" baseline="0" noProof="0" dirty="0">
                <a:ln>
                  <a:noFill/>
                </a:ln>
                <a:solidFill>
                  <a:srgbClr val="C00000"/>
                </a:solidFill>
                <a:effectLst/>
                <a:uLnTx/>
                <a:uFillTx/>
                <a:latin typeface="Calibri" panose="020F0502020204030204"/>
                <a:ea typeface="+mn-ea"/>
                <a:cs typeface="+mn-cs"/>
              </a:rPr>
              <a:t>to v období před 14.10.; od ledna 2021 opět počty nakažených narostly a měsíčně </a:t>
            </a:r>
            <a:r>
              <a:rPr kumimoji="0" lang="cs-CZ" sz="2600" b="1" i="0" u="none" strike="noStrike" kern="1200" cap="none" spc="0" normalizeH="0" baseline="0" noProof="0" dirty="0" smtClean="0">
                <a:ln>
                  <a:noFill/>
                </a:ln>
                <a:solidFill>
                  <a:srgbClr val="C00000"/>
                </a:solidFill>
                <a:effectLst/>
                <a:uLnTx/>
                <a:uFillTx/>
                <a:latin typeface="Calibri" panose="020F0502020204030204"/>
                <a:ea typeface="+mn-ea"/>
                <a:cs typeface="+mn-cs"/>
              </a:rPr>
              <a:t>dosahovaly 7 </a:t>
            </a:r>
            <a:r>
              <a:rPr kumimoji="0" lang="cs-CZ" sz="2600" b="1" i="0" u="none" strike="noStrike" kern="1200" cap="none" spc="0" normalizeH="0" baseline="0" noProof="0" dirty="0">
                <a:ln>
                  <a:noFill/>
                </a:ln>
                <a:solidFill>
                  <a:srgbClr val="C00000"/>
                </a:solidFill>
                <a:effectLst/>
                <a:uLnTx/>
                <a:uFillTx/>
                <a:latin typeface="Calibri" panose="020F0502020204030204"/>
                <a:ea typeface="+mn-ea"/>
                <a:cs typeface="+mn-cs"/>
              </a:rPr>
              <a:t>– 8 tisíc. </a:t>
            </a:r>
            <a:r>
              <a:rPr kumimoji="0" lang="cs-CZ" sz="2600" b="1" i="0" u="none" strike="noStrike" kern="1200" cap="none" spc="0" normalizeH="0" baseline="0" noProof="0" dirty="0" smtClean="0">
                <a:ln>
                  <a:noFill/>
                </a:ln>
                <a:solidFill>
                  <a:srgbClr val="C00000"/>
                </a:solidFill>
                <a:effectLst/>
                <a:uLnTx/>
                <a:uFillTx/>
                <a:latin typeface="Calibri" panose="020F0502020204030204"/>
                <a:ea typeface="+mn-ea"/>
                <a:cs typeface="+mn-cs"/>
              </a:rPr>
              <a:t>Průběžná data z března ukazují na významný pokles. </a:t>
            </a:r>
          </a:p>
        </p:txBody>
      </p:sp>
      <p:sp>
        <p:nvSpPr>
          <p:cNvPr id="5" name="Šipka dolů 4"/>
          <p:cNvSpPr/>
          <p:nvPr/>
        </p:nvSpPr>
        <p:spPr>
          <a:xfrm>
            <a:off x="5576993" y="1739447"/>
            <a:ext cx="1095375" cy="767906"/>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65214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ulka 3">
            <a:extLst>
              <a:ext uri="{FF2B5EF4-FFF2-40B4-BE49-F238E27FC236}">
                <a16:creationId xmlns:a16="http://schemas.microsoft.com/office/drawing/2014/main" id="{5ACE75CF-006F-449F-BC80-DF8094CEF675}"/>
              </a:ext>
            </a:extLst>
          </p:cNvPr>
          <p:cNvGraphicFramePr>
            <a:graphicFrameLocks noGrp="1"/>
          </p:cNvGraphicFramePr>
          <p:nvPr>
            <p:extLst>
              <p:ext uri="{D42A27DB-BD31-4B8C-83A1-F6EECF244321}">
                <p14:modId xmlns:p14="http://schemas.microsoft.com/office/powerpoint/2010/main" val="2953223535"/>
              </p:ext>
            </p:extLst>
          </p:nvPr>
        </p:nvGraphicFramePr>
        <p:xfrm>
          <a:off x="1682240" y="1447031"/>
          <a:ext cx="9521470" cy="1370060"/>
        </p:xfrm>
        <a:graphic>
          <a:graphicData uri="http://schemas.openxmlformats.org/drawingml/2006/table">
            <a:tbl>
              <a:tblPr/>
              <a:tblGrid>
                <a:gridCol w="680105">
                  <a:extLst>
                    <a:ext uri="{9D8B030D-6E8A-4147-A177-3AD203B41FA5}">
                      <a16:colId xmlns:a16="http://schemas.microsoft.com/office/drawing/2014/main" val="2386069819"/>
                    </a:ext>
                  </a:extLst>
                </a:gridCol>
                <a:gridCol w="680105">
                  <a:extLst>
                    <a:ext uri="{9D8B030D-6E8A-4147-A177-3AD203B41FA5}">
                      <a16:colId xmlns:a16="http://schemas.microsoft.com/office/drawing/2014/main" val="4267746492"/>
                    </a:ext>
                  </a:extLst>
                </a:gridCol>
                <a:gridCol w="680105">
                  <a:extLst>
                    <a:ext uri="{9D8B030D-6E8A-4147-A177-3AD203B41FA5}">
                      <a16:colId xmlns:a16="http://schemas.microsoft.com/office/drawing/2014/main" val="3414953375"/>
                    </a:ext>
                  </a:extLst>
                </a:gridCol>
                <a:gridCol w="680105">
                  <a:extLst>
                    <a:ext uri="{9D8B030D-6E8A-4147-A177-3AD203B41FA5}">
                      <a16:colId xmlns:a16="http://schemas.microsoft.com/office/drawing/2014/main" val="139986698"/>
                    </a:ext>
                  </a:extLst>
                </a:gridCol>
                <a:gridCol w="680105">
                  <a:extLst>
                    <a:ext uri="{9D8B030D-6E8A-4147-A177-3AD203B41FA5}">
                      <a16:colId xmlns:a16="http://schemas.microsoft.com/office/drawing/2014/main" val="3750565685"/>
                    </a:ext>
                  </a:extLst>
                </a:gridCol>
                <a:gridCol w="680105">
                  <a:extLst>
                    <a:ext uri="{9D8B030D-6E8A-4147-A177-3AD203B41FA5}">
                      <a16:colId xmlns:a16="http://schemas.microsoft.com/office/drawing/2014/main" val="1198045822"/>
                    </a:ext>
                  </a:extLst>
                </a:gridCol>
                <a:gridCol w="680105">
                  <a:extLst>
                    <a:ext uri="{9D8B030D-6E8A-4147-A177-3AD203B41FA5}">
                      <a16:colId xmlns:a16="http://schemas.microsoft.com/office/drawing/2014/main" val="1146763625"/>
                    </a:ext>
                  </a:extLst>
                </a:gridCol>
                <a:gridCol w="680105">
                  <a:extLst>
                    <a:ext uri="{9D8B030D-6E8A-4147-A177-3AD203B41FA5}">
                      <a16:colId xmlns:a16="http://schemas.microsoft.com/office/drawing/2014/main" val="3934444495"/>
                    </a:ext>
                  </a:extLst>
                </a:gridCol>
                <a:gridCol w="680105">
                  <a:extLst>
                    <a:ext uri="{9D8B030D-6E8A-4147-A177-3AD203B41FA5}">
                      <a16:colId xmlns:a16="http://schemas.microsoft.com/office/drawing/2014/main" val="2731967189"/>
                    </a:ext>
                  </a:extLst>
                </a:gridCol>
                <a:gridCol w="680105">
                  <a:extLst>
                    <a:ext uri="{9D8B030D-6E8A-4147-A177-3AD203B41FA5}">
                      <a16:colId xmlns:a16="http://schemas.microsoft.com/office/drawing/2014/main" val="1304585163"/>
                    </a:ext>
                  </a:extLst>
                </a:gridCol>
                <a:gridCol w="680105">
                  <a:extLst>
                    <a:ext uri="{9D8B030D-6E8A-4147-A177-3AD203B41FA5}">
                      <a16:colId xmlns:a16="http://schemas.microsoft.com/office/drawing/2014/main" val="1967700583"/>
                    </a:ext>
                  </a:extLst>
                </a:gridCol>
                <a:gridCol w="680105">
                  <a:extLst>
                    <a:ext uri="{9D8B030D-6E8A-4147-A177-3AD203B41FA5}">
                      <a16:colId xmlns:a16="http://schemas.microsoft.com/office/drawing/2014/main" val="3097036734"/>
                    </a:ext>
                  </a:extLst>
                </a:gridCol>
                <a:gridCol w="680105">
                  <a:extLst>
                    <a:ext uri="{9D8B030D-6E8A-4147-A177-3AD203B41FA5}">
                      <a16:colId xmlns:a16="http://schemas.microsoft.com/office/drawing/2014/main" val="1061067462"/>
                    </a:ext>
                  </a:extLst>
                </a:gridCol>
                <a:gridCol w="680105">
                  <a:extLst>
                    <a:ext uri="{9D8B030D-6E8A-4147-A177-3AD203B41FA5}">
                      <a16:colId xmlns:a16="http://schemas.microsoft.com/office/drawing/2014/main" val="2318486464"/>
                    </a:ext>
                  </a:extLst>
                </a:gridCol>
              </a:tblGrid>
              <a:tr h="342515">
                <a:tc>
                  <a:txBody>
                    <a:bodyPr/>
                    <a:lstStyle/>
                    <a:p>
                      <a:pPr algn="ctr" fontAlgn="ctr"/>
                      <a:endParaRPr lang="cs-CZ" sz="1100" b="0"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E7EA"/>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ECEF"/>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BCED1"/>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F2F5"/>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E7EA"/>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BCFD2"/>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DFE2"/>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E3E6"/>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E3E5"/>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E6E9"/>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E7E9"/>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E7EA"/>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E7EA"/>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E5E8"/>
                    </a:solidFill>
                  </a:tcPr>
                </a:tc>
                <a:extLst>
                  <a:ext uri="{0D108BD9-81ED-4DB2-BD59-A6C34878D82A}">
                    <a16:rowId xmlns:a16="http://schemas.microsoft.com/office/drawing/2014/main" val="4100715783"/>
                  </a:ext>
                </a:extLst>
              </a:tr>
              <a:tr h="342515">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AA7AA"/>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8284"/>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A9D9F"/>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7A7C"/>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8696B"/>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8789"/>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7D7F"/>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8183"/>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8B8D"/>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8183"/>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888A"/>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8486"/>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8486"/>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8486"/>
                    </a:solidFill>
                  </a:tcPr>
                </a:tc>
                <a:extLst>
                  <a:ext uri="{0D108BD9-81ED-4DB2-BD59-A6C34878D82A}">
                    <a16:rowId xmlns:a16="http://schemas.microsoft.com/office/drawing/2014/main" val="486174297"/>
                  </a:ext>
                </a:extLst>
              </a:tr>
              <a:tr h="342515">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8587"/>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A9D9F"/>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A9D9F"/>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A9B9E"/>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BBBBD"/>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BB6B8"/>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AB1B4"/>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AA8AA"/>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AA0A2"/>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AA7A9"/>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AA1A4"/>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AA5A8"/>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AA6A9"/>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AA6A8"/>
                    </a:solidFill>
                  </a:tcPr>
                </a:tc>
                <a:extLst>
                  <a:ext uri="{0D108BD9-81ED-4DB2-BD59-A6C34878D82A}">
                    <a16:rowId xmlns:a16="http://schemas.microsoft.com/office/drawing/2014/main" val="2206202742"/>
                  </a:ext>
                </a:extLst>
              </a:tr>
              <a:tr h="342515">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F4F6"/>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FCFF"/>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FCFF"/>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FCFF"/>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FAFD"/>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FBFE"/>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FAFD"/>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FAFD"/>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F8FB"/>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F7FA"/>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F6F9"/>
                    </a:solidFill>
                  </a:tcPr>
                </a:tc>
                <a:tc>
                  <a:txBody>
                    <a:bodyPr/>
                    <a:lstStyle/>
                    <a:p>
                      <a:pPr algn="ctr" fontAlgn="ctr"/>
                      <a:endParaRPr lang="cs-CZ" sz="1100" b="0"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F9FC"/>
                    </a:solidFill>
                  </a:tcPr>
                </a:tc>
                <a:extLst>
                  <a:ext uri="{0D108BD9-81ED-4DB2-BD59-A6C34878D82A}">
                    <a16:rowId xmlns:a16="http://schemas.microsoft.com/office/drawing/2014/main" val="138804388"/>
                  </a:ext>
                </a:extLst>
              </a:tr>
            </a:tbl>
          </a:graphicData>
        </a:graphic>
      </p:graphicFrame>
      <p:sp>
        <p:nvSpPr>
          <p:cNvPr id="2" name="Nadpis 1">
            <a:extLst>
              <a:ext uri="{FF2B5EF4-FFF2-40B4-BE49-F238E27FC236}">
                <a16:creationId xmlns:a16="http://schemas.microsoft.com/office/drawing/2014/main" id="{41CFAC55-E7BE-4475-808A-CF41E61842C2}"/>
              </a:ext>
            </a:extLst>
          </p:cNvPr>
          <p:cNvSpPr>
            <a:spLocks noGrp="1"/>
          </p:cNvSpPr>
          <p:nvPr>
            <p:ph type="title"/>
          </p:nvPr>
        </p:nvSpPr>
        <p:spPr>
          <a:xfrm>
            <a:off x="292061" y="2"/>
            <a:ext cx="7794664" cy="576000"/>
          </a:xfrm>
        </p:spPr>
        <p:txBody>
          <a:bodyPr/>
          <a:lstStyle/>
          <a:p>
            <a:r>
              <a:rPr lang="cs-CZ" sz="2000" dirty="0"/>
              <a:t>COVID-19 </a:t>
            </a:r>
            <a:r>
              <a:rPr lang="cs-CZ" dirty="0"/>
              <a:t>u pedagogů a dalších pracovníků ve školství</a:t>
            </a:r>
            <a:endParaRPr lang="cs-CZ" sz="2000" dirty="0"/>
          </a:p>
        </p:txBody>
      </p:sp>
      <p:graphicFrame>
        <p:nvGraphicFramePr>
          <p:cNvPr id="9" name="Graf 8">
            <a:extLst>
              <a:ext uri="{FF2B5EF4-FFF2-40B4-BE49-F238E27FC236}">
                <a16:creationId xmlns:a16="http://schemas.microsoft.com/office/drawing/2014/main" id="{E02C52D3-AAE0-42C8-BCE7-D9F81DA12711}"/>
              </a:ext>
            </a:extLst>
          </p:cNvPr>
          <p:cNvGraphicFramePr/>
          <p:nvPr>
            <p:extLst>
              <p:ext uri="{D42A27DB-BD31-4B8C-83A1-F6EECF244321}">
                <p14:modId xmlns:p14="http://schemas.microsoft.com/office/powerpoint/2010/main" val="2262599259"/>
              </p:ext>
            </p:extLst>
          </p:nvPr>
        </p:nvGraphicFramePr>
        <p:xfrm>
          <a:off x="332819" y="3433434"/>
          <a:ext cx="8696881" cy="323406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Tabulka 6">
            <a:extLst>
              <a:ext uri="{FF2B5EF4-FFF2-40B4-BE49-F238E27FC236}">
                <a16:creationId xmlns:a16="http://schemas.microsoft.com/office/drawing/2014/main" id="{3295F615-5521-42CB-B0A4-26D74ECCCD4E}"/>
              </a:ext>
            </a:extLst>
          </p:cNvPr>
          <p:cNvGraphicFramePr>
            <a:graphicFrameLocks noGrp="1"/>
          </p:cNvGraphicFramePr>
          <p:nvPr>
            <p:extLst>
              <p:ext uri="{D42A27DB-BD31-4B8C-83A1-F6EECF244321}">
                <p14:modId xmlns:p14="http://schemas.microsoft.com/office/powerpoint/2010/main" val="2254000726"/>
              </p:ext>
            </p:extLst>
          </p:nvPr>
        </p:nvGraphicFramePr>
        <p:xfrm>
          <a:off x="9210675" y="3988432"/>
          <a:ext cx="2809875" cy="1590377"/>
        </p:xfrm>
        <a:graphic>
          <a:graphicData uri="http://schemas.openxmlformats.org/drawingml/2006/table">
            <a:tbl>
              <a:tblPr/>
              <a:tblGrid>
                <a:gridCol w="678795">
                  <a:extLst>
                    <a:ext uri="{9D8B030D-6E8A-4147-A177-3AD203B41FA5}">
                      <a16:colId xmlns:a16="http://schemas.microsoft.com/office/drawing/2014/main" val="2946039579"/>
                    </a:ext>
                  </a:extLst>
                </a:gridCol>
                <a:gridCol w="678795">
                  <a:extLst>
                    <a:ext uri="{9D8B030D-6E8A-4147-A177-3AD203B41FA5}">
                      <a16:colId xmlns:a16="http://schemas.microsoft.com/office/drawing/2014/main" val="3614760637"/>
                    </a:ext>
                  </a:extLst>
                </a:gridCol>
                <a:gridCol w="678795">
                  <a:extLst>
                    <a:ext uri="{9D8B030D-6E8A-4147-A177-3AD203B41FA5}">
                      <a16:colId xmlns:a16="http://schemas.microsoft.com/office/drawing/2014/main" val="3855762985"/>
                    </a:ext>
                  </a:extLst>
                </a:gridCol>
                <a:gridCol w="773490">
                  <a:extLst>
                    <a:ext uri="{9D8B030D-6E8A-4147-A177-3AD203B41FA5}">
                      <a16:colId xmlns:a16="http://schemas.microsoft.com/office/drawing/2014/main" val="1202274410"/>
                    </a:ext>
                  </a:extLst>
                </a:gridCol>
              </a:tblGrid>
              <a:tr h="626609">
                <a:tc>
                  <a:txBody>
                    <a:bodyPr/>
                    <a:lstStyle/>
                    <a:p>
                      <a:pPr algn="ctr" fontAlgn="ctr"/>
                      <a:endParaRPr lang="cs-CZ" sz="14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cs-CZ" sz="1400" b="1" i="0" u="none" strike="noStrike" dirty="0">
                          <a:solidFill>
                            <a:srgbClr val="000000"/>
                          </a:solidFill>
                          <a:effectLst/>
                          <a:latin typeface="Calibri" panose="020F0502020204030204" pitchFamily="34" charset="0"/>
                        </a:rPr>
                        <a:t>N</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cs-CZ" sz="1400" b="1" i="0" u="none" strike="noStrike" dirty="0">
                          <a:solidFill>
                            <a:srgbClr val="000000"/>
                          </a:solidFill>
                          <a:effectLst/>
                          <a:latin typeface="Calibri" panose="020F0502020204030204" pitchFamily="34"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cs-CZ" sz="1400" b="1" i="1" u="none" strike="noStrike" dirty="0">
                          <a:solidFill>
                            <a:srgbClr val="000000"/>
                          </a:solidFill>
                          <a:effectLst/>
                          <a:latin typeface="Calibri" panose="020F0502020204030204" pitchFamily="34" charset="0"/>
                        </a:rPr>
                        <a:t>Průměrný věk</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9134487"/>
                  </a:ext>
                </a:extLst>
              </a:tr>
              <a:tr h="321256">
                <a:tc>
                  <a:txBody>
                    <a:bodyPr/>
                    <a:lstStyle/>
                    <a:p>
                      <a:pPr algn="l" fontAlgn="ctr"/>
                      <a:r>
                        <a:rPr lang="cs-CZ" sz="1400" b="1" i="0" u="none" strike="noStrike">
                          <a:solidFill>
                            <a:srgbClr val="000000"/>
                          </a:solidFill>
                          <a:effectLst/>
                          <a:latin typeface="Calibri" panose="020F0502020204030204" pitchFamily="34" charset="0"/>
                        </a:rPr>
                        <a:t>Muži</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cs-CZ" sz="1400" b="1" i="0" u="none" strike="noStrike">
                          <a:solidFill>
                            <a:srgbClr val="000000"/>
                          </a:solidFill>
                          <a:effectLst/>
                          <a:latin typeface="Calibri" panose="020F0502020204030204" pitchFamily="34" charset="0"/>
                        </a:rPr>
                        <a:t>7 835</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cs-CZ" sz="1400" b="1" i="0" u="none" strike="noStrike">
                          <a:solidFill>
                            <a:srgbClr val="000000"/>
                          </a:solidFill>
                          <a:effectLst/>
                          <a:latin typeface="Calibri" panose="020F0502020204030204" pitchFamily="34" charset="0"/>
                        </a:rPr>
                        <a:t>16,3 %</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cs-CZ" sz="1400" b="1" i="1" u="none" strike="noStrike">
                          <a:solidFill>
                            <a:srgbClr val="000000"/>
                          </a:solidFill>
                          <a:effectLst/>
                          <a:latin typeface="Calibri" panose="020F0502020204030204" pitchFamily="34" charset="0"/>
                        </a:rPr>
                        <a:t>46,9 let</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2429440636"/>
                  </a:ext>
                </a:extLst>
              </a:tr>
              <a:tr h="321256">
                <a:tc>
                  <a:txBody>
                    <a:bodyPr/>
                    <a:lstStyle/>
                    <a:p>
                      <a:pPr algn="l" fontAlgn="ctr"/>
                      <a:r>
                        <a:rPr lang="cs-CZ" sz="1400" b="1" i="0" u="none" strike="noStrike" dirty="0">
                          <a:solidFill>
                            <a:srgbClr val="000000"/>
                          </a:solidFill>
                          <a:effectLst/>
                          <a:latin typeface="Calibri" panose="020F0502020204030204" pitchFamily="34" charset="0"/>
                        </a:rPr>
                        <a:t>Ženy</a:t>
                      </a:r>
                    </a:p>
                  </a:txBody>
                  <a:tcPr marL="9525" marR="9525" marT="9525" marB="0" anchor="ctr">
                    <a:lnL>
                      <a:noFill/>
                    </a:lnL>
                    <a:lnR>
                      <a:noFill/>
                    </a:lnR>
                    <a:lnT>
                      <a:noFill/>
                    </a:lnT>
                    <a:lnB>
                      <a:noFill/>
                    </a:lnB>
                  </a:tcPr>
                </a:tc>
                <a:tc>
                  <a:txBody>
                    <a:bodyPr/>
                    <a:lstStyle/>
                    <a:p>
                      <a:pPr algn="ctr" fontAlgn="ctr"/>
                      <a:r>
                        <a:rPr lang="cs-CZ" sz="1400" b="1" i="0" u="none" strike="noStrike">
                          <a:solidFill>
                            <a:srgbClr val="000000"/>
                          </a:solidFill>
                          <a:effectLst/>
                          <a:latin typeface="Calibri" panose="020F0502020204030204" pitchFamily="34" charset="0"/>
                        </a:rPr>
                        <a:t>40 179</a:t>
                      </a:r>
                    </a:p>
                  </a:txBody>
                  <a:tcPr marL="9525" marR="9525" marT="9525" marB="0" anchor="ctr">
                    <a:lnL>
                      <a:noFill/>
                    </a:lnL>
                    <a:lnR>
                      <a:noFill/>
                    </a:lnR>
                    <a:lnT>
                      <a:noFill/>
                    </a:lnT>
                    <a:lnB>
                      <a:noFill/>
                    </a:lnB>
                  </a:tcPr>
                </a:tc>
                <a:tc>
                  <a:txBody>
                    <a:bodyPr/>
                    <a:lstStyle/>
                    <a:p>
                      <a:pPr algn="ctr" fontAlgn="ctr"/>
                      <a:r>
                        <a:rPr lang="cs-CZ" sz="1400" b="1" i="0" u="none" strike="noStrike">
                          <a:solidFill>
                            <a:srgbClr val="000000"/>
                          </a:solidFill>
                          <a:effectLst/>
                          <a:latin typeface="Calibri" panose="020F0502020204030204" pitchFamily="34" charset="0"/>
                        </a:rPr>
                        <a:t>83,7 %</a:t>
                      </a:r>
                    </a:p>
                  </a:txBody>
                  <a:tcPr marL="9525" marR="9525" marT="9525" marB="0" anchor="ctr">
                    <a:lnL>
                      <a:noFill/>
                    </a:lnL>
                    <a:lnR>
                      <a:noFill/>
                    </a:lnR>
                    <a:lnT>
                      <a:noFill/>
                    </a:lnT>
                    <a:lnB>
                      <a:noFill/>
                    </a:lnB>
                  </a:tcPr>
                </a:tc>
                <a:tc>
                  <a:txBody>
                    <a:bodyPr/>
                    <a:lstStyle/>
                    <a:p>
                      <a:pPr algn="ctr" fontAlgn="ctr"/>
                      <a:r>
                        <a:rPr lang="cs-CZ" sz="1400" b="1" i="1" u="none" strike="noStrike">
                          <a:solidFill>
                            <a:srgbClr val="000000"/>
                          </a:solidFill>
                          <a:effectLst/>
                          <a:latin typeface="Calibri" panose="020F0502020204030204" pitchFamily="34" charset="0"/>
                        </a:rPr>
                        <a:t>45,4 let</a:t>
                      </a:r>
                    </a:p>
                  </a:txBody>
                  <a:tcPr marL="9525" marR="9525" marT="9525" marB="0" anchor="ctr">
                    <a:lnL>
                      <a:noFill/>
                    </a:lnL>
                    <a:lnR>
                      <a:noFill/>
                    </a:lnR>
                    <a:lnT>
                      <a:noFill/>
                    </a:lnT>
                    <a:lnB>
                      <a:noFill/>
                    </a:lnB>
                  </a:tcPr>
                </a:tc>
                <a:extLst>
                  <a:ext uri="{0D108BD9-81ED-4DB2-BD59-A6C34878D82A}">
                    <a16:rowId xmlns:a16="http://schemas.microsoft.com/office/drawing/2014/main" val="792142187"/>
                  </a:ext>
                </a:extLst>
              </a:tr>
              <a:tr h="321256">
                <a:tc>
                  <a:txBody>
                    <a:bodyPr/>
                    <a:lstStyle/>
                    <a:p>
                      <a:pPr algn="l" fontAlgn="ctr"/>
                      <a:r>
                        <a:rPr lang="cs-CZ" sz="1400" b="1" i="0" u="none" strike="noStrike" dirty="0">
                          <a:solidFill>
                            <a:srgbClr val="000000"/>
                          </a:solidFill>
                          <a:effectLst/>
                          <a:latin typeface="Calibri" panose="020F0502020204030204" pitchFamily="34" charset="0"/>
                        </a:rPr>
                        <a:t>Celkem</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cs-CZ" sz="1400" b="1" i="0" u="none" strike="noStrike">
                          <a:solidFill>
                            <a:srgbClr val="000000"/>
                          </a:solidFill>
                          <a:effectLst/>
                          <a:latin typeface="Calibri" panose="020F0502020204030204" pitchFamily="34" charset="0"/>
                        </a:rPr>
                        <a:t>48 014</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cs-CZ" sz="1400" b="1" i="0" u="none" strike="noStrike">
                          <a:solidFill>
                            <a:srgbClr val="000000"/>
                          </a:solidFill>
                          <a:effectLst/>
                          <a:latin typeface="Calibri" panose="020F0502020204030204" pitchFamily="34" charset="0"/>
                        </a:rPr>
                        <a:t>100,0 %</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cs-CZ" sz="1400" b="1" i="1" u="none" strike="noStrike" dirty="0">
                          <a:solidFill>
                            <a:srgbClr val="000000"/>
                          </a:solidFill>
                          <a:effectLst/>
                          <a:latin typeface="Calibri" panose="020F0502020204030204" pitchFamily="34" charset="0"/>
                        </a:rPr>
                        <a:t>45,7 let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46102435"/>
                  </a:ext>
                </a:extLst>
              </a:tr>
            </a:tbl>
          </a:graphicData>
        </a:graphic>
      </p:graphicFrame>
      <p:sp>
        <p:nvSpPr>
          <p:cNvPr id="13" name="Obdélník 12">
            <a:extLst>
              <a:ext uri="{FF2B5EF4-FFF2-40B4-BE49-F238E27FC236}">
                <a16:creationId xmlns:a16="http://schemas.microsoft.com/office/drawing/2014/main" id="{CE1117FA-97E3-4E59-A158-B0ECC91C6D39}"/>
              </a:ext>
            </a:extLst>
          </p:cNvPr>
          <p:cNvSpPr/>
          <p:nvPr/>
        </p:nvSpPr>
        <p:spPr>
          <a:xfrm>
            <a:off x="180538" y="600142"/>
            <a:ext cx="5705912"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Počty nově COVID-19 pozitivních v čase podle věku</a:t>
            </a:r>
          </a:p>
        </p:txBody>
      </p:sp>
      <p:sp>
        <p:nvSpPr>
          <p:cNvPr id="15" name="Obdélník 14">
            <a:extLst>
              <a:ext uri="{FF2B5EF4-FFF2-40B4-BE49-F238E27FC236}">
                <a16:creationId xmlns:a16="http://schemas.microsoft.com/office/drawing/2014/main" id="{292F1E1B-D725-4210-9E95-484AC6073A63}"/>
              </a:ext>
            </a:extLst>
          </p:cNvPr>
          <p:cNvSpPr/>
          <p:nvPr/>
        </p:nvSpPr>
        <p:spPr>
          <a:xfrm>
            <a:off x="704415" y="3142496"/>
            <a:ext cx="10944660" cy="400110"/>
          </a:xfrm>
          <a:prstGeom prst="rect">
            <a:avLst/>
          </a:prstGeom>
        </p:spPr>
        <p:txBody>
          <a:bodyPr wrap="square">
            <a:spAutoFit/>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Pohlaví a věk (celkem za 03/2020 – 03/2021 k 28.3.)</a:t>
            </a:r>
          </a:p>
        </p:txBody>
      </p:sp>
      <p:sp>
        <p:nvSpPr>
          <p:cNvPr id="8" name="Obdélník 7">
            <a:extLst>
              <a:ext uri="{FF2B5EF4-FFF2-40B4-BE49-F238E27FC236}">
                <a16:creationId xmlns:a16="http://schemas.microsoft.com/office/drawing/2014/main" id="{B606052F-7CC6-4D2A-9063-A8EB277DBE9E}"/>
              </a:ext>
            </a:extLst>
          </p:cNvPr>
          <p:cNvSpPr/>
          <p:nvPr/>
        </p:nvSpPr>
        <p:spPr>
          <a:xfrm>
            <a:off x="9010650" y="4714875"/>
            <a:ext cx="144000" cy="14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6" name="Obdélník 15">
            <a:extLst>
              <a:ext uri="{FF2B5EF4-FFF2-40B4-BE49-F238E27FC236}">
                <a16:creationId xmlns:a16="http://schemas.microsoft.com/office/drawing/2014/main" id="{3CA4AA70-498B-47C6-A03A-1BEE16D2CB4A}"/>
              </a:ext>
            </a:extLst>
          </p:cNvPr>
          <p:cNvSpPr/>
          <p:nvPr/>
        </p:nvSpPr>
        <p:spPr>
          <a:xfrm>
            <a:off x="9010650" y="5019675"/>
            <a:ext cx="144000" cy="144000"/>
          </a:xfrm>
          <a:prstGeom prst="rec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 name="TextovéPole 11">
            <a:extLst>
              <a:ext uri="{FF2B5EF4-FFF2-40B4-BE49-F238E27FC236}">
                <a16:creationId xmlns:a16="http://schemas.microsoft.com/office/drawing/2014/main" id="{B70112A9-E00F-44FD-8B13-C0F3BC274367}"/>
              </a:ext>
            </a:extLst>
          </p:cNvPr>
          <p:cNvSpPr txBox="1"/>
          <p:nvPr/>
        </p:nvSpPr>
        <p:spPr>
          <a:xfrm>
            <a:off x="2162175" y="6564152"/>
            <a:ext cx="7077075" cy="261610"/>
          </a:xfrm>
          <a:prstGeom prst="rect">
            <a:avLst/>
          </a:prstGeom>
          <a:noFill/>
        </p:spPr>
        <p:txBody>
          <a:bodyPr wrap="square" rtlCol="0">
            <a:spAutoFit/>
          </a:bodyPr>
          <a:lstStyle/>
          <a:p>
            <a:pPr algn="ctr"/>
            <a:r>
              <a:rPr lang="cs-CZ" sz="1100" dirty="0"/>
              <a:t>Zdroj: ISIN – Informační systém infekční nemocí</a:t>
            </a:r>
            <a:endParaRPr lang="cs-CZ" sz="1100" b="1" dirty="0">
              <a:solidFill>
                <a:srgbClr val="C00000"/>
              </a:solidFill>
            </a:endParaRPr>
          </a:p>
        </p:txBody>
      </p:sp>
      <p:graphicFrame>
        <p:nvGraphicFramePr>
          <p:cNvPr id="17" name="Tabulka 16">
            <a:extLst>
              <a:ext uri="{FF2B5EF4-FFF2-40B4-BE49-F238E27FC236}">
                <a16:creationId xmlns:a16="http://schemas.microsoft.com/office/drawing/2014/main" id="{FEFA9CBE-2A23-4594-8B25-3B9D0FB2E676}"/>
              </a:ext>
            </a:extLst>
          </p:cNvPr>
          <p:cNvGraphicFramePr>
            <a:graphicFrameLocks noGrp="1"/>
          </p:cNvGraphicFramePr>
          <p:nvPr>
            <p:extLst>
              <p:ext uri="{D42A27DB-BD31-4B8C-83A1-F6EECF244321}">
                <p14:modId xmlns:p14="http://schemas.microsoft.com/office/powerpoint/2010/main" val="2675795958"/>
              </p:ext>
            </p:extLst>
          </p:nvPr>
        </p:nvGraphicFramePr>
        <p:xfrm>
          <a:off x="704415" y="1064674"/>
          <a:ext cx="10508525" cy="1938415"/>
        </p:xfrm>
        <a:graphic>
          <a:graphicData uri="http://schemas.openxmlformats.org/drawingml/2006/table">
            <a:tbl>
              <a:tblPr/>
              <a:tblGrid>
                <a:gridCol w="989491">
                  <a:extLst>
                    <a:ext uri="{9D8B030D-6E8A-4147-A177-3AD203B41FA5}">
                      <a16:colId xmlns:a16="http://schemas.microsoft.com/office/drawing/2014/main" val="2590966169"/>
                    </a:ext>
                  </a:extLst>
                </a:gridCol>
                <a:gridCol w="679931">
                  <a:extLst>
                    <a:ext uri="{9D8B030D-6E8A-4147-A177-3AD203B41FA5}">
                      <a16:colId xmlns:a16="http://schemas.microsoft.com/office/drawing/2014/main" val="1196958163"/>
                    </a:ext>
                  </a:extLst>
                </a:gridCol>
                <a:gridCol w="679931">
                  <a:extLst>
                    <a:ext uri="{9D8B030D-6E8A-4147-A177-3AD203B41FA5}">
                      <a16:colId xmlns:a16="http://schemas.microsoft.com/office/drawing/2014/main" val="1590475166"/>
                    </a:ext>
                  </a:extLst>
                </a:gridCol>
                <a:gridCol w="679931">
                  <a:extLst>
                    <a:ext uri="{9D8B030D-6E8A-4147-A177-3AD203B41FA5}">
                      <a16:colId xmlns:a16="http://schemas.microsoft.com/office/drawing/2014/main" val="121150438"/>
                    </a:ext>
                  </a:extLst>
                </a:gridCol>
                <a:gridCol w="679931">
                  <a:extLst>
                    <a:ext uri="{9D8B030D-6E8A-4147-A177-3AD203B41FA5}">
                      <a16:colId xmlns:a16="http://schemas.microsoft.com/office/drawing/2014/main" val="3550961818"/>
                    </a:ext>
                  </a:extLst>
                </a:gridCol>
                <a:gridCol w="679931">
                  <a:extLst>
                    <a:ext uri="{9D8B030D-6E8A-4147-A177-3AD203B41FA5}">
                      <a16:colId xmlns:a16="http://schemas.microsoft.com/office/drawing/2014/main" val="3206239474"/>
                    </a:ext>
                  </a:extLst>
                </a:gridCol>
                <a:gridCol w="679931">
                  <a:extLst>
                    <a:ext uri="{9D8B030D-6E8A-4147-A177-3AD203B41FA5}">
                      <a16:colId xmlns:a16="http://schemas.microsoft.com/office/drawing/2014/main" val="2263018595"/>
                    </a:ext>
                  </a:extLst>
                </a:gridCol>
                <a:gridCol w="679931">
                  <a:extLst>
                    <a:ext uri="{9D8B030D-6E8A-4147-A177-3AD203B41FA5}">
                      <a16:colId xmlns:a16="http://schemas.microsoft.com/office/drawing/2014/main" val="626650623"/>
                    </a:ext>
                  </a:extLst>
                </a:gridCol>
                <a:gridCol w="679931">
                  <a:extLst>
                    <a:ext uri="{9D8B030D-6E8A-4147-A177-3AD203B41FA5}">
                      <a16:colId xmlns:a16="http://schemas.microsoft.com/office/drawing/2014/main" val="2267394689"/>
                    </a:ext>
                  </a:extLst>
                </a:gridCol>
                <a:gridCol w="679931">
                  <a:extLst>
                    <a:ext uri="{9D8B030D-6E8A-4147-A177-3AD203B41FA5}">
                      <a16:colId xmlns:a16="http://schemas.microsoft.com/office/drawing/2014/main" val="2197024938"/>
                    </a:ext>
                  </a:extLst>
                </a:gridCol>
                <a:gridCol w="679931">
                  <a:extLst>
                    <a:ext uri="{9D8B030D-6E8A-4147-A177-3AD203B41FA5}">
                      <a16:colId xmlns:a16="http://schemas.microsoft.com/office/drawing/2014/main" val="3534612074"/>
                    </a:ext>
                  </a:extLst>
                </a:gridCol>
                <a:gridCol w="679931">
                  <a:extLst>
                    <a:ext uri="{9D8B030D-6E8A-4147-A177-3AD203B41FA5}">
                      <a16:colId xmlns:a16="http://schemas.microsoft.com/office/drawing/2014/main" val="23818153"/>
                    </a:ext>
                  </a:extLst>
                </a:gridCol>
                <a:gridCol w="679931">
                  <a:extLst>
                    <a:ext uri="{9D8B030D-6E8A-4147-A177-3AD203B41FA5}">
                      <a16:colId xmlns:a16="http://schemas.microsoft.com/office/drawing/2014/main" val="1420328425"/>
                    </a:ext>
                  </a:extLst>
                </a:gridCol>
                <a:gridCol w="679931">
                  <a:extLst>
                    <a:ext uri="{9D8B030D-6E8A-4147-A177-3AD203B41FA5}">
                      <a16:colId xmlns:a16="http://schemas.microsoft.com/office/drawing/2014/main" val="4178866676"/>
                    </a:ext>
                  </a:extLst>
                </a:gridCol>
                <a:gridCol w="679931">
                  <a:extLst>
                    <a:ext uri="{9D8B030D-6E8A-4147-A177-3AD203B41FA5}">
                      <a16:colId xmlns:a16="http://schemas.microsoft.com/office/drawing/2014/main" val="3601930031"/>
                    </a:ext>
                  </a:extLst>
                </a:gridCol>
              </a:tblGrid>
              <a:tr h="376315">
                <a:tc>
                  <a:txBody>
                    <a:bodyPr/>
                    <a:lstStyle/>
                    <a:p>
                      <a:pPr algn="ctr" fontAlgn="ctr"/>
                      <a:r>
                        <a:rPr lang="cs-CZ" sz="1200" b="0" i="0" u="none" strike="noStrike" dirty="0">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03/ 2020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04/ 2020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05/ 2020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06/ 2020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07/ 2020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08/ 2020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09/ 2020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10/ 2020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11/ 2020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12/ 2020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01/ 2021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02/ 2021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dirty="0">
                          <a:solidFill>
                            <a:srgbClr val="000000"/>
                          </a:solidFill>
                          <a:effectLst/>
                          <a:latin typeface="Calibri" panose="020F0502020204030204" pitchFamily="34" charset="0"/>
                        </a:rPr>
                        <a:t>03/ 2021</a:t>
                      </a:r>
                    </a:p>
                    <a:p>
                      <a:pPr algn="ctr" fontAlgn="ctr"/>
                      <a:r>
                        <a:rPr lang="cs-CZ" sz="1100" b="1" i="0" u="none" strike="noStrike" dirty="0">
                          <a:solidFill>
                            <a:srgbClr val="000000"/>
                          </a:solidFill>
                          <a:effectLst/>
                          <a:latin typeface="Calibri" panose="020F0502020204030204" pitchFamily="34" charset="0"/>
                        </a:rPr>
                        <a:t>k 28.3.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CELKEM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574531829"/>
                  </a:ext>
                </a:extLst>
              </a:tr>
              <a:tr h="293046">
                <a:tc>
                  <a:txBody>
                    <a:bodyPr/>
                    <a:lstStyle/>
                    <a:p>
                      <a:pPr algn="l" fontAlgn="ctr"/>
                      <a:r>
                        <a:rPr lang="cs-CZ" sz="1200" b="1" i="0" u="none" strike="noStrike" dirty="0">
                          <a:solidFill>
                            <a:srgbClr val="000000"/>
                          </a:solidFill>
                          <a:effectLst/>
                          <a:latin typeface="Calibri" panose="020F0502020204030204" pitchFamily="34" charset="0"/>
                        </a:rPr>
                        <a:t>do 29 let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Calibri" panose="020F0502020204030204" pitchFamily="34" charset="0"/>
                        </a:rPr>
                        <a:t>10</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(9,9 %)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6</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(8,0 %)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4</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(20,0 %)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2</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(5,4 %)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6</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(9,8 %)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34</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(19,5 %)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317</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(13,3 %)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1243</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(11,6 %)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581</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(11,8 %)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795</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(10,4 %)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819</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(10,2 %)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813</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(10,1 %)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561</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(9,7 %)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5191</a:t>
                      </a:r>
                      <a:br>
                        <a:rPr lang="cs-CZ" sz="1100" b="1" i="0" u="none" strike="noStrike">
                          <a:solidFill>
                            <a:srgbClr val="000000"/>
                          </a:solidFill>
                          <a:effectLst/>
                          <a:latin typeface="Calibri" panose="020F0502020204030204" pitchFamily="34" charset="0"/>
                        </a:rPr>
                      </a:br>
                      <a:r>
                        <a:rPr lang="cs-CZ" sz="1100" b="1" i="0" u="none" strike="noStrike">
                          <a:solidFill>
                            <a:srgbClr val="000000"/>
                          </a:solidFill>
                          <a:effectLst/>
                          <a:latin typeface="Calibri" panose="020F0502020204030204" pitchFamily="34" charset="0"/>
                        </a:rPr>
                        <a:t>(10,8 %)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43149389"/>
                  </a:ext>
                </a:extLst>
              </a:tr>
              <a:tr h="293046">
                <a:tc>
                  <a:txBody>
                    <a:bodyPr/>
                    <a:lstStyle/>
                    <a:p>
                      <a:pPr algn="l" fontAlgn="ctr"/>
                      <a:r>
                        <a:rPr lang="cs-CZ" sz="1200" b="1" i="0" u="none" strike="noStrike">
                          <a:solidFill>
                            <a:srgbClr val="000000"/>
                          </a:solidFill>
                          <a:effectLst/>
                          <a:latin typeface="Calibri" panose="020F0502020204030204" pitchFamily="34" charset="0"/>
                        </a:rPr>
                        <a:t>30-49 let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100" b="0" i="0" u="none" strike="noStrike">
                          <a:solidFill>
                            <a:srgbClr val="000000"/>
                          </a:solidFill>
                          <a:effectLst/>
                          <a:latin typeface="Calibri" panose="020F0502020204030204" pitchFamily="34" charset="0"/>
                        </a:rPr>
                        <a:t>36</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(35,6 %)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38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(50,7 %)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20</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(54,1 %)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37</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(60,7 %)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85</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(48,9 %)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1258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(52,7 %)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5479</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(51,0 %)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2334</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(47,3 %)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3908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(51,3 %)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3890</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(48,5 %)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4029</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(49,9 %)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2782</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(48,1 %)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23904</a:t>
                      </a:r>
                      <a:br>
                        <a:rPr lang="cs-CZ" sz="1100" b="1" i="0" u="none" strike="noStrike">
                          <a:solidFill>
                            <a:srgbClr val="000000"/>
                          </a:solidFill>
                          <a:effectLst/>
                          <a:latin typeface="Calibri" panose="020F0502020204030204" pitchFamily="34" charset="0"/>
                        </a:rPr>
                      </a:br>
                      <a:r>
                        <a:rPr lang="cs-CZ" sz="1100" b="1" i="0" u="none" strike="noStrike">
                          <a:solidFill>
                            <a:srgbClr val="000000"/>
                          </a:solidFill>
                          <a:effectLst/>
                          <a:latin typeface="Calibri" panose="020F0502020204030204" pitchFamily="34" charset="0"/>
                        </a:rPr>
                        <a:t>(49,8 %)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094708208"/>
                  </a:ext>
                </a:extLst>
              </a:tr>
              <a:tr h="293046">
                <a:tc>
                  <a:txBody>
                    <a:bodyPr/>
                    <a:lstStyle/>
                    <a:p>
                      <a:pPr algn="l" fontAlgn="ctr"/>
                      <a:r>
                        <a:rPr lang="cs-CZ" sz="1200" b="1" i="0" u="none" strike="noStrike">
                          <a:solidFill>
                            <a:srgbClr val="000000"/>
                          </a:solidFill>
                          <a:effectLst/>
                          <a:latin typeface="Calibri" panose="020F0502020204030204" pitchFamily="34" charset="0"/>
                        </a:rPr>
                        <a:t>50-64 let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Calibri" panose="020F0502020204030204" pitchFamily="34" charset="0"/>
                        </a:rPr>
                        <a:t>50</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(49,5 %)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30</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15</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(40,5 %)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17</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(27,9 %)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52</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(29,9 %)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755</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(31,7 %)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3804</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(35,4 %)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1908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(38,7 %)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2737</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(36,0 %)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3055</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(38,1 %)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2948</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(36,5 %)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2186</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(37,8 %)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17565</a:t>
                      </a:r>
                      <a:br>
                        <a:rPr lang="cs-CZ" sz="1100" b="1" i="0" u="none" strike="noStrike">
                          <a:solidFill>
                            <a:srgbClr val="000000"/>
                          </a:solidFill>
                          <a:effectLst/>
                          <a:latin typeface="Calibri" panose="020F0502020204030204" pitchFamily="34" charset="0"/>
                        </a:rPr>
                      </a:br>
                      <a:r>
                        <a:rPr lang="cs-CZ" sz="1100" b="1" i="0" u="none" strike="noStrike">
                          <a:solidFill>
                            <a:srgbClr val="000000"/>
                          </a:solidFill>
                          <a:effectLst/>
                          <a:latin typeface="Calibri" panose="020F0502020204030204" pitchFamily="34" charset="0"/>
                        </a:rPr>
                        <a:t>(36,6 %)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39929111"/>
                  </a:ext>
                </a:extLst>
              </a:tr>
              <a:tr h="293046">
                <a:tc>
                  <a:txBody>
                    <a:bodyPr/>
                    <a:lstStyle/>
                    <a:p>
                      <a:pPr algn="l" fontAlgn="ctr"/>
                      <a:r>
                        <a:rPr lang="cs-CZ" sz="1200" b="1" i="0" u="none" strike="noStrike">
                          <a:solidFill>
                            <a:srgbClr val="000000"/>
                          </a:solidFill>
                          <a:effectLst/>
                          <a:latin typeface="Calibri" panose="020F0502020204030204" pitchFamily="34" charset="0"/>
                        </a:rPr>
                        <a:t>65+ let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100" b="0" i="0" u="none" strike="noStrike">
                          <a:solidFill>
                            <a:srgbClr val="000000"/>
                          </a:solidFill>
                          <a:effectLst/>
                          <a:latin typeface="Calibri" panose="020F0502020204030204" pitchFamily="34" charset="0"/>
                        </a:rPr>
                        <a:t>5</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(5,0 %)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(1,3 %)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(1,6 %)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3</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(1,7 %)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55</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(2,3 %)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210</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(2,0 %)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112</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(2,3 %)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173</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(2,3 %)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262</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(3,3 %)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281</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(3,5 %)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0" i="0" u="none" strike="noStrike">
                          <a:solidFill>
                            <a:srgbClr val="000000"/>
                          </a:solidFill>
                          <a:effectLst/>
                          <a:latin typeface="Calibri" panose="020F0502020204030204" pitchFamily="34" charset="0"/>
                        </a:rPr>
                        <a:t>251</a:t>
                      </a:r>
                      <a:br>
                        <a:rPr lang="cs-CZ" sz="1100" b="0" i="0" u="none" strike="noStrike">
                          <a:solidFill>
                            <a:srgbClr val="000000"/>
                          </a:solidFill>
                          <a:effectLst/>
                          <a:latin typeface="Calibri" panose="020F0502020204030204" pitchFamily="34" charset="0"/>
                        </a:rPr>
                      </a:br>
                      <a:r>
                        <a:rPr lang="cs-CZ" sz="1100" b="0" i="0" u="none" strike="noStrike">
                          <a:solidFill>
                            <a:srgbClr val="000000"/>
                          </a:solidFill>
                          <a:effectLst/>
                          <a:latin typeface="Calibri" panose="020F0502020204030204" pitchFamily="34" charset="0"/>
                        </a:rPr>
                        <a:t>(4,3 %)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100" b="1" i="0" u="none" strike="noStrike">
                          <a:solidFill>
                            <a:srgbClr val="000000"/>
                          </a:solidFill>
                          <a:effectLst/>
                          <a:latin typeface="Calibri" panose="020F0502020204030204" pitchFamily="34" charset="0"/>
                        </a:rPr>
                        <a:t>1354</a:t>
                      </a:r>
                      <a:br>
                        <a:rPr lang="cs-CZ" sz="1100" b="1" i="0" u="none" strike="noStrike">
                          <a:solidFill>
                            <a:srgbClr val="000000"/>
                          </a:solidFill>
                          <a:effectLst/>
                          <a:latin typeface="Calibri" panose="020F0502020204030204" pitchFamily="34" charset="0"/>
                        </a:rPr>
                      </a:br>
                      <a:r>
                        <a:rPr lang="cs-CZ" sz="1100" b="1" i="0" u="none" strike="noStrike">
                          <a:solidFill>
                            <a:srgbClr val="000000"/>
                          </a:solidFill>
                          <a:effectLst/>
                          <a:latin typeface="Calibri" panose="020F0502020204030204" pitchFamily="34" charset="0"/>
                        </a:rPr>
                        <a:t>(2,8 %)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16269390"/>
                  </a:ext>
                </a:extLst>
              </a:tr>
              <a:tr h="147918">
                <a:tc>
                  <a:txBody>
                    <a:bodyPr/>
                    <a:lstStyle/>
                    <a:p>
                      <a:pPr algn="l" fontAlgn="ctr"/>
                      <a:r>
                        <a:rPr lang="cs-CZ" sz="1200" b="1" i="0" u="none" strike="noStrike" dirty="0">
                          <a:solidFill>
                            <a:srgbClr val="000000"/>
                          </a:solidFill>
                          <a:effectLst/>
                          <a:latin typeface="Calibri" panose="020F0502020204030204" pitchFamily="34" charset="0"/>
                        </a:rPr>
                        <a:t>CELKEM</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101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75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37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61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174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2 385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10 736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4 935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7 613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8 026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8 071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a:solidFill>
                            <a:srgbClr val="000000"/>
                          </a:solidFill>
                          <a:effectLst/>
                          <a:latin typeface="Calibri" panose="020F0502020204030204" pitchFamily="34" charset="0"/>
                        </a:rPr>
                        <a:t>5 780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100" b="1" i="0" u="none" strike="noStrike" dirty="0">
                          <a:solidFill>
                            <a:srgbClr val="000000"/>
                          </a:solidFill>
                          <a:effectLst/>
                          <a:latin typeface="Calibri" panose="020F0502020204030204" pitchFamily="34" charset="0"/>
                        </a:rPr>
                        <a:t>48 014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986755919"/>
                  </a:ext>
                </a:extLst>
              </a:tr>
            </a:tbl>
          </a:graphicData>
        </a:graphic>
      </p:graphicFrame>
    </p:spTree>
    <p:extLst>
      <p:ext uri="{BB962C8B-B14F-4D97-AF65-F5344CB8AC3E}">
        <p14:creationId xmlns:p14="http://schemas.microsoft.com/office/powerpoint/2010/main" val="26123145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CFAC55-E7BE-4475-808A-CF41E61842C2}"/>
              </a:ext>
            </a:extLst>
          </p:cNvPr>
          <p:cNvSpPr>
            <a:spLocks noGrp="1"/>
          </p:cNvSpPr>
          <p:nvPr>
            <p:ph type="title"/>
          </p:nvPr>
        </p:nvSpPr>
        <p:spPr>
          <a:xfrm>
            <a:off x="292061" y="2"/>
            <a:ext cx="7794664" cy="576000"/>
          </a:xfrm>
        </p:spPr>
        <p:txBody>
          <a:bodyPr/>
          <a:lstStyle/>
          <a:p>
            <a:r>
              <a:rPr lang="cs-CZ" sz="2000" dirty="0"/>
              <a:t>COVID-19 </a:t>
            </a:r>
            <a:r>
              <a:rPr lang="cs-CZ" dirty="0"/>
              <a:t>pozitivní pedagogové a další pracovníci ve školství</a:t>
            </a:r>
            <a:endParaRPr lang="cs-CZ" sz="2000" dirty="0"/>
          </a:p>
        </p:txBody>
      </p:sp>
      <p:sp>
        <p:nvSpPr>
          <p:cNvPr id="5" name="Obdélník 4">
            <a:extLst>
              <a:ext uri="{FF2B5EF4-FFF2-40B4-BE49-F238E27FC236}">
                <a16:creationId xmlns:a16="http://schemas.microsoft.com/office/drawing/2014/main" id="{DCAC58A8-53EA-4F94-877D-8537B4CF9B8F}"/>
              </a:ext>
            </a:extLst>
          </p:cNvPr>
          <p:cNvSpPr/>
          <p:nvPr/>
        </p:nvSpPr>
        <p:spPr>
          <a:xfrm>
            <a:off x="1623152" y="794240"/>
            <a:ext cx="7886700" cy="830997"/>
          </a:xfrm>
          <a:prstGeom prst="rect">
            <a:avLst/>
          </a:prstGeom>
        </p:spPr>
        <p:txBody>
          <a:bodyPr wrap="square">
            <a:spAutoFit/>
          </a:bodyPr>
          <a:lstStyle/>
          <a:p>
            <a:pPr marL="0" marR="0" lvl="0" indent="0" defTabSz="914400" rtl="0" eaLnBrk="1" fontAlgn="b" latinLnBrk="0" hangingPunct="1">
              <a:lnSpc>
                <a:spcPct val="100000"/>
              </a:lnSpc>
              <a:spcBef>
                <a:spcPts val="0"/>
              </a:spcBef>
              <a:spcAft>
                <a:spcPts val="0"/>
              </a:spcAft>
              <a:buClrTx/>
              <a:buSzTx/>
              <a:buFontTx/>
              <a:buNone/>
              <a:tabLst/>
              <a:defRPr/>
            </a:pPr>
            <a:r>
              <a:rPr kumimoji="0" lang="cs-CZ" sz="24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Přehled vážných stavů a úmrtí pedagogů s COVID-19</a:t>
            </a:r>
          </a:p>
          <a:p>
            <a:pPr marL="0" marR="0" lvl="0" indent="0" defTabSz="914400" rtl="0" eaLnBrk="1" fontAlgn="b" latinLnBrk="0" hangingPunct="1">
              <a:lnSpc>
                <a:spcPct val="100000"/>
              </a:lnSpc>
              <a:spcBef>
                <a:spcPts val="0"/>
              </a:spcBef>
              <a:spcAft>
                <a:spcPts val="0"/>
              </a:spcAft>
              <a:buClrTx/>
              <a:buSzTx/>
              <a:buFontTx/>
              <a:buNone/>
              <a:tabLst/>
              <a:defRPr/>
            </a:pPr>
            <a:endParaRPr kumimoji="0" lang="cs-CZ" sz="24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p:txBody>
      </p:sp>
      <p:sp>
        <p:nvSpPr>
          <p:cNvPr id="15" name="TextovéPole 14">
            <a:extLst>
              <a:ext uri="{FF2B5EF4-FFF2-40B4-BE49-F238E27FC236}">
                <a16:creationId xmlns:a16="http://schemas.microsoft.com/office/drawing/2014/main" id="{50830CF6-7A58-412A-B93D-F49E187AFB0C}"/>
              </a:ext>
            </a:extLst>
          </p:cNvPr>
          <p:cNvSpPr txBox="1"/>
          <p:nvPr/>
        </p:nvSpPr>
        <p:spPr>
          <a:xfrm>
            <a:off x="2162175" y="6564152"/>
            <a:ext cx="7077075" cy="261610"/>
          </a:xfrm>
          <a:prstGeom prst="rect">
            <a:avLst/>
          </a:prstGeom>
          <a:noFill/>
        </p:spPr>
        <p:txBody>
          <a:bodyPr wrap="square" rtlCol="0">
            <a:spAutoFit/>
          </a:bodyPr>
          <a:lstStyle/>
          <a:p>
            <a:pPr algn="ctr"/>
            <a:r>
              <a:rPr lang="cs-CZ" sz="1100" dirty="0"/>
              <a:t>Zdroj: ISIN – Informační systém infekční nemocí</a:t>
            </a:r>
            <a:endParaRPr lang="cs-CZ" sz="1100" b="1" dirty="0">
              <a:solidFill>
                <a:srgbClr val="C00000"/>
              </a:solidFill>
            </a:endParaRPr>
          </a:p>
        </p:txBody>
      </p:sp>
      <p:graphicFrame>
        <p:nvGraphicFramePr>
          <p:cNvPr id="6" name="Tabulka 5">
            <a:extLst>
              <a:ext uri="{FF2B5EF4-FFF2-40B4-BE49-F238E27FC236}">
                <a16:creationId xmlns:a16="http://schemas.microsoft.com/office/drawing/2014/main" id="{F2AF85EC-4296-42B0-94CA-6804D5953FA6}"/>
              </a:ext>
            </a:extLst>
          </p:cNvPr>
          <p:cNvGraphicFramePr>
            <a:graphicFrameLocks noGrp="1"/>
          </p:cNvGraphicFramePr>
          <p:nvPr>
            <p:extLst>
              <p:ext uri="{D42A27DB-BD31-4B8C-83A1-F6EECF244321}">
                <p14:modId xmlns:p14="http://schemas.microsoft.com/office/powerpoint/2010/main" val="408602119"/>
              </p:ext>
            </p:extLst>
          </p:nvPr>
        </p:nvGraphicFramePr>
        <p:xfrm>
          <a:off x="1623152" y="1300208"/>
          <a:ext cx="7886700" cy="5063652"/>
        </p:xfrm>
        <a:graphic>
          <a:graphicData uri="http://schemas.openxmlformats.org/drawingml/2006/table">
            <a:tbl>
              <a:tblPr firstRow="1" firstCol="1" lastRow="1" bandRow="1">
                <a:tableStyleId>{5C22544A-7EE6-4342-B048-85BDC9FD1C3A}</a:tableStyleId>
              </a:tblPr>
              <a:tblGrid>
                <a:gridCol w="1971675">
                  <a:extLst>
                    <a:ext uri="{9D8B030D-6E8A-4147-A177-3AD203B41FA5}">
                      <a16:colId xmlns:a16="http://schemas.microsoft.com/office/drawing/2014/main" val="2504970614"/>
                    </a:ext>
                  </a:extLst>
                </a:gridCol>
                <a:gridCol w="1971675">
                  <a:extLst>
                    <a:ext uri="{9D8B030D-6E8A-4147-A177-3AD203B41FA5}">
                      <a16:colId xmlns:a16="http://schemas.microsoft.com/office/drawing/2014/main" val="486136752"/>
                    </a:ext>
                  </a:extLst>
                </a:gridCol>
                <a:gridCol w="1971675">
                  <a:extLst>
                    <a:ext uri="{9D8B030D-6E8A-4147-A177-3AD203B41FA5}">
                      <a16:colId xmlns:a16="http://schemas.microsoft.com/office/drawing/2014/main" val="2116031447"/>
                    </a:ext>
                  </a:extLst>
                </a:gridCol>
                <a:gridCol w="1971675">
                  <a:extLst>
                    <a:ext uri="{9D8B030D-6E8A-4147-A177-3AD203B41FA5}">
                      <a16:colId xmlns:a16="http://schemas.microsoft.com/office/drawing/2014/main" val="1077373093"/>
                    </a:ext>
                  </a:extLst>
                </a:gridCol>
              </a:tblGrid>
              <a:tr h="828932">
                <a:tc>
                  <a:txBody>
                    <a:bodyPr/>
                    <a:lstStyle/>
                    <a:p>
                      <a:pPr algn="l" fontAlgn="b"/>
                      <a:endParaRPr lang="cs-CZ"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ctr"/>
                      <a:r>
                        <a:rPr lang="cs-CZ" sz="1600" u="none" strike="noStrike">
                          <a:effectLst/>
                        </a:rPr>
                        <a:t>Počet nově diagnostikovaných</a:t>
                      </a:r>
                      <a:endParaRPr lang="cs-CZ" sz="16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cs-CZ" sz="1600" u="none" strike="noStrike" dirty="0">
                          <a:effectLst/>
                        </a:rPr>
                        <a:t>Počet hospitalizovaných</a:t>
                      </a:r>
                      <a:endParaRPr lang="cs-CZ" sz="16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cs-CZ" sz="1600" u="none" strike="noStrike" dirty="0">
                          <a:effectLst/>
                        </a:rPr>
                        <a:t>Počet úmrtí</a:t>
                      </a:r>
                      <a:endParaRPr lang="cs-CZ" sz="16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482221017"/>
                  </a:ext>
                </a:extLst>
              </a:tr>
              <a:tr h="302480">
                <a:tc>
                  <a:txBody>
                    <a:bodyPr/>
                    <a:lstStyle/>
                    <a:p>
                      <a:pPr algn="ctr" fontAlgn="ctr"/>
                      <a:r>
                        <a:rPr lang="cs-CZ" sz="1600" u="none" strike="noStrike">
                          <a:effectLst/>
                        </a:rPr>
                        <a:t>03/2020</a:t>
                      </a:r>
                      <a:endParaRPr lang="cs-CZ" sz="16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101</a:t>
                      </a: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4</a:t>
                      </a:r>
                    </a:p>
                  </a:txBody>
                  <a:tcPr marL="9525" marR="9525" marT="9525" marB="0" anchor="ctr"/>
                </a:tc>
                <a:tc>
                  <a:txBody>
                    <a:bodyPr/>
                    <a:lstStyle/>
                    <a:p>
                      <a:pPr algn="ctr" fontAlgn="ctr"/>
                      <a:endParaRPr lang="cs-CZ" sz="16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451407860"/>
                  </a:ext>
                </a:extLst>
              </a:tr>
              <a:tr h="302480">
                <a:tc>
                  <a:txBody>
                    <a:bodyPr/>
                    <a:lstStyle/>
                    <a:p>
                      <a:pPr algn="ctr" fontAlgn="ctr"/>
                      <a:r>
                        <a:rPr lang="cs-CZ" sz="1600" u="none" strike="noStrike">
                          <a:effectLst/>
                        </a:rPr>
                        <a:t>04/2020</a:t>
                      </a:r>
                      <a:endParaRPr lang="cs-CZ" sz="16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75</a:t>
                      </a: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6</a:t>
                      </a:r>
                    </a:p>
                  </a:txBody>
                  <a:tcPr marL="9525" marR="9525" marT="9525" marB="0" anchor="ctr"/>
                </a:tc>
                <a:tc>
                  <a:txBody>
                    <a:bodyPr/>
                    <a:lstStyle/>
                    <a:p>
                      <a:pPr algn="ctr" fontAlgn="ctr"/>
                      <a:endParaRPr lang="cs-CZ" sz="16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2871256552"/>
                  </a:ext>
                </a:extLst>
              </a:tr>
              <a:tr h="302480">
                <a:tc>
                  <a:txBody>
                    <a:bodyPr/>
                    <a:lstStyle/>
                    <a:p>
                      <a:pPr algn="ctr" fontAlgn="ctr"/>
                      <a:r>
                        <a:rPr lang="cs-CZ" sz="1600" u="none" strike="noStrike">
                          <a:effectLst/>
                        </a:rPr>
                        <a:t>05/2020</a:t>
                      </a:r>
                      <a:endParaRPr lang="cs-CZ" sz="16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20</a:t>
                      </a: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3</a:t>
                      </a:r>
                    </a:p>
                  </a:txBody>
                  <a:tcPr marL="9525" marR="9525" marT="9525" marB="0" anchor="ctr"/>
                </a:tc>
                <a:tc>
                  <a:txBody>
                    <a:bodyPr/>
                    <a:lstStyle/>
                    <a:p>
                      <a:pPr algn="ctr" fontAlgn="ctr"/>
                      <a:endParaRPr lang="cs-CZ" sz="16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3838722085"/>
                  </a:ext>
                </a:extLst>
              </a:tr>
              <a:tr h="302480">
                <a:tc>
                  <a:txBody>
                    <a:bodyPr/>
                    <a:lstStyle/>
                    <a:p>
                      <a:pPr algn="ctr" fontAlgn="ctr"/>
                      <a:r>
                        <a:rPr lang="cs-CZ" sz="1600" u="none" strike="noStrike">
                          <a:effectLst/>
                        </a:rPr>
                        <a:t>06/2020</a:t>
                      </a:r>
                      <a:endParaRPr lang="cs-CZ" sz="16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37</a:t>
                      </a: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2</a:t>
                      </a:r>
                    </a:p>
                  </a:txBody>
                  <a:tcPr marL="9525" marR="9525" marT="9525" marB="0" anchor="ctr"/>
                </a:tc>
                <a:tc>
                  <a:txBody>
                    <a:bodyPr/>
                    <a:lstStyle/>
                    <a:p>
                      <a:pPr algn="ctr" fontAlgn="ctr"/>
                      <a:endParaRPr lang="cs-CZ" sz="16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2486323372"/>
                  </a:ext>
                </a:extLst>
              </a:tr>
              <a:tr h="302480">
                <a:tc>
                  <a:txBody>
                    <a:bodyPr/>
                    <a:lstStyle/>
                    <a:p>
                      <a:pPr algn="ctr" fontAlgn="ctr"/>
                      <a:r>
                        <a:rPr lang="cs-CZ" sz="1600" u="none" strike="noStrike">
                          <a:effectLst/>
                        </a:rPr>
                        <a:t>07/2020</a:t>
                      </a:r>
                      <a:endParaRPr lang="cs-CZ" sz="16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61</a:t>
                      </a: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4</a:t>
                      </a:r>
                    </a:p>
                  </a:txBody>
                  <a:tcPr marL="9525" marR="9525" marT="9525" marB="0" anchor="ctr"/>
                </a:tc>
                <a:tc>
                  <a:txBody>
                    <a:bodyPr/>
                    <a:lstStyle/>
                    <a:p>
                      <a:pPr algn="ctr" fontAlgn="ctr"/>
                      <a:endParaRPr lang="cs-CZ" sz="16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2562342802"/>
                  </a:ext>
                </a:extLst>
              </a:tr>
              <a:tr h="302480">
                <a:tc>
                  <a:txBody>
                    <a:bodyPr/>
                    <a:lstStyle/>
                    <a:p>
                      <a:pPr algn="ctr" fontAlgn="ctr"/>
                      <a:r>
                        <a:rPr lang="cs-CZ" sz="1600" u="none" strike="noStrike">
                          <a:effectLst/>
                        </a:rPr>
                        <a:t>08/2020</a:t>
                      </a:r>
                      <a:endParaRPr lang="cs-CZ" sz="16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174</a:t>
                      </a: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5</a:t>
                      </a:r>
                    </a:p>
                  </a:txBody>
                  <a:tcPr marL="9525" marR="9525" marT="9525" marB="0" anchor="ctr"/>
                </a:tc>
                <a:tc>
                  <a:txBody>
                    <a:bodyPr/>
                    <a:lstStyle/>
                    <a:p>
                      <a:pPr algn="ctr" fontAlgn="ctr"/>
                      <a:endParaRPr lang="cs-CZ" sz="16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1269365639"/>
                  </a:ext>
                </a:extLst>
              </a:tr>
              <a:tr h="302480">
                <a:tc>
                  <a:txBody>
                    <a:bodyPr/>
                    <a:lstStyle/>
                    <a:p>
                      <a:pPr algn="ctr" fontAlgn="ctr"/>
                      <a:r>
                        <a:rPr lang="cs-CZ" sz="1600" u="none" strike="noStrike">
                          <a:effectLst/>
                        </a:rPr>
                        <a:t>09/2020</a:t>
                      </a:r>
                      <a:endParaRPr lang="cs-CZ" sz="16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2 385</a:t>
                      </a: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56</a:t>
                      </a:r>
                    </a:p>
                  </a:txBody>
                  <a:tcPr marL="9525" marR="9525" marT="9525" marB="0" anchor="ctr"/>
                </a:tc>
                <a:tc>
                  <a:txBody>
                    <a:bodyPr/>
                    <a:lstStyle/>
                    <a:p>
                      <a:pPr algn="ctr" fontAlgn="ctr"/>
                      <a:endParaRPr lang="cs-CZ" sz="16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258973319"/>
                  </a:ext>
                </a:extLst>
              </a:tr>
              <a:tr h="302480">
                <a:tc>
                  <a:txBody>
                    <a:bodyPr/>
                    <a:lstStyle/>
                    <a:p>
                      <a:pPr algn="ctr" fontAlgn="ctr"/>
                      <a:r>
                        <a:rPr lang="cs-CZ" sz="1600" u="none" strike="noStrike" dirty="0">
                          <a:effectLst/>
                        </a:rPr>
                        <a:t>10/2020</a:t>
                      </a:r>
                      <a:endParaRPr lang="cs-CZ" sz="16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10 736</a:t>
                      </a: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172</a:t>
                      </a: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3</a:t>
                      </a:r>
                    </a:p>
                  </a:txBody>
                  <a:tcPr marL="9525" marR="9525" marT="9525" marB="0" anchor="ctr"/>
                </a:tc>
                <a:extLst>
                  <a:ext uri="{0D108BD9-81ED-4DB2-BD59-A6C34878D82A}">
                    <a16:rowId xmlns:a16="http://schemas.microsoft.com/office/drawing/2014/main" val="3407095629"/>
                  </a:ext>
                </a:extLst>
              </a:tr>
              <a:tr h="302480">
                <a:tc>
                  <a:txBody>
                    <a:bodyPr/>
                    <a:lstStyle/>
                    <a:p>
                      <a:pPr algn="ctr" fontAlgn="ctr"/>
                      <a:r>
                        <a:rPr lang="cs-CZ" sz="1600" u="none" strike="noStrike">
                          <a:effectLst/>
                        </a:rPr>
                        <a:t>11/2020</a:t>
                      </a:r>
                      <a:endParaRPr lang="cs-CZ" sz="16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4 935</a:t>
                      </a: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92</a:t>
                      </a: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3</a:t>
                      </a:r>
                    </a:p>
                  </a:txBody>
                  <a:tcPr marL="9525" marR="9525" marT="9525" marB="0" anchor="ctr"/>
                </a:tc>
                <a:extLst>
                  <a:ext uri="{0D108BD9-81ED-4DB2-BD59-A6C34878D82A}">
                    <a16:rowId xmlns:a16="http://schemas.microsoft.com/office/drawing/2014/main" val="3388921178"/>
                  </a:ext>
                </a:extLst>
              </a:tr>
              <a:tr h="302480">
                <a:tc>
                  <a:txBody>
                    <a:bodyPr/>
                    <a:lstStyle/>
                    <a:p>
                      <a:pPr algn="ctr" fontAlgn="ctr"/>
                      <a:r>
                        <a:rPr lang="cs-CZ" sz="1600" u="none" strike="noStrike">
                          <a:effectLst/>
                        </a:rPr>
                        <a:t>12/2020</a:t>
                      </a:r>
                      <a:endParaRPr lang="cs-CZ" sz="16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7 613</a:t>
                      </a: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106</a:t>
                      </a: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5</a:t>
                      </a:r>
                    </a:p>
                  </a:txBody>
                  <a:tcPr marL="9525" marR="9525" marT="9525" marB="0" anchor="ctr"/>
                </a:tc>
                <a:extLst>
                  <a:ext uri="{0D108BD9-81ED-4DB2-BD59-A6C34878D82A}">
                    <a16:rowId xmlns:a16="http://schemas.microsoft.com/office/drawing/2014/main" val="1710372643"/>
                  </a:ext>
                </a:extLst>
              </a:tr>
              <a:tr h="302480">
                <a:tc>
                  <a:txBody>
                    <a:bodyPr/>
                    <a:lstStyle/>
                    <a:p>
                      <a:pPr algn="ctr" fontAlgn="ctr"/>
                      <a:r>
                        <a:rPr lang="cs-CZ" sz="1600" u="none" strike="noStrike">
                          <a:effectLst/>
                        </a:rPr>
                        <a:t>01/2021</a:t>
                      </a:r>
                      <a:endParaRPr lang="cs-CZ" sz="16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8 026</a:t>
                      </a: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127</a:t>
                      </a: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8</a:t>
                      </a:r>
                    </a:p>
                  </a:txBody>
                  <a:tcPr marL="9525" marR="9525" marT="9525" marB="0" anchor="ctr"/>
                </a:tc>
                <a:extLst>
                  <a:ext uri="{0D108BD9-81ED-4DB2-BD59-A6C34878D82A}">
                    <a16:rowId xmlns:a16="http://schemas.microsoft.com/office/drawing/2014/main" val="1760358995"/>
                  </a:ext>
                </a:extLst>
              </a:tr>
              <a:tr h="302480">
                <a:tc>
                  <a:txBody>
                    <a:bodyPr/>
                    <a:lstStyle/>
                    <a:p>
                      <a:pPr algn="ctr" fontAlgn="ctr"/>
                      <a:r>
                        <a:rPr lang="cs-CZ" sz="1600" u="none" strike="noStrike" dirty="0">
                          <a:effectLst/>
                        </a:rPr>
                        <a:t>02/2021</a:t>
                      </a:r>
                      <a:endParaRPr lang="cs-CZ" sz="16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8 071</a:t>
                      </a: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182</a:t>
                      </a: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6</a:t>
                      </a:r>
                    </a:p>
                  </a:txBody>
                  <a:tcPr marL="9525" marR="9525" marT="9525" marB="0" anchor="ctr"/>
                </a:tc>
                <a:extLst>
                  <a:ext uri="{0D108BD9-81ED-4DB2-BD59-A6C34878D82A}">
                    <a16:rowId xmlns:a16="http://schemas.microsoft.com/office/drawing/2014/main" val="2966110923"/>
                  </a:ext>
                </a:extLst>
              </a:tr>
              <a:tr h="30248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cs-CZ" sz="1600" u="none" strike="noStrike" dirty="0">
                          <a:effectLst/>
                        </a:rPr>
                        <a:t>03/2021 k 28.3.</a:t>
                      </a:r>
                      <a:endParaRPr lang="cs-CZ" sz="16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5 780</a:t>
                      </a: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176</a:t>
                      </a:r>
                    </a:p>
                  </a:txBody>
                  <a:tcPr marL="9525" marR="9525" marT="9525" marB="0" anchor="ctr"/>
                </a:tc>
                <a:tc>
                  <a:txBody>
                    <a:bodyPr/>
                    <a:lstStyle/>
                    <a:p>
                      <a:pPr algn="ctr" fontAlgn="ctr"/>
                      <a:r>
                        <a:rPr lang="cs-CZ" sz="1600" b="0" i="0" u="none" strike="noStrike">
                          <a:solidFill>
                            <a:srgbClr val="000000"/>
                          </a:solidFill>
                          <a:effectLst/>
                          <a:latin typeface="Arial" panose="020B0604020202020204" pitchFamily="34" charset="0"/>
                        </a:rPr>
                        <a:t>15</a:t>
                      </a:r>
                    </a:p>
                  </a:txBody>
                  <a:tcPr marL="9525" marR="9525" marT="9525" marB="0" anchor="ctr"/>
                </a:tc>
                <a:extLst>
                  <a:ext uri="{0D108BD9-81ED-4DB2-BD59-A6C34878D82A}">
                    <a16:rowId xmlns:a16="http://schemas.microsoft.com/office/drawing/2014/main" val="383359433"/>
                  </a:ext>
                </a:extLst>
              </a:tr>
              <a:tr h="302480">
                <a:tc>
                  <a:txBody>
                    <a:bodyPr/>
                    <a:lstStyle/>
                    <a:p>
                      <a:pPr algn="ctr" fontAlgn="ctr"/>
                      <a:r>
                        <a:rPr lang="cs-CZ" sz="1600" u="none" strike="noStrike">
                          <a:effectLst/>
                        </a:rPr>
                        <a:t>CELKEM</a:t>
                      </a:r>
                      <a:endParaRPr lang="cs-CZ" sz="16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cs-CZ" sz="1600" b="1" i="0" u="none" strike="noStrike">
                          <a:solidFill>
                            <a:srgbClr val="FFFFFF"/>
                          </a:solidFill>
                          <a:effectLst/>
                          <a:latin typeface="Arial" panose="020B0604020202020204" pitchFamily="34" charset="0"/>
                        </a:rPr>
                        <a:t>48 014</a:t>
                      </a:r>
                    </a:p>
                  </a:txBody>
                  <a:tcPr marL="9525" marR="9525" marT="9525" marB="0" anchor="ctr"/>
                </a:tc>
                <a:tc>
                  <a:txBody>
                    <a:bodyPr/>
                    <a:lstStyle/>
                    <a:p>
                      <a:pPr algn="ctr" fontAlgn="ctr"/>
                      <a:r>
                        <a:rPr lang="cs-CZ" sz="1600" b="1" i="0" u="none" strike="noStrike" dirty="0">
                          <a:solidFill>
                            <a:srgbClr val="FFFFFF"/>
                          </a:solidFill>
                          <a:effectLst/>
                          <a:latin typeface="Arial" panose="020B0604020202020204" pitchFamily="34" charset="0"/>
                        </a:rPr>
                        <a:t>935</a:t>
                      </a:r>
                    </a:p>
                  </a:txBody>
                  <a:tcPr marL="9525" marR="9525" marT="9525" marB="0" anchor="ctr"/>
                </a:tc>
                <a:tc>
                  <a:txBody>
                    <a:bodyPr/>
                    <a:lstStyle/>
                    <a:p>
                      <a:pPr algn="ctr" fontAlgn="ctr"/>
                      <a:r>
                        <a:rPr lang="cs-CZ" sz="1600" b="1" i="0" u="none" strike="noStrike" dirty="0">
                          <a:solidFill>
                            <a:srgbClr val="FFFFFF"/>
                          </a:solidFill>
                          <a:effectLst/>
                          <a:latin typeface="Arial" panose="020B0604020202020204" pitchFamily="34" charset="0"/>
                        </a:rPr>
                        <a:t>40</a:t>
                      </a:r>
                    </a:p>
                  </a:txBody>
                  <a:tcPr marL="9525" marR="9525" marT="9525" marB="0" anchor="ctr"/>
                </a:tc>
                <a:extLst>
                  <a:ext uri="{0D108BD9-81ED-4DB2-BD59-A6C34878D82A}">
                    <a16:rowId xmlns:a16="http://schemas.microsoft.com/office/drawing/2014/main" val="1711784112"/>
                  </a:ext>
                </a:extLst>
              </a:tr>
            </a:tbl>
          </a:graphicData>
        </a:graphic>
      </p:graphicFrame>
    </p:spTree>
    <p:extLst>
      <p:ext uri="{BB962C8B-B14F-4D97-AF65-F5344CB8AC3E}">
        <p14:creationId xmlns:p14="http://schemas.microsoft.com/office/powerpoint/2010/main" val="34966213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ulka 5">
            <a:extLst>
              <a:ext uri="{FF2B5EF4-FFF2-40B4-BE49-F238E27FC236}">
                <a16:creationId xmlns:a16="http://schemas.microsoft.com/office/drawing/2014/main" id="{8CF8D22D-BF6D-477A-8103-79D6B1ECCEC2}"/>
              </a:ext>
            </a:extLst>
          </p:cNvPr>
          <p:cNvGraphicFramePr>
            <a:graphicFrameLocks noGrp="1"/>
          </p:cNvGraphicFramePr>
          <p:nvPr>
            <p:extLst>
              <p:ext uri="{D42A27DB-BD31-4B8C-83A1-F6EECF244321}">
                <p14:modId xmlns:p14="http://schemas.microsoft.com/office/powerpoint/2010/main" val="2358877328"/>
              </p:ext>
            </p:extLst>
          </p:nvPr>
        </p:nvGraphicFramePr>
        <p:xfrm>
          <a:off x="3400425" y="1914501"/>
          <a:ext cx="5010150" cy="3973995"/>
        </p:xfrm>
        <a:graphic>
          <a:graphicData uri="http://schemas.openxmlformats.org/drawingml/2006/table">
            <a:tbl>
              <a:tblPr/>
              <a:tblGrid>
                <a:gridCol w="2505075">
                  <a:extLst>
                    <a:ext uri="{9D8B030D-6E8A-4147-A177-3AD203B41FA5}">
                      <a16:colId xmlns:a16="http://schemas.microsoft.com/office/drawing/2014/main" val="539126193"/>
                    </a:ext>
                  </a:extLst>
                </a:gridCol>
                <a:gridCol w="2505075">
                  <a:extLst>
                    <a:ext uri="{9D8B030D-6E8A-4147-A177-3AD203B41FA5}">
                      <a16:colId xmlns:a16="http://schemas.microsoft.com/office/drawing/2014/main" val="3853028690"/>
                    </a:ext>
                  </a:extLst>
                </a:gridCol>
              </a:tblGrid>
              <a:tr h="264933">
                <a:tc>
                  <a:txBody>
                    <a:bodyPr/>
                    <a:lstStyle/>
                    <a:p>
                      <a:pPr algn="r" fontAlgn="b"/>
                      <a:endParaRPr lang="cs-CZ"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63BE7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A1D07E"/>
                    </a:solidFill>
                  </a:tcPr>
                </a:tc>
                <a:extLst>
                  <a:ext uri="{0D108BD9-81ED-4DB2-BD59-A6C34878D82A}">
                    <a16:rowId xmlns:a16="http://schemas.microsoft.com/office/drawing/2014/main" val="3550979350"/>
                  </a:ext>
                </a:extLst>
              </a:tr>
              <a:tr h="264933">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AD79"/>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FDC82"/>
                    </a:solidFill>
                  </a:tcPr>
                </a:tc>
                <a:extLst>
                  <a:ext uri="{0D108BD9-81ED-4DB2-BD59-A6C34878D82A}">
                    <a16:rowId xmlns:a16="http://schemas.microsoft.com/office/drawing/2014/main" val="3037420208"/>
                  </a:ext>
                </a:extLst>
              </a:tr>
              <a:tr h="264933">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D3DE81"/>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FDF82"/>
                    </a:solidFill>
                  </a:tcPr>
                </a:tc>
                <a:extLst>
                  <a:ext uri="{0D108BD9-81ED-4DB2-BD59-A6C34878D82A}">
                    <a16:rowId xmlns:a16="http://schemas.microsoft.com/office/drawing/2014/main" val="4243592118"/>
                  </a:ext>
                </a:extLst>
              </a:tr>
              <a:tr h="264933">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A477"/>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ECB7E"/>
                    </a:solidFill>
                  </a:tcPr>
                </a:tc>
                <a:extLst>
                  <a:ext uri="{0D108BD9-81ED-4DB2-BD59-A6C34878D82A}">
                    <a16:rowId xmlns:a16="http://schemas.microsoft.com/office/drawing/2014/main" val="615484890"/>
                  </a:ext>
                </a:extLst>
              </a:tr>
              <a:tr h="264933">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776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63BE7B"/>
                    </a:solidFill>
                  </a:tcPr>
                </a:tc>
                <a:extLst>
                  <a:ext uri="{0D108BD9-81ED-4DB2-BD59-A6C34878D82A}">
                    <a16:rowId xmlns:a16="http://schemas.microsoft.com/office/drawing/2014/main" val="1960186314"/>
                  </a:ext>
                </a:extLst>
              </a:tr>
              <a:tr h="264933">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8696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8696B"/>
                    </a:solidFill>
                  </a:tcPr>
                </a:tc>
                <a:extLst>
                  <a:ext uri="{0D108BD9-81ED-4DB2-BD59-A6C34878D82A}">
                    <a16:rowId xmlns:a16="http://schemas.microsoft.com/office/drawing/2014/main" val="1273930346"/>
                  </a:ext>
                </a:extLst>
              </a:tr>
              <a:tr h="264933">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746D"/>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9C75"/>
                    </a:solidFill>
                  </a:tcPr>
                </a:tc>
                <a:extLst>
                  <a:ext uri="{0D108BD9-81ED-4DB2-BD59-A6C34878D82A}">
                    <a16:rowId xmlns:a16="http://schemas.microsoft.com/office/drawing/2014/main" val="177961271"/>
                  </a:ext>
                </a:extLst>
              </a:tr>
              <a:tr h="264933">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706D"/>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BDD880"/>
                    </a:solidFill>
                  </a:tcPr>
                </a:tc>
                <a:extLst>
                  <a:ext uri="{0D108BD9-81ED-4DB2-BD59-A6C34878D82A}">
                    <a16:rowId xmlns:a16="http://schemas.microsoft.com/office/drawing/2014/main" val="465262436"/>
                  </a:ext>
                </a:extLst>
              </a:tr>
              <a:tr h="264933">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A377"/>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6A6C"/>
                    </a:solidFill>
                  </a:tcPr>
                </a:tc>
                <a:extLst>
                  <a:ext uri="{0D108BD9-81ED-4DB2-BD59-A6C34878D82A}">
                    <a16:rowId xmlns:a16="http://schemas.microsoft.com/office/drawing/2014/main" val="243005153"/>
                  </a:ext>
                </a:extLst>
              </a:tr>
              <a:tr h="264933">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CDDC81"/>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FEB84"/>
                    </a:solidFill>
                  </a:tcPr>
                </a:tc>
                <a:extLst>
                  <a:ext uri="{0D108BD9-81ED-4DB2-BD59-A6C34878D82A}">
                    <a16:rowId xmlns:a16="http://schemas.microsoft.com/office/drawing/2014/main" val="3181239278"/>
                  </a:ext>
                </a:extLst>
              </a:tr>
              <a:tr h="264933">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9ACD7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E3E382"/>
                    </a:solidFill>
                  </a:tcPr>
                </a:tc>
                <a:extLst>
                  <a:ext uri="{0D108BD9-81ED-4DB2-BD59-A6C34878D82A}">
                    <a16:rowId xmlns:a16="http://schemas.microsoft.com/office/drawing/2014/main" val="3731654382"/>
                  </a:ext>
                </a:extLst>
              </a:tr>
              <a:tr h="264933">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EEE683"/>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FE684"/>
                    </a:solidFill>
                  </a:tcPr>
                </a:tc>
                <a:extLst>
                  <a:ext uri="{0D108BD9-81ED-4DB2-BD59-A6C34878D82A}">
                    <a16:rowId xmlns:a16="http://schemas.microsoft.com/office/drawing/2014/main" val="2758876582"/>
                  </a:ext>
                </a:extLst>
              </a:tr>
              <a:tr h="264933">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FEB84"/>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ABD37F"/>
                    </a:solidFill>
                  </a:tcPr>
                </a:tc>
                <a:extLst>
                  <a:ext uri="{0D108BD9-81ED-4DB2-BD59-A6C34878D82A}">
                    <a16:rowId xmlns:a16="http://schemas.microsoft.com/office/drawing/2014/main" val="3483000358"/>
                  </a:ext>
                </a:extLst>
              </a:tr>
              <a:tr h="264933">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A83"/>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DDE182"/>
                    </a:solidFill>
                  </a:tcPr>
                </a:tc>
                <a:extLst>
                  <a:ext uri="{0D108BD9-81ED-4DB2-BD59-A6C34878D82A}">
                    <a16:rowId xmlns:a16="http://schemas.microsoft.com/office/drawing/2014/main" val="2833904161"/>
                  </a:ext>
                </a:extLst>
              </a:tr>
              <a:tr h="264933">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E7E482"/>
                    </a:solidFill>
                  </a:tcPr>
                </a:tc>
                <a:tc>
                  <a:txBody>
                    <a:bodyPr/>
                    <a:lstStyle/>
                    <a:p>
                      <a:pPr algn="r" fontAlgn="b"/>
                      <a:endParaRPr lang="cs-CZ"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EAE582"/>
                    </a:solidFill>
                  </a:tcPr>
                </a:tc>
                <a:extLst>
                  <a:ext uri="{0D108BD9-81ED-4DB2-BD59-A6C34878D82A}">
                    <a16:rowId xmlns:a16="http://schemas.microsoft.com/office/drawing/2014/main" val="376880728"/>
                  </a:ext>
                </a:extLst>
              </a:tr>
            </a:tbl>
          </a:graphicData>
        </a:graphic>
      </p:graphicFrame>
      <p:sp>
        <p:nvSpPr>
          <p:cNvPr id="2" name="Nadpis 1">
            <a:extLst>
              <a:ext uri="{FF2B5EF4-FFF2-40B4-BE49-F238E27FC236}">
                <a16:creationId xmlns:a16="http://schemas.microsoft.com/office/drawing/2014/main" id="{41CFAC55-E7BE-4475-808A-CF41E61842C2}"/>
              </a:ext>
            </a:extLst>
          </p:cNvPr>
          <p:cNvSpPr>
            <a:spLocks noGrp="1"/>
          </p:cNvSpPr>
          <p:nvPr>
            <p:ph type="title"/>
          </p:nvPr>
        </p:nvSpPr>
        <p:spPr>
          <a:xfrm>
            <a:off x="292061" y="2"/>
            <a:ext cx="7794664" cy="576000"/>
          </a:xfrm>
        </p:spPr>
        <p:txBody>
          <a:bodyPr/>
          <a:lstStyle/>
          <a:p>
            <a:r>
              <a:rPr lang="cs-CZ" sz="2000" dirty="0"/>
              <a:t>COVID-19 </a:t>
            </a:r>
            <a:r>
              <a:rPr lang="cs-CZ" dirty="0"/>
              <a:t>pozitivní pedagogové a další pracovníci ve školství</a:t>
            </a:r>
            <a:endParaRPr lang="cs-CZ" sz="2000" dirty="0"/>
          </a:p>
        </p:txBody>
      </p:sp>
      <p:graphicFrame>
        <p:nvGraphicFramePr>
          <p:cNvPr id="4" name="Tabulka 3">
            <a:extLst>
              <a:ext uri="{FF2B5EF4-FFF2-40B4-BE49-F238E27FC236}">
                <a16:creationId xmlns:a16="http://schemas.microsoft.com/office/drawing/2014/main" id="{D331817A-7C2E-4C24-B13B-BA7D2C969C9D}"/>
              </a:ext>
            </a:extLst>
          </p:cNvPr>
          <p:cNvGraphicFramePr>
            <a:graphicFrameLocks noGrp="1"/>
          </p:cNvGraphicFramePr>
          <p:nvPr>
            <p:extLst>
              <p:ext uri="{D42A27DB-BD31-4B8C-83A1-F6EECF244321}">
                <p14:modId xmlns:p14="http://schemas.microsoft.com/office/powerpoint/2010/main" val="2140488167"/>
              </p:ext>
            </p:extLst>
          </p:nvPr>
        </p:nvGraphicFramePr>
        <p:xfrm>
          <a:off x="421759" y="1139463"/>
          <a:ext cx="11138180" cy="4751712"/>
        </p:xfrm>
        <a:graphic>
          <a:graphicData uri="http://schemas.openxmlformats.org/drawingml/2006/table">
            <a:tbl>
              <a:tblPr/>
              <a:tblGrid>
                <a:gridCol w="2984152">
                  <a:extLst>
                    <a:ext uri="{9D8B030D-6E8A-4147-A177-3AD203B41FA5}">
                      <a16:colId xmlns:a16="http://schemas.microsoft.com/office/drawing/2014/main" val="2590966169"/>
                    </a:ext>
                  </a:extLst>
                </a:gridCol>
                <a:gridCol w="2499153">
                  <a:extLst>
                    <a:ext uri="{9D8B030D-6E8A-4147-A177-3AD203B41FA5}">
                      <a16:colId xmlns:a16="http://schemas.microsoft.com/office/drawing/2014/main" val="1196958163"/>
                    </a:ext>
                  </a:extLst>
                </a:gridCol>
                <a:gridCol w="2499153">
                  <a:extLst>
                    <a:ext uri="{9D8B030D-6E8A-4147-A177-3AD203B41FA5}">
                      <a16:colId xmlns:a16="http://schemas.microsoft.com/office/drawing/2014/main" val="1590475166"/>
                    </a:ext>
                  </a:extLst>
                </a:gridCol>
                <a:gridCol w="1577861">
                  <a:extLst>
                    <a:ext uri="{9D8B030D-6E8A-4147-A177-3AD203B41FA5}">
                      <a16:colId xmlns:a16="http://schemas.microsoft.com/office/drawing/2014/main" val="121150438"/>
                    </a:ext>
                  </a:extLst>
                </a:gridCol>
                <a:gridCol w="1577861">
                  <a:extLst>
                    <a:ext uri="{9D8B030D-6E8A-4147-A177-3AD203B41FA5}">
                      <a16:colId xmlns:a16="http://schemas.microsoft.com/office/drawing/2014/main" val="3550961818"/>
                    </a:ext>
                  </a:extLst>
                </a:gridCol>
              </a:tblGrid>
              <a:tr h="776232">
                <a:tc>
                  <a:txBody>
                    <a:bodyPr/>
                    <a:lstStyle/>
                    <a:p>
                      <a:pPr algn="l" fontAlgn="b"/>
                      <a:endParaRPr lang="cs-CZ" sz="1400" b="0" i="0" u="none" strike="noStrike">
                        <a:solidFill>
                          <a:srgbClr val="000000"/>
                        </a:solidFill>
                        <a:effectLst/>
                        <a:latin typeface="Calibri" panose="020F0502020204030204" pitchFamily="34" charset="0"/>
                      </a:endParaRPr>
                    </a:p>
                  </a:txBody>
                  <a:tcPr marL="36000" marR="3600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400" b="1" i="0" u="none" strike="noStrike" dirty="0">
                          <a:solidFill>
                            <a:srgbClr val="000000"/>
                          </a:solidFill>
                          <a:effectLst/>
                          <a:latin typeface="Calibri" panose="020F0502020204030204" pitchFamily="34" charset="0"/>
                        </a:rPr>
                        <a:t>Celkový kumulativní počet</a:t>
                      </a:r>
                    </a:p>
                    <a:p>
                      <a:pPr algn="ctr" fontAlgn="ctr"/>
                      <a:r>
                        <a:rPr lang="cs-CZ" sz="1400" b="0" i="0" u="none" strike="noStrike" dirty="0" err="1">
                          <a:solidFill>
                            <a:srgbClr val="000000"/>
                          </a:solidFill>
                          <a:effectLst/>
                          <a:latin typeface="Calibri" panose="020F0502020204030204" pitchFamily="34" charset="0"/>
                        </a:rPr>
                        <a:t>abs</a:t>
                      </a:r>
                      <a:r>
                        <a:rPr lang="cs-CZ" sz="1400" b="0" i="0" u="none" strike="noStrike" dirty="0">
                          <a:solidFill>
                            <a:srgbClr val="000000"/>
                          </a:solidFill>
                          <a:effectLst/>
                          <a:latin typeface="Calibri" panose="020F0502020204030204" pitchFamily="34" charset="0"/>
                        </a:rPr>
                        <a:t>. počet (počet na 1000 pedagogů a vychovatelů*)</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400" b="1" i="0" u="none" strike="noStrike" dirty="0">
                          <a:solidFill>
                            <a:srgbClr val="000000"/>
                          </a:solidFill>
                          <a:effectLst/>
                          <a:latin typeface="Calibri" panose="020F0502020204030204" pitchFamily="34" charset="0"/>
                        </a:rPr>
                        <a:t>Aktuálně pozitivní</a:t>
                      </a:r>
                    </a:p>
                    <a:p>
                      <a:pPr marL="0" marR="0" lvl="0" indent="0" algn="ctr" defTabSz="914400" rtl="0" eaLnBrk="1" fontAlgn="ctr" latinLnBrk="0" hangingPunct="1">
                        <a:lnSpc>
                          <a:spcPct val="100000"/>
                        </a:lnSpc>
                        <a:spcBef>
                          <a:spcPts val="0"/>
                        </a:spcBef>
                        <a:spcAft>
                          <a:spcPts val="0"/>
                        </a:spcAft>
                        <a:buClrTx/>
                        <a:buSzTx/>
                        <a:buFontTx/>
                        <a:buNone/>
                        <a:tabLst/>
                        <a:defRPr/>
                      </a:pPr>
                      <a:r>
                        <a:rPr lang="cs-CZ" sz="1400" b="0" i="0" u="none" strike="noStrike" dirty="0" err="1">
                          <a:solidFill>
                            <a:srgbClr val="000000"/>
                          </a:solidFill>
                          <a:effectLst/>
                          <a:latin typeface="Calibri" panose="020F0502020204030204" pitchFamily="34" charset="0"/>
                        </a:rPr>
                        <a:t>abs</a:t>
                      </a:r>
                      <a:r>
                        <a:rPr lang="cs-CZ" sz="1400" b="0" i="0" u="none" strike="noStrike" dirty="0">
                          <a:solidFill>
                            <a:srgbClr val="000000"/>
                          </a:solidFill>
                          <a:effectLst/>
                          <a:latin typeface="Calibri" panose="020F0502020204030204" pitchFamily="34" charset="0"/>
                        </a:rPr>
                        <a:t>. počet (počet na 1000 pedagogů a vychovatelů*)</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400" b="1" i="0" u="none" strike="noStrike" dirty="0">
                          <a:solidFill>
                            <a:srgbClr val="000000"/>
                          </a:solidFill>
                          <a:effectLst/>
                          <a:latin typeface="Calibri" panose="020F0502020204030204" pitchFamily="34" charset="0"/>
                        </a:rPr>
                        <a:t>Vyléčení</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400" b="1" i="0" u="none" strike="noStrike" dirty="0">
                          <a:solidFill>
                            <a:srgbClr val="000000"/>
                          </a:solidFill>
                          <a:effectLst/>
                          <a:latin typeface="Calibri" panose="020F0502020204030204" pitchFamily="34" charset="0"/>
                        </a:rPr>
                        <a:t>Zemřelí</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574531829"/>
                  </a:ext>
                </a:extLst>
              </a:tr>
              <a:tr h="265032">
                <a:tc>
                  <a:txBody>
                    <a:bodyPr/>
                    <a:lstStyle/>
                    <a:p>
                      <a:pPr algn="l" fontAlgn="ctr"/>
                      <a:r>
                        <a:rPr lang="cs-CZ" sz="1400" b="1" i="0" u="none" strike="noStrike" dirty="0">
                          <a:solidFill>
                            <a:srgbClr val="000000"/>
                          </a:solidFill>
                          <a:effectLst/>
                          <a:latin typeface="Calibri" panose="020F0502020204030204" pitchFamily="34" charset="0"/>
                        </a:rPr>
                        <a:t>CZ010 Hlavní město Praha</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400" b="0" i="0" u="none" strike="noStrike">
                          <a:solidFill>
                            <a:srgbClr val="000000"/>
                          </a:solidFill>
                          <a:effectLst/>
                          <a:latin typeface="Calibri" panose="020F0502020204030204" pitchFamily="34" charset="0"/>
                        </a:rPr>
                        <a:t>4 479 (187,0)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265 (11,1)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4 210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43149389"/>
                  </a:ext>
                </a:extLst>
              </a:tr>
              <a:tr h="265032">
                <a:tc>
                  <a:txBody>
                    <a:bodyPr/>
                    <a:lstStyle/>
                    <a:p>
                      <a:pPr algn="l" fontAlgn="ctr"/>
                      <a:r>
                        <a:rPr lang="cs-CZ" sz="1400" b="1" i="0" u="none" strike="noStrike" dirty="0">
                          <a:solidFill>
                            <a:srgbClr val="000000"/>
                          </a:solidFill>
                          <a:effectLst/>
                          <a:latin typeface="Calibri" panose="020F0502020204030204" pitchFamily="34" charset="0"/>
                        </a:rPr>
                        <a:t>CZ020 Středočeský kraj</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400" b="0" i="0" u="none" strike="noStrike">
                          <a:solidFill>
                            <a:srgbClr val="000000"/>
                          </a:solidFill>
                          <a:effectLst/>
                          <a:latin typeface="Calibri" panose="020F0502020204030204" pitchFamily="34" charset="0"/>
                        </a:rPr>
                        <a:t>6 767 (301,9)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381 (17,0)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6 382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094708208"/>
                  </a:ext>
                </a:extLst>
              </a:tr>
              <a:tr h="265032">
                <a:tc>
                  <a:txBody>
                    <a:bodyPr/>
                    <a:lstStyle/>
                    <a:p>
                      <a:pPr algn="l" fontAlgn="ctr"/>
                      <a:r>
                        <a:rPr lang="cs-CZ" sz="1400" b="1" i="0" u="none" strike="noStrike" dirty="0">
                          <a:solidFill>
                            <a:srgbClr val="000000"/>
                          </a:solidFill>
                          <a:effectLst/>
                          <a:latin typeface="Calibri" panose="020F0502020204030204" pitchFamily="34" charset="0"/>
                        </a:rPr>
                        <a:t>CZ031 Jihočeský kraj</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400" b="0" i="0" u="none" strike="noStrike">
                          <a:solidFill>
                            <a:srgbClr val="000000"/>
                          </a:solidFill>
                          <a:effectLst/>
                          <a:latin typeface="Calibri" panose="020F0502020204030204" pitchFamily="34" charset="0"/>
                        </a:rPr>
                        <a:t>2 805 (259,2)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183 (16,9)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2 621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39929111"/>
                  </a:ext>
                </a:extLst>
              </a:tr>
              <a:tr h="265032">
                <a:tc>
                  <a:txBody>
                    <a:bodyPr/>
                    <a:lstStyle/>
                    <a:p>
                      <a:pPr algn="l" fontAlgn="ctr"/>
                      <a:r>
                        <a:rPr lang="cs-CZ" sz="1400" b="1" i="0" u="none" strike="noStrike">
                          <a:solidFill>
                            <a:srgbClr val="000000"/>
                          </a:solidFill>
                          <a:effectLst/>
                          <a:latin typeface="Calibri" panose="020F0502020204030204" pitchFamily="34" charset="0"/>
                        </a:rPr>
                        <a:t>CZ032 Plzeňský kraj</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400" b="0" i="0" u="none" strike="noStrike">
                          <a:solidFill>
                            <a:srgbClr val="000000"/>
                          </a:solidFill>
                          <a:effectLst/>
                          <a:latin typeface="Calibri" panose="020F0502020204030204" pitchFamily="34" charset="0"/>
                        </a:rPr>
                        <a:t>2 824 (304,1)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162 (17,4)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2 658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016269390"/>
                  </a:ext>
                </a:extLst>
              </a:tr>
              <a:tr h="265032">
                <a:tc>
                  <a:txBody>
                    <a:bodyPr/>
                    <a:lstStyle/>
                    <a:p>
                      <a:pPr algn="l" fontAlgn="ctr"/>
                      <a:r>
                        <a:rPr lang="cs-CZ" sz="1400" b="1" i="0" u="none" strike="noStrike" dirty="0">
                          <a:solidFill>
                            <a:srgbClr val="00B050"/>
                          </a:solidFill>
                          <a:effectLst/>
                          <a:latin typeface="Calibri" panose="020F0502020204030204" pitchFamily="34" charset="0"/>
                        </a:rPr>
                        <a:t>CZ041 Karlovarský kraj</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400" b="0" i="0" u="none" strike="noStrike">
                          <a:solidFill>
                            <a:srgbClr val="000000"/>
                          </a:solidFill>
                          <a:effectLst/>
                          <a:latin typeface="Calibri" panose="020F0502020204030204" pitchFamily="34" charset="0"/>
                        </a:rPr>
                        <a:t>1 371 (315,0)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32 (7,4)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1 334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693955503"/>
                  </a:ext>
                </a:extLst>
              </a:tr>
              <a:tr h="265032">
                <a:tc>
                  <a:txBody>
                    <a:bodyPr/>
                    <a:lstStyle/>
                    <a:p>
                      <a:pPr algn="l" fontAlgn="ctr"/>
                      <a:r>
                        <a:rPr lang="cs-CZ" sz="1400" b="1" i="0" u="none" strike="noStrike" dirty="0">
                          <a:solidFill>
                            <a:schemeClr val="tx2"/>
                          </a:solidFill>
                          <a:effectLst/>
                          <a:latin typeface="Calibri" panose="020F0502020204030204" pitchFamily="34" charset="0"/>
                        </a:rPr>
                        <a:t>CZ042 Ústecký kraj</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400" b="0" i="0" u="none" strike="noStrike">
                          <a:solidFill>
                            <a:srgbClr val="000000"/>
                          </a:solidFill>
                          <a:effectLst/>
                          <a:latin typeface="Calibri" panose="020F0502020204030204" pitchFamily="34" charset="0"/>
                        </a:rPr>
                        <a:t>4 149 (318,4)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261 (20,0)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3 883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559521019"/>
                  </a:ext>
                </a:extLst>
              </a:tr>
              <a:tr h="265032">
                <a:tc>
                  <a:txBody>
                    <a:bodyPr/>
                    <a:lstStyle/>
                    <a:p>
                      <a:pPr algn="l" fontAlgn="ctr"/>
                      <a:r>
                        <a:rPr lang="cs-CZ" sz="1400" b="1" i="0" u="none" strike="noStrike" dirty="0">
                          <a:solidFill>
                            <a:schemeClr val="tx2"/>
                          </a:solidFill>
                          <a:effectLst/>
                          <a:latin typeface="Calibri" panose="020F0502020204030204" pitchFamily="34" charset="0"/>
                        </a:rPr>
                        <a:t>CZ051 Liberecký kraj</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400" b="0" i="0" u="none" strike="noStrike">
                          <a:solidFill>
                            <a:srgbClr val="000000"/>
                          </a:solidFill>
                          <a:effectLst/>
                          <a:latin typeface="Calibri" panose="020F0502020204030204" pitchFamily="34" charset="0"/>
                        </a:rPr>
                        <a:t>2 299 (315,9)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136 (18,7)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2 163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endParaRPr lang="cs-CZ" sz="1400" b="0"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94935082"/>
                  </a:ext>
                </a:extLst>
              </a:tr>
              <a:tr h="265032">
                <a:tc>
                  <a:txBody>
                    <a:bodyPr/>
                    <a:lstStyle/>
                    <a:p>
                      <a:pPr algn="l" fontAlgn="ctr"/>
                      <a:r>
                        <a:rPr lang="cs-CZ" sz="1400" b="1" i="0" u="none" strike="noStrike" dirty="0">
                          <a:solidFill>
                            <a:srgbClr val="00B050"/>
                          </a:solidFill>
                          <a:effectLst/>
                          <a:latin typeface="Calibri" panose="020F0502020204030204" pitchFamily="34" charset="0"/>
                        </a:rPr>
                        <a:t>CZ052 Královéhradecký kraj</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400" b="0" i="0" u="none" strike="noStrike">
                          <a:solidFill>
                            <a:srgbClr val="000000"/>
                          </a:solidFill>
                          <a:effectLst/>
                          <a:latin typeface="Calibri" panose="020F0502020204030204" pitchFamily="34" charset="0"/>
                        </a:rPr>
                        <a:t>2 961 (316,8)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119 (12,7)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2 839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02617779"/>
                  </a:ext>
                </a:extLst>
              </a:tr>
              <a:tr h="265032">
                <a:tc>
                  <a:txBody>
                    <a:bodyPr/>
                    <a:lstStyle/>
                    <a:p>
                      <a:pPr algn="l" fontAlgn="ctr"/>
                      <a:r>
                        <a:rPr lang="cs-CZ" sz="1400" b="1" i="0" u="none" strike="noStrike" dirty="0">
                          <a:solidFill>
                            <a:schemeClr val="tx2"/>
                          </a:solidFill>
                          <a:effectLst/>
                          <a:latin typeface="Calibri" panose="020F0502020204030204" pitchFamily="34" charset="0"/>
                        </a:rPr>
                        <a:t>CZ053 Pardubický kraj</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400" b="0" i="0" u="none" strike="noStrike">
                          <a:solidFill>
                            <a:srgbClr val="000000"/>
                          </a:solidFill>
                          <a:effectLst/>
                          <a:latin typeface="Calibri" panose="020F0502020204030204" pitchFamily="34" charset="0"/>
                        </a:rPr>
                        <a:t>2 676 (304,5)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176 (20,0)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2 498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858062864"/>
                  </a:ext>
                </a:extLst>
              </a:tr>
              <a:tr h="265032">
                <a:tc>
                  <a:txBody>
                    <a:bodyPr/>
                    <a:lstStyle/>
                    <a:p>
                      <a:pPr algn="l" fontAlgn="ctr"/>
                      <a:r>
                        <a:rPr lang="cs-CZ" sz="1400" b="1" i="0" u="none" strike="noStrike" dirty="0">
                          <a:solidFill>
                            <a:srgbClr val="000000"/>
                          </a:solidFill>
                          <a:effectLst/>
                          <a:latin typeface="Calibri" panose="020F0502020204030204" pitchFamily="34" charset="0"/>
                        </a:rPr>
                        <a:t>CZ063 Kraj Vysočina</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400" b="0" i="0" u="none" strike="noStrike">
                          <a:solidFill>
                            <a:srgbClr val="000000"/>
                          </a:solidFill>
                          <a:effectLst/>
                          <a:latin typeface="Calibri" panose="020F0502020204030204" pitchFamily="34" charset="0"/>
                        </a:rPr>
                        <a:t>2 202 (255,4)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143 (16,6)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2 056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83380229"/>
                  </a:ext>
                </a:extLst>
              </a:tr>
              <a:tr h="265032">
                <a:tc>
                  <a:txBody>
                    <a:bodyPr/>
                    <a:lstStyle/>
                    <a:p>
                      <a:pPr algn="l" fontAlgn="ctr"/>
                      <a:r>
                        <a:rPr lang="cs-CZ" sz="1400" b="1" i="0" u="none" strike="noStrike">
                          <a:solidFill>
                            <a:srgbClr val="000000"/>
                          </a:solidFill>
                          <a:effectLst/>
                          <a:latin typeface="Calibri" panose="020F0502020204030204" pitchFamily="34" charset="0"/>
                        </a:rPr>
                        <a:t>CZ064 Jihomoravský kraj</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400" b="0" i="0" u="none" strike="noStrike">
                          <a:solidFill>
                            <a:srgbClr val="000000"/>
                          </a:solidFill>
                          <a:effectLst/>
                          <a:latin typeface="Calibri" panose="020F0502020204030204" pitchFamily="34" charset="0"/>
                        </a:rPr>
                        <a:t>4 288 (222,2)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289 (15,0)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3 997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925515213"/>
                  </a:ext>
                </a:extLst>
              </a:tr>
              <a:tr h="265032">
                <a:tc>
                  <a:txBody>
                    <a:bodyPr/>
                    <a:lstStyle/>
                    <a:p>
                      <a:pPr algn="l" fontAlgn="ctr"/>
                      <a:r>
                        <a:rPr lang="cs-CZ" sz="1400" b="1" i="0" u="none" strike="noStrike" dirty="0">
                          <a:solidFill>
                            <a:srgbClr val="000000"/>
                          </a:solidFill>
                          <a:effectLst/>
                          <a:latin typeface="Calibri" panose="020F0502020204030204" pitchFamily="34" charset="0"/>
                        </a:rPr>
                        <a:t>CZ071 Olomoucký kraj</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400" b="0" i="0" u="none" strike="noStrike">
                          <a:solidFill>
                            <a:srgbClr val="000000"/>
                          </a:solidFill>
                          <a:effectLst/>
                          <a:latin typeface="Calibri" panose="020F0502020204030204" pitchFamily="34" charset="0"/>
                        </a:rPr>
                        <a:t>2 942 (276,4)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178 (16,7)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2 763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200603951"/>
                  </a:ext>
                </a:extLst>
              </a:tr>
              <a:tr h="265032">
                <a:tc>
                  <a:txBody>
                    <a:bodyPr/>
                    <a:lstStyle/>
                    <a:p>
                      <a:pPr algn="l" fontAlgn="ctr"/>
                      <a:r>
                        <a:rPr lang="cs-CZ" sz="1400" b="1" i="0" u="none" strike="noStrike" dirty="0">
                          <a:solidFill>
                            <a:srgbClr val="000000"/>
                          </a:solidFill>
                          <a:effectLst/>
                          <a:latin typeface="Calibri" panose="020F0502020204030204" pitchFamily="34" charset="0"/>
                        </a:rPr>
                        <a:t>CZ072 Zlínský kraj</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400" b="0" i="0" u="none" strike="noStrike">
                          <a:solidFill>
                            <a:srgbClr val="000000"/>
                          </a:solidFill>
                          <a:effectLst/>
                          <a:latin typeface="Calibri" panose="020F0502020204030204" pitchFamily="34" charset="0"/>
                        </a:rPr>
                        <a:t>2 753 (286,9)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112 (11,7)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2 638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262287779"/>
                  </a:ext>
                </a:extLst>
              </a:tr>
              <a:tr h="265032">
                <a:tc>
                  <a:txBody>
                    <a:bodyPr/>
                    <a:lstStyle/>
                    <a:p>
                      <a:pPr algn="l" fontAlgn="ctr"/>
                      <a:r>
                        <a:rPr lang="cs-CZ" sz="1400" b="1" i="0" u="none" strike="noStrike" dirty="0">
                          <a:solidFill>
                            <a:srgbClr val="000000"/>
                          </a:solidFill>
                          <a:effectLst/>
                          <a:latin typeface="Calibri" panose="020F0502020204030204" pitchFamily="34" charset="0"/>
                        </a:rPr>
                        <a:t>CZ080 Moravskoslezský kraj</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cs-CZ" sz="1400" b="0" i="0" u="none" strike="noStrike">
                          <a:solidFill>
                            <a:srgbClr val="000000"/>
                          </a:solidFill>
                          <a:effectLst/>
                          <a:latin typeface="Calibri" panose="020F0502020204030204" pitchFamily="34" charset="0"/>
                        </a:rPr>
                        <a:t>5 498 (285,4)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281 (14,6)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5 214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71196642"/>
                  </a:ext>
                </a:extLst>
              </a:tr>
              <a:tr h="265032">
                <a:tc>
                  <a:txBody>
                    <a:bodyPr/>
                    <a:lstStyle/>
                    <a:p>
                      <a:pPr algn="l" fontAlgn="ctr"/>
                      <a:r>
                        <a:rPr lang="cs-CZ" sz="1400" b="1" i="0" u="none" strike="noStrike" dirty="0">
                          <a:solidFill>
                            <a:srgbClr val="000000"/>
                          </a:solidFill>
                          <a:effectLst/>
                          <a:latin typeface="Calibri" panose="020F0502020204030204" pitchFamily="34" charset="0"/>
                        </a:rPr>
                        <a:t>CELKEM</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400" b="1" i="0" u="none" strike="noStrike">
                          <a:solidFill>
                            <a:srgbClr val="000000"/>
                          </a:solidFill>
                          <a:effectLst/>
                          <a:latin typeface="Calibri" panose="020F0502020204030204" pitchFamily="34" charset="0"/>
                        </a:rPr>
                        <a:t>48 014 (271,8)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400" b="1" i="0" u="none" strike="noStrike">
                          <a:solidFill>
                            <a:srgbClr val="000000"/>
                          </a:solidFill>
                          <a:effectLst/>
                          <a:latin typeface="Calibri" panose="020F0502020204030204" pitchFamily="34" charset="0"/>
                        </a:rPr>
                        <a:t>2 718 (15,4)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400" b="1" i="0" u="none" strike="noStrike">
                          <a:solidFill>
                            <a:srgbClr val="000000"/>
                          </a:solidFill>
                          <a:effectLst/>
                          <a:latin typeface="Calibri" panose="020F0502020204030204" pitchFamily="34" charset="0"/>
                        </a:rPr>
                        <a:t>45 256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400" b="1" i="0" u="none" strike="noStrike" dirty="0">
                          <a:solidFill>
                            <a:srgbClr val="000000"/>
                          </a:solidFill>
                          <a:effectLst/>
                          <a:latin typeface="Calibri" panose="020F050202020403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86755919"/>
                  </a:ext>
                </a:extLst>
              </a:tr>
            </a:tbl>
          </a:graphicData>
        </a:graphic>
      </p:graphicFrame>
      <p:sp>
        <p:nvSpPr>
          <p:cNvPr id="5" name="Obdélník 4">
            <a:extLst>
              <a:ext uri="{FF2B5EF4-FFF2-40B4-BE49-F238E27FC236}">
                <a16:creationId xmlns:a16="http://schemas.microsoft.com/office/drawing/2014/main" id="{DCAC58A8-53EA-4F94-877D-8537B4CF9B8F}"/>
              </a:ext>
            </a:extLst>
          </p:cNvPr>
          <p:cNvSpPr/>
          <p:nvPr/>
        </p:nvSpPr>
        <p:spPr>
          <a:xfrm>
            <a:off x="487431" y="681702"/>
            <a:ext cx="9432423" cy="461665"/>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cs-CZ" sz="24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Přehled stavu v regionech za období </a:t>
            </a:r>
            <a:r>
              <a:rPr kumimoji="0" lang="cs-CZ" sz="2400" b="1" i="0" u="none" strike="noStrike" kern="1200" cap="none" spc="0" normalizeH="0" baseline="0" noProof="0" dirty="0">
                <a:ln>
                  <a:noFill/>
                </a:ln>
                <a:solidFill>
                  <a:srgbClr val="C00000"/>
                </a:solidFill>
                <a:effectLst/>
                <a:uLnTx/>
                <a:uFillTx/>
                <a:latin typeface="Calibri" panose="020F0502020204030204" pitchFamily="34" charset="0"/>
                <a:ea typeface="+mn-ea"/>
                <a:cs typeface="+mn-cs"/>
              </a:rPr>
              <a:t>1. 3. 2020 – 28. 3. 2021</a:t>
            </a:r>
          </a:p>
        </p:txBody>
      </p:sp>
      <p:sp>
        <p:nvSpPr>
          <p:cNvPr id="8" name="TextovéPole 7">
            <a:extLst>
              <a:ext uri="{FF2B5EF4-FFF2-40B4-BE49-F238E27FC236}">
                <a16:creationId xmlns:a16="http://schemas.microsoft.com/office/drawing/2014/main" id="{F26FF97B-1137-40C8-8D77-31BD4BB9A00B}"/>
              </a:ext>
            </a:extLst>
          </p:cNvPr>
          <p:cNvSpPr txBox="1"/>
          <p:nvPr/>
        </p:nvSpPr>
        <p:spPr>
          <a:xfrm>
            <a:off x="2513605" y="6212502"/>
            <a:ext cx="9161839" cy="276999"/>
          </a:xfrm>
          <a:prstGeom prst="rect">
            <a:avLst/>
          </a:prstGeom>
          <a:noFill/>
        </p:spPr>
        <p:txBody>
          <a:bodyPr wrap="square" rtlCol="0">
            <a:spAutoFit/>
          </a:bodyPr>
          <a:lstStyle/>
          <a:p>
            <a:r>
              <a:rPr lang="cs-CZ" sz="1200" b="1" dirty="0"/>
              <a:t>Barevná škála vizualizuje rozsah hodnot počtu pozitivních na 1000 pedagogů a vychovatelů mezi územími</a:t>
            </a:r>
          </a:p>
        </p:txBody>
      </p:sp>
      <p:grpSp>
        <p:nvGrpSpPr>
          <p:cNvPr id="9" name="Skupina 8">
            <a:extLst>
              <a:ext uri="{FF2B5EF4-FFF2-40B4-BE49-F238E27FC236}">
                <a16:creationId xmlns:a16="http://schemas.microsoft.com/office/drawing/2014/main" id="{7674F895-6005-46DA-8DD3-E8217D0E78E3}"/>
              </a:ext>
            </a:extLst>
          </p:cNvPr>
          <p:cNvGrpSpPr/>
          <p:nvPr/>
        </p:nvGrpSpPr>
        <p:grpSpPr>
          <a:xfrm>
            <a:off x="421759" y="6253743"/>
            <a:ext cx="2143122" cy="173463"/>
            <a:chOff x="733425" y="6443990"/>
            <a:chExt cx="2143122" cy="173463"/>
          </a:xfrm>
        </p:grpSpPr>
        <p:sp>
          <p:nvSpPr>
            <p:cNvPr id="11" name="TextovéPole 10">
              <a:extLst>
                <a:ext uri="{FF2B5EF4-FFF2-40B4-BE49-F238E27FC236}">
                  <a16:creationId xmlns:a16="http://schemas.microsoft.com/office/drawing/2014/main" id="{047CF6E9-8C45-4C06-B289-FBC358BE1C64}"/>
                </a:ext>
              </a:extLst>
            </p:cNvPr>
            <p:cNvSpPr txBox="1"/>
            <p:nvPr/>
          </p:nvSpPr>
          <p:spPr>
            <a:xfrm>
              <a:off x="733425" y="6443990"/>
              <a:ext cx="2143122" cy="1692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0" i="0" u="none" strike="noStrike" kern="1200" cap="none" spc="0" normalizeH="0" baseline="0" noProof="0" dirty="0">
                  <a:ln>
                    <a:noFill/>
                  </a:ln>
                  <a:solidFill>
                    <a:prstClr val="black"/>
                  </a:solidFill>
                  <a:effectLst/>
                  <a:uLnTx/>
                  <a:uFillTx/>
                  <a:latin typeface="Calibri" panose="020F0502020204030204"/>
                  <a:ea typeface="+mn-ea"/>
                  <a:cs typeface="+mn-cs"/>
                </a:rPr>
                <a:t>min %                                         max %</a:t>
              </a:r>
            </a:p>
          </p:txBody>
        </p:sp>
        <p:pic>
          <p:nvPicPr>
            <p:cNvPr id="12" name="Obrázek 11">
              <a:extLst>
                <a:ext uri="{FF2B5EF4-FFF2-40B4-BE49-F238E27FC236}">
                  <a16:creationId xmlns:a16="http://schemas.microsoft.com/office/drawing/2014/main" id="{5600DEBC-90F4-48A9-96CC-0259BF76D046}"/>
                </a:ext>
              </a:extLst>
            </p:cNvPr>
            <p:cNvPicPr>
              <a:picLocks noChangeAspect="1"/>
            </p:cNvPicPr>
            <p:nvPr/>
          </p:nvPicPr>
          <p:blipFill>
            <a:blip r:embed="rId2"/>
            <a:stretch>
              <a:fillRect/>
            </a:stretch>
          </p:blipFill>
          <p:spPr>
            <a:xfrm>
              <a:off x="1176253" y="6445979"/>
              <a:ext cx="1209844" cy="171474"/>
            </a:xfrm>
            <a:prstGeom prst="rect">
              <a:avLst/>
            </a:prstGeom>
          </p:spPr>
        </p:pic>
      </p:grpSp>
      <p:sp>
        <p:nvSpPr>
          <p:cNvPr id="13" name="Obdélník 12">
            <a:extLst>
              <a:ext uri="{FF2B5EF4-FFF2-40B4-BE49-F238E27FC236}">
                <a16:creationId xmlns:a16="http://schemas.microsoft.com/office/drawing/2014/main" id="{714B7A33-CC79-4942-82BF-F6CE77A707DD}"/>
              </a:ext>
            </a:extLst>
          </p:cNvPr>
          <p:cNvSpPr/>
          <p:nvPr/>
        </p:nvSpPr>
        <p:spPr>
          <a:xfrm>
            <a:off x="3328589" y="5912001"/>
            <a:ext cx="8115849" cy="276999"/>
          </a:xfrm>
          <a:prstGeom prst="rect">
            <a:avLst/>
          </a:prstGeom>
        </p:spPr>
        <p:txBody>
          <a:bodyPr wrap="square">
            <a:spAutoFit/>
          </a:bodyPr>
          <a:lstStyle/>
          <a:p>
            <a:r>
              <a:rPr lang="cs-CZ" sz="1200" dirty="0">
                <a:solidFill>
                  <a:srgbClr val="000000"/>
                </a:solidFill>
                <a:latin typeface="Calibri" panose="020F0502020204030204" pitchFamily="34" charset="0"/>
              </a:rPr>
              <a:t>*údaje MŠMT pouze za MŠ, ZŠ, SŠ a VOŠ ve </a:t>
            </a:r>
            <a:r>
              <a:rPr lang="cs-CZ" sz="1200" dirty="0" err="1">
                <a:solidFill>
                  <a:srgbClr val="000000"/>
                </a:solidFill>
                <a:latin typeface="Calibri" panose="020F0502020204030204" pitchFamily="34" charset="0"/>
              </a:rPr>
              <a:t>šk</a:t>
            </a:r>
            <a:r>
              <a:rPr lang="cs-CZ" sz="1200" dirty="0">
                <a:solidFill>
                  <a:srgbClr val="000000"/>
                </a:solidFill>
                <a:latin typeface="Calibri" panose="020F0502020204030204" pitchFamily="34" charset="0"/>
              </a:rPr>
              <a:t>. roce 2019/2020, nezahrnují ostatní pracovníky ve školství</a:t>
            </a:r>
            <a:endParaRPr lang="cs-CZ" sz="1200" dirty="0"/>
          </a:p>
        </p:txBody>
      </p:sp>
      <p:sp>
        <p:nvSpPr>
          <p:cNvPr id="15" name="TextovéPole 14">
            <a:extLst>
              <a:ext uri="{FF2B5EF4-FFF2-40B4-BE49-F238E27FC236}">
                <a16:creationId xmlns:a16="http://schemas.microsoft.com/office/drawing/2014/main" id="{86933AA4-7AE4-44E7-83B3-A5B291DB8C4F}"/>
              </a:ext>
            </a:extLst>
          </p:cNvPr>
          <p:cNvSpPr txBox="1"/>
          <p:nvPr/>
        </p:nvSpPr>
        <p:spPr>
          <a:xfrm>
            <a:off x="2162175" y="6564152"/>
            <a:ext cx="7077075" cy="261610"/>
          </a:xfrm>
          <a:prstGeom prst="rect">
            <a:avLst/>
          </a:prstGeom>
          <a:noFill/>
        </p:spPr>
        <p:txBody>
          <a:bodyPr wrap="square" rtlCol="0">
            <a:spAutoFit/>
          </a:bodyPr>
          <a:lstStyle/>
          <a:p>
            <a:pPr algn="ctr"/>
            <a:r>
              <a:rPr lang="cs-CZ" sz="1100" dirty="0"/>
              <a:t>Zdroj: ISIN – Informační systém infekční nemocí</a:t>
            </a:r>
            <a:endParaRPr lang="cs-CZ" sz="1100" b="1" dirty="0">
              <a:solidFill>
                <a:srgbClr val="C00000"/>
              </a:solidFill>
            </a:endParaRPr>
          </a:p>
        </p:txBody>
      </p:sp>
    </p:spTree>
    <p:extLst>
      <p:ext uri="{BB962C8B-B14F-4D97-AF65-F5344CB8AC3E}">
        <p14:creationId xmlns:p14="http://schemas.microsoft.com/office/powerpoint/2010/main" val="4208030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7F64B2E-D979-44B1-BC83-0C6A1B24A364}"/>
              </a:ext>
            </a:extLst>
          </p:cNvPr>
          <p:cNvSpPr>
            <a:spLocks noGrp="1"/>
          </p:cNvSpPr>
          <p:nvPr>
            <p:ph type="title"/>
          </p:nvPr>
        </p:nvSpPr>
        <p:spPr>
          <a:xfrm>
            <a:off x="381740" y="2"/>
            <a:ext cx="7700376" cy="576000"/>
          </a:xfrm>
        </p:spPr>
        <p:txBody>
          <a:bodyPr/>
          <a:lstStyle/>
          <a:p>
            <a:r>
              <a:rPr lang="cs-CZ" dirty="0"/>
              <a:t>COVID-19 u vybraných významných zaměstnání</a:t>
            </a:r>
          </a:p>
        </p:txBody>
      </p:sp>
      <p:sp>
        <p:nvSpPr>
          <p:cNvPr id="3" name="Obdélník 2">
            <a:extLst>
              <a:ext uri="{FF2B5EF4-FFF2-40B4-BE49-F238E27FC236}">
                <a16:creationId xmlns:a16="http://schemas.microsoft.com/office/drawing/2014/main" id="{9D172A0E-CB22-4927-B6E9-7E60B8CD28F7}"/>
              </a:ext>
            </a:extLst>
          </p:cNvPr>
          <p:cNvSpPr/>
          <p:nvPr/>
        </p:nvSpPr>
        <p:spPr>
          <a:xfrm>
            <a:off x="292061" y="707204"/>
            <a:ext cx="8212505" cy="369332"/>
          </a:xfrm>
          <a:prstGeom prst="rect">
            <a:avLst/>
          </a:prstGeom>
        </p:spPr>
        <p:txBody>
          <a:bodyPr wrap="none">
            <a:spAutoFit/>
          </a:bodyPr>
          <a:lstStyle/>
          <a:p>
            <a:pPr lvl="0">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Počet aktuálně pozitivních osob na 100 000 obyvatel v </a:t>
            </a:r>
            <a:r>
              <a:rPr lang="cs-CZ" b="1" dirty="0">
                <a:solidFill>
                  <a:srgbClr val="000000"/>
                </a:solidFill>
              </a:rPr>
              <a:t>krajích </a:t>
            </a:r>
            <a:r>
              <a:rPr lang="cs-CZ" b="1" dirty="0">
                <a:solidFill>
                  <a:srgbClr val="C00000"/>
                </a:solidFill>
              </a:rPr>
              <a:t>k 14.3.2021</a:t>
            </a:r>
            <a:endParaRPr kumimoji="0" lang="cs-CZ" sz="1800" b="1" i="0" u="none" strike="noStrike" kern="1200" cap="none" spc="0" normalizeH="0" baseline="0" noProof="0" dirty="0">
              <a:ln>
                <a:noFill/>
              </a:ln>
              <a:solidFill>
                <a:srgbClr val="C00000"/>
              </a:solidFill>
              <a:effectLst/>
              <a:uLnTx/>
              <a:uFillTx/>
              <a:latin typeface="Arial" panose="020B0604020202020204"/>
            </a:endParaRPr>
          </a:p>
        </p:txBody>
      </p:sp>
      <p:sp>
        <p:nvSpPr>
          <p:cNvPr id="4" name="TextovéPole 3">
            <a:extLst>
              <a:ext uri="{FF2B5EF4-FFF2-40B4-BE49-F238E27FC236}">
                <a16:creationId xmlns:a16="http://schemas.microsoft.com/office/drawing/2014/main" id="{99E6789E-2162-4F8F-B0E5-7C144DFFFF71}"/>
              </a:ext>
            </a:extLst>
          </p:cNvPr>
          <p:cNvSpPr txBox="1"/>
          <p:nvPr/>
        </p:nvSpPr>
        <p:spPr>
          <a:xfrm>
            <a:off x="4861734" y="6271177"/>
            <a:ext cx="533954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200" b="1" i="0" u="none" strike="noStrike" kern="1200" cap="none" spc="0" normalizeH="0" baseline="0" noProof="0" dirty="0">
                <a:ln>
                  <a:noFill/>
                </a:ln>
                <a:solidFill>
                  <a:srgbClr val="000000"/>
                </a:solidFill>
                <a:effectLst/>
                <a:uLnTx/>
                <a:uFillTx/>
                <a:latin typeface="Arial" panose="020B0604020202020204"/>
                <a:ea typeface="+mn-ea"/>
                <a:cs typeface="+mn-cs"/>
              </a:rPr>
              <a:t>Barevná škála vizualizuje rozsah hodnot v rámci povolání na řádku</a:t>
            </a:r>
          </a:p>
        </p:txBody>
      </p:sp>
      <p:grpSp>
        <p:nvGrpSpPr>
          <p:cNvPr id="5" name="Skupina 4">
            <a:extLst>
              <a:ext uri="{FF2B5EF4-FFF2-40B4-BE49-F238E27FC236}">
                <a16:creationId xmlns:a16="http://schemas.microsoft.com/office/drawing/2014/main" id="{F9E7BDA6-D952-4538-88C2-2B1E3DCD2A4D}"/>
              </a:ext>
            </a:extLst>
          </p:cNvPr>
          <p:cNvGrpSpPr/>
          <p:nvPr/>
        </p:nvGrpSpPr>
        <p:grpSpPr>
          <a:xfrm>
            <a:off x="2714625" y="6324411"/>
            <a:ext cx="2143122" cy="173463"/>
            <a:chOff x="733425" y="6443990"/>
            <a:chExt cx="2143122" cy="173463"/>
          </a:xfrm>
        </p:grpSpPr>
        <p:sp>
          <p:nvSpPr>
            <p:cNvPr id="6" name="TextovéPole 5">
              <a:extLst>
                <a:ext uri="{FF2B5EF4-FFF2-40B4-BE49-F238E27FC236}">
                  <a16:creationId xmlns:a16="http://schemas.microsoft.com/office/drawing/2014/main" id="{24720771-DC26-497D-B489-459CB23FE5E9}"/>
                </a:ext>
              </a:extLst>
            </p:cNvPr>
            <p:cNvSpPr txBox="1"/>
            <p:nvPr/>
          </p:nvSpPr>
          <p:spPr>
            <a:xfrm>
              <a:off x="733425" y="6443990"/>
              <a:ext cx="2143122" cy="15388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000" b="0" i="0" u="none" strike="noStrike" kern="1200" cap="none" spc="0" normalizeH="0" baseline="0" noProof="0" dirty="0">
                  <a:ln>
                    <a:noFill/>
                  </a:ln>
                  <a:solidFill>
                    <a:srgbClr val="000000"/>
                  </a:solidFill>
                  <a:effectLst/>
                  <a:uLnTx/>
                  <a:uFillTx/>
                  <a:latin typeface="Arial" panose="020B0604020202020204"/>
                  <a:ea typeface="+mn-ea"/>
                  <a:cs typeface="+mn-cs"/>
                </a:rPr>
                <a:t>min %                                    max %</a:t>
              </a:r>
            </a:p>
          </p:txBody>
        </p:sp>
        <p:pic>
          <p:nvPicPr>
            <p:cNvPr id="7" name="Obrázek 6">
              <a:extLst>
                <a:ext uri="{FF2B5EF4-FFF2-40B4-BE49-F238E27FC236}">
                  <a16:creationId xmlns:a16="http://schemas.microsoft.com/office/drawing/2014/main" id="{BD0A9BEB-7D57-4389-BCD0-102F22ACAF9D}"/>
                </a:ext>
              </a:extLst>
            </p:cNvPr>
            <p:cNvPicPr>
              <a:picLocks noChangeAspect="1"/>
            </p:cNvPicPr>
            <p:nvPr/>
          </p:nvPicPr>
          <p:blipFill>
            <a:blip r:embed="rId2"/>
            <a:stretch>
              <a:fillRect/>
            </a:stretch>
          </p:blipFill>
          <p:spPr>
            <a:xfrm>
              <a:off x="1176253" y="6445979"/>
              <a:ext cx="1209844" cy="171474"/>
            </a:xfrm>
            <a:prstGeom prst="rect">
              <a:avLst/>
            </a:prstGeom>
          </p:spPr>
        </p:pic>
      </p:grpSp>
      <p:cxnSp>
        <p:nvCxnSpPr>
          <p:cNvPr id="8" name="Přímá spojnice se šipkou 7">
            <a:extLst>
              <a:ext uri="{FF2B5EF4-FFF2-40B4-BE49-F238E27FC236}">
                <a16:creationId xmlns:a16="http://schemas.microsoft.com/office/drawing/2014/main" id="{8D5DB21C-0EB3-4024-B563-CD9D4B637C0F}"/>
              </a:ext>
            </a:extLst>
          </p:cNvPr>
          <p:cNvCxnSpPr>
            <a:cxnSpLocks/>
          </p:cNvCxnSpPr>
          <p:nvPr/>
        </p:nvCxnSpPr>
        <p:spPr>
          <a:xfrm>
            <a:off x="11401425" y="1581150"/>
            <a:ext cx="0" cy="281940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ovéPole 8">
            <a:extLst>
              <a:ext uri="{FF2B5EF4-FFF2-40B4-BE49-F238E27FC236}">
                <a16:creationId xmlns:a16="http://schemas.microsoft.com/office/drawing/2014/main" id="{C76F8E7E-4BD5-45E2-9443-24F0CEA223AC}"/>
              </a:ext>
            </a:extLst>
          </p:cNvPr>
          <p:cNvSpPr txBox="1"/>
          <p:nvPr/>
        </p:nvSpPr>
        <p:spPr>
          <a:xfrm rot="5400000">
            <a:off x="10403330" y="2514940"/>
            <a:ext cx="229407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200" b="1" i="0" u="none" strike="noStrike" kern="1200" cap="none" spc="0" normalizeH="0" baseline="0" noProof="0" dirty="0">
                <a:ln>
                  <a:noFill/>
                </a:ln>
                <a:solidFill>
                  <a:srgbClr val="000000"/>
                </a:solidFill>
                <a:effectLst/>
                <a:uLnTx/>
                <a:uFillTx/>
                <a:latin typeface="Arial" panose="020B0604020202020204"/>
                <a:ea typeface="+mn-ea"/>
                <a:cs typeface="+mn-cs"/>
              </a:rPr>
              <a:t>Seřazeno sestupně dle ČR</a:t>
            </a:r>
          </a:p>
        </p:txBody>
      </p:sp>
      <p:cxnSp>
        <p:nvCxnSpPr>
          <p:cNvPr id="10" name="Přímá spojnice se šipkou 9">
            <a:extLst>
              <a:ext uri="{FF2B5EF4-FFF2-40B4-BE49-F238E27FC236}">
                <a16:creationId xmlns:a16="http://schemas.microsoft.com/office/drawing/2014/main" id="{710C34D0-9600-472F-8A99-7CE8B4B8C7C0}"/>
              </a:ext>
            </a:extLst>
          </p:cNvPr>
          <p:cNvCxnSpPr>
            <a:cxnSpLocks/>
          </p:cNvCxnSpPr>
          <p:nvPr/>
        </p:nvCxnSpPr>
        <p:spPr>
          <a:xfrm>
            <a:off x="1869951" y="5886450"/>
            <a:ext cx="4930899"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TextovéPole 10">
            <a:extLst>
              <a:ext uri="{FF2B5EF4-FFF2-40B4-BE49-F238E27FC236}">
                <a16:creationId xmlns:a16="http://schemas.microsoft.com/office/drawing/2014/main" id="{46700B18-C46D-41BE-90E3-72E36E57FAAA}"/>
              </a:ext>
            </a:extLst>
          </p:cNvPr>
          <p:cNvSpPr txBox="1"/>
          <p:nvPr/>
        </p:nvSpPr>
        <p:spPr>
          <a:xfrm>
            <a:off x="1779684" y="5888602"/>
            <a:ext cx="419249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200" b="1" i="0" u="none" strike="noStrike" kern="1200" cap="none" spc="0" normalizeH="0" baseline="0" noProof="0" dirty="0">
                <a:ln>
                  <a:noFill/>
                </a:ln>
                <a:solidFill>
                  <a:srgbClr val="000000"/>
                </a:solidFill>
                <a:effectLst/>
                <a:uLnTx/>
                <a:uFillTx/>
                <a:latin typeface="Arial" panose="020B0604020202020204"/>
                <a:ea typeface="+mn-ea"/>
                <a:cs typeface="+mn-cs"/>
              </a:rPr>
              <a:t>Seřazeno sestupně dle Vybrané celkem</a:t>
            </a:r>
          </a:p>
        </p:txBody>
      </p:sp>
      <p:sp>
        <p:nvSpPr>
          <p:cNvPr id="20" name="TextovéPole 19">
            <a:extLst>
              <a:ext uri="{FF2B5EF4-FFF2-40B4-BE49-F238E27FC236}">
                <a16:creationId xmlns:a16="http://schemas.microsoft.com/office/drawing/2014/main" id="{7828C4B4-6120-40B5-81E0-077124ACF2C6}"/>
              </a:ext>
            </a:extLst>
          </p:cNvPr>
          <p:cNvSpPr txBox="1"/>
          <p:nvPr/>
        </p:nvSpPr>
        <p:spPr>
          <a:xfrm>
            <a:off x="3529413" y="6581001"/>
            <a:ext cx="5339541" cy="261610"/>
          </a:xfrm>
          <a:prstGeom prst="rect">
            <a:avLst/>
          </a:prstGeom>
          <a:noFill/>
        </p:spPr>
        <p:txBody>
          <a:bodyPr wrap="square" rtlCol="0">
            <a:spAutoFit/>
          </a:bodyPr>
          <a:lstStyle/>
          <a:p>
            <a:pPr lvl="0" algn="ctr">
              <a:defRPr/>
            </a:pPr>
            <a:r>
              <a:rPr lang="cs-CZ" sz="1100" dirty="0">
                <a:solidFill>
                  <a:srgbClr val="000000"/>
                </a:solidFill>
              </a:rPr>
              <a:t>Zdroj: ISIN – Informační systém infekční nemocí</a:t>
            </a:r>
            <a:r>
              <a:rPr kumimoji="0" lang="cs-CZ" sz="1100" b="0" i="0" u="none" strike="noStrike" kern="1200" cap="none" spc="0" normalizeH="0" baseline="0" noProof="0" dirty="0">
                <a:ln>
                  <a:noFill/>
                </a:ln>
                <a:solidFill>
                  <a:srgbClr val="000000"/>
                </a:solidFill>
                <a:effectLst/>
                <a:uLnTx/>
                <a:uFillTx/>
                <a:latin typeface="Arial" panose="020B0604020202020204"/>
                <a:ea typeface="+mn-ea"/>
                <a:cs typeface="+mn-cs"/>
              </a:rPr>
              <a:t>, stav k </a:t>
            </a:r>
            <a:r>
              <a:rPr kumimoji="0" lang="cs-CZ" sz="1100" b="1" i="0" u="none" strike="noStrike" kern="1200" cap="none" spc="0" normalizeH="0" baseline="0" noProof="0" dirty="0">
                <a:ln>
                  <a:noFill/>
                </a:ln>
                <a:solidFill>
                  <a:srgbClr val="C00000"/>
                </a:solidFill>
                <a:effectLst/>
                <a:uLnTx/>
                <a:uFillTx/>
                <a:latin typeface="Arial" panose="020B0604020202020204"/>
                <a:ea typeface="+mn-ea"/>
                <a:cs typeface="+mn-cs"/>
              </a:rPr>
              <a:t>14.3.2021</a:t>
            </a:r>
          </a:p>
        </p:txBody>
      </p:sp>
      <p:graphicFrame>
        <p:nvGraphicFramePr>
          <p:cNvPr id="13" name="Tabulka 12">
            <a:extLst>
              <a:ext uri="{FF2B5EF4-FFF2-40B4-BE49-F238E27FC236}">
                <a16:creationId xmlns:a16="http://schemas.microsoft.com/office/drawing/2014/main" id="{66C1C524-0C5F-4E72-92BC-FBAFBE215D44}"/>
              </a:ext>
            </a:extLst>
          </p:cNvPr>
          <p:cNvGraphicFramePr>
            <a:graphicFrameLocks noGrp="1"/>
          </p:cNvGraphicFramePr>
          <p:nvPr/>
        </p:nvGraphicFramePr>
        <p:xfrm>
          <a:off x="292062" y="1129770"/>
          <a:ext cx="11023635" cy="4686785"/>
        </p:xfrm>
        <a:graphic>
          <a:graphicData uri="http://schemas.openxmlformats.org/drawingml/2006/table">
            <a:tbl>
              <a:tblPr/>
              <a:tblGrid>
                <a:gridCol w="1584649">
                  <a:extLst>
                    <a:ext uri="{9D8B030D-6E8A-4147-A177-3AD203B41FA5}">
                      <a16:colId xmlns:a16="http://schemas.microsoft.com/office/drawing/2014/main" val="2868602175"/>
                    </a:ext>
                  </a:extLst>
                </a:gridCol>
                <a:gridCol w="615168">
                  <a:extLst>
                    <a:ext uri="{9D8B030D-6E8A-4147-A177-3AD203B41FA5}">
                      <a16:colId xmlns:a16="http://schemas.microsoft.com/office/drawing/2014/main" val="3478836744"/>
                    </a:ext>
                  </a:extLst>
                </a:gridCol>
                <a:gridCol w="720901">
                  <a:extLst>
                    <a:ext uri="{9D8B030D-6E8A-4147-A177-3AD203B41FA5}">
                      <a16:colId xmlns:a16="http://schemas.microsoft.com/office/drawing/2014/main" val="1204778413"/>
                    </a:ext>
                  </a:extLst>
                </a:gridCol>
                <a:gridCol w="615168">
                  <a:extLst>
                    <a:ext uri="{9D8B030D-6E8A-4147-A177-3AD203B41FA5}">
                      <a16:colId xmlns:a16="http://schemas.microsoft.com/office/drawing/2014/main" val="3360389763"/>
                    </a:ext>
                  </a:extLst>
                </a:gridCol>
                <a:gridCol w="720901">
                  <a:extLst>
                    <a:ext uri="{9D8B030D-6E8A-4147-A177-3AD203B41FA5}">
                      <a16:colId xmlns:a16="http://schemas.microsoft.com/office/drawing/2014/main" val="3111090008"/>
                    </a:ext>
                  </a:extLst>
                </a:gridCol>
                <a:gridCol w="615168">
                  <a:extLst>
                    <a:ext uri="{9D8B030D-6E8A-4147-A177-3AD203B41FA5}">
                      <a16:colId xmlns:a16="http://schemas.microsoft.com/office/drawing/2014/main" val="1400995218"/>
                    </a:ext>
                  </a:extLst>
                </a:gridCol>
                <a:gridCol w="615168">
                  <a:extLst>
                    <a:ext uri="{9D8B030D-6E8A-4147-A177-3AD203B41FA5}">
                      <a16:colId xmlns:a16="http://schemas.microsoft.com/office/drawing/2014/main" val="3656821284"/>
                    </a:ext>
                  </a:extLst>
                </a:gridCol>
                <a:gridCol w="615168">
                  <a:extLst>
                    <a:ext uri="{9D8B030D-6E8A-4147-A177-3AD203B41FA5}">
                      <a16:colId xmlns:a16="http://schemas.microsoft.com/office/drawing/2014/main" val="1965124890"/>
                    </a:ext>
                  </a:extLst>
                </a:gridCol>
                <a:gridCol w="615168">
                  <a:extLst>
                    <a:ext uri="{9D8B030D-6E8A-4147-A177-3AD203B41FA5}">
                      <a16:colId xmlns:a16="http://schemas.microsoft.com/office/drawing/2014/main" val="1891686486"/>
                    </a:ext>
                  </a:extLst>
                </a:gridCol>
                <a:gridCol w="615168">
                  <a:extLst>
                    <a:ext uri="{9D8B030D-6E8A-4147-A177-3AD203B41FA5}">
                      <a16:colId xmlns:a16="http://schemas.microsoft.com/office/drawing/2014/main" val="1902163034"/>
                    </a:ext>
                  </a:extLst>
                </a:gridCol>
                <a:gridCol w="615168">
                  <a:extLst>
                    <a:ext uri="{9D8B030D-6E8A-4147-A177-3AD203B41FA5}">
                      <a16:colId xmlns:a16="http://schemas.microsoft.com/office/drawing/2014/main" val="2490304413"/>
                    </a:ext>
                  </a:extLst>
                </a:gridCol>
                <a:gridCol w="615168">
                  <a:extLst>
                    <a:ext uri="{9D8B030D-6E8A-4147-A177-3AD203B41FA5}">
                      <a16:colId xmlns:a16="http://schemas.microsoft.com/office/drawing/2014/main" val="1458848025"/>
                    </a:ext>
                  </a:extLst>
                </a:gridCol>
                <a:gridCol w="615168">
                  <a:extLst>
                    <a:ext uri="{9D8B030D-6E8A-4147-A177-3AD203B41FA5}">
                      <a16:colId xmlns:a16="http://schemas.microsoft.com/office/drawing/2014/main" val="896969375"/>
                    </a:ext>
                  </a:extLst>
                </a:gridCol>
                <a:gridCol w="615168">
                  <a:extLst>
                    <a:ext uri="{9D8B030D-6E8A-4147-A177-3AD203B41FA5}">
                      <a16:colId xmlns:a16="http://schemas.microsoft.com/office/drawing/2014/main" val="2202527312"/>
                    </a:ext>
                  </a:extLst>
                </a:gridCol>
                <a:gridCol w="615168">
                  <a:extLst>
                    <a:ext uri="{9D8B030D-6E8A-4147-A177-3AD203B41FA5}">
                      <a16:colId xmlns:a16="http://schemas.microsoft.com/office/drawing/2014/main" val="3536252280"/>
                    </a:ext>
                  </a:extLst>
                </a:gridCol>
                <a:gridCol w="615168">
                  <a:extLst>
                    <a:ext uri="{9D8B030D-6E8A-4147-A177-3AD203B41FA5}">
                      <a16:colId xmlns:a16="http://schemas.microsoft.com/office/drawing/2014/main" val="4036353110"/>
                    </a:ext>
                  </a:extLst>
                </a:gridCol>
              </a:tblGrid>
              <a:tr h="376908">
                <a:tc>
                  <a:txBody>
                    <a:bodyPr/>
                    <a:lstStyle/>
                    <a:p>
                      <a:pPr algn="ctr" fontAlgn="ctr"/>
                      <a:r>
                        <a:rPr lang="cs-CZ" sz="1600" b="1" i="0" u="none" strike="noStrike" dirty="0">
                          <a:solidFill>
                            <a:srgbClr val="000000"/>
                          </a:solidFill>
                          <a:effectLst/>
                          <a:latin typeface="Calibri" panose="020F0502020204030204" pitchFamily="34" charset="0"/>
                        </a:rPr>
                        <a:t>Zaměstnání</a:t>
                      </a:r>
                    </a:p>
                  </a:txBody>
                  <a:tcPr marL="9322" marR="9322" marT="9322" marB="0" anchor="ctr">
                    <a:lnL>
                      <a:noFill/>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600" b="1" i="0" u="none" strike="noStrike">
                          <a:solidFill>
                            <a:srgbClr val="000000"/>
                          </a:solidFill>
                          <a:effectLst/>
                          <a:latin typeface="Calibri" panose="020F0502020204030204" pitchFamily="34" charset="0"/>
                        </a:rPr>
                        <a:t>ULK</a:t>
                      </a:r>
                    </a:p>
                  </a:txBody>
                  <a:tcPr marL="9322" marR="9322" marT="9322"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600" b="1" i="0" u="none" strike="noStrike">
                          <a:solidFill>
                            <a:srgbClr val="000000"/>
                          </a:solidFill>
                          <a:effectLst/>
                          <a:latin typeface="Calibri" panose="020F0502020204030204" pitchFamily="34" charset="0"/>
                        </a:rPr>
                        <a:t>PLK</a:t>
                      </a:r>
                    </a:p>
                  </a:txBody>
                  <a:tcPr marL="9322" marR="9322" marT="9322"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600" b="1" i="0" u="none" strike="noStrike">
                          <a:solidFill>
                            <a:srgbClr val="000000"/>
                          </a:solidFill>
                          <a:effectLst/>
                          <a:latin typeface="Calibri" panose="020F0502020204030204" pitchFamily="34" charset="0"/>
                        </a:rPr>
                        <a:t>PAK</a:t>
                      </a:r>
                    </a:p>
                  </a:txBody>
                  <a:tcPr marL="9322" marR="9322" marT="9322"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600" b="1" i="0" u="none" strike="noStrike">
                          <a:solidFill>
                            <a:srgbClr val="000000"/>
                          </a:solidFill>
                          <a:effectLst/>
                          <a:latin typeface="Calibri" panose="020F0502020204030204" pitchFamily="34" charset="0"/>
                        </a:rPr>
                        <a:t>STC</a:t>
                      </a:r>
                    </a:p>
                  </a:txBody>
                  <a:tcPr marL="9322" marR="9322" marT="9322"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600" b="1" i="0" u="none" strike="noStrike">
                          <a:solidFill>
                            <a:srgbClr val="000000"/>
                          </a:solidFill>
                          <a:effectLst/>
                          <a:latin typeface="Calibri" panose="020F0502020204030204" pitchFamily="34" charset="0"/>
                        </a:rPr>
                        <a:t>LBK</a:t>
                      </a:r>
                    </a:p>
                  </a:txBody>
                  <a:tcPr marL="9322" marR="9322" marT="9322"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600" b="1" i="0" u="none" strike="noStrike">
                          <a:solidFill>
                            <a:srgbClr val="000000"/>
                          </a:solidFill>
                          <a:effectLst/>
                          <a:latin typeface="Calibri" panose="020F0502020204030204" pitchFamily="34" charset="0"/>
                        </a:rPr>
                        <a:t>OLK</a:t>
                      </a:r>
                    </a:p>
                  </a:txBody>
                  <a:tcPr marL="9322" marR="9322" marT="9322"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600" b="1" i="0" u="none" strike="noStrike">
                          <a:solidFill>
                            <a:srgbClr val="000000"/>
                          </a:solidFill>
                          <a:effectLst/>
                          <a:latin typeface="Calibri" panose="020F0502020204030204" pitchFamily="34" charset="0"/>
                        </a:rPr>
                        <a:t>JHC</a:t>
                      </a:r>
                    </a:p>
                  </a:txBody>
                  <a:tcPr marL="9322" marR="9322" marT="9322" marB="0" anchor="ctr">
                    <a:lnL w="6350" cap="flat" cmpd="sng" algn="ctr">
                      <a:solidFill>
                        <a:srgbClr val="BFBFBF"/>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600" b="1" i="1" u="none" strike="noStrike">
                          <a:solidFill>
                            <a:srgbClr val="000000"/>
                          </a:solidFill>
                          <a:effectLst/>
                          <a:latin typeface="Calibri" panose="020F0502020204030204" pitchFamily="34" charset="0"/>
                        </a:rPr>
                        <a:t>ČR</a:t>
                      </a:r>
                    </a:p>
                  </a:txBody>
                  <a:tcPr marL="9322" marR="9322" marT="932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600" b="1" i="0" u="none" strike="noStrike">
                          <a:solidFill>
                            <a:srgbClr val="000000"/>
                          </a:solidFill>
                          <a:effectLst/>
                          <a:latin typeface="Calibri" panose="020F0502020204030204" pitchFamily="34" charset="0"/>
                        </a:rPr>
                        <a:t>HKK</a:t>
                      </a:r>
                    </a:p>
                  </a:txBody>
                  <a:tcPr marL="9322" marR="9322" marT="9322" marB="0" anchor="ctr">
                    <a:lnL w="12700" cap="flat" cmpd="sng" algn="ctr">
                      <a:solidFill>
                        <a:schemeClr val="tx1"/>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600" b="1" i="0" u="none" strike="noStrike">
                          <a:solidFill>
                            <a:srgbClr val="000000"/>
                          </a:solidFill>
                          <a:effectLst/>
                          <a:latin typeface="Calibri" panose="020F0502020204030204" pitchFamily="34" charset="0"/>
                        </a:rPr>
                        <a:t>KVK</a:t>
                      </a:r>
                    </a:p>
                  </a:txBody>
                  <a:tcPr marL="9322" marR="9322" marT="9322"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600" b="1" i="0" u="none" strike="noStrike">
                          <a:solidFill>
                            <a:srgbClr val="000000"/>
                          </a:solidFill>
                          <a:effectLst/>
                          <a:latin typeface="Calibri" panose="020F0502020204030204" pitchFamily="34" charset="0"/>
                        </a:rPr>
                        <a:t>PHA</a:t>
                      </a:r>
                    </a:p>
                  </a:txBody>
                  <a:tcPr marL="9322" marR="9322" marT="9322"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600" b="1" i="0" u="none" strike="noStrike">
                          <a:solidFill>
                            <a:srgbClr val="000000"/>
                          </a:solidFill>
                          <a:effectLst/>
                          <a:latin typeface="Calibri" panose="020F0502020204030204" pitchFamily="34" charset="0"/>
                        </a:rPr>
                        <a:t>VYS</a:t>
                      </a:r>
                    </a:p>
                  </a:txBody>
                  <a:tcPr marL="9322" marR="9322" marT="9322"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600" b="1" i="0" u="none" strike="noStrike">
                          <a:solidFill>
                            <a:srgbClr val="000000"/>
                          </a:solidFill>
                          <a:effectLst/>
                          <a:latin typeface="Calibri" panose="020F0502020204030204" pitchFamily="34" charset="0"/>
                        </a:rPr>
                        <a:t>JMK</a:t>
                      </a:r>
                    </a:p>
                  </a:txBody>
                  <a:tcPr marL="9322" marR="9322" marT="9322"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600" b="1" i="0" u="none" strike="noStrike">
                          <a:solidFill>
                            <a:srgbClr val="000000"/>
                          </a:solidFill>
                          <a:effectLst/>
                          <a:latin typeface="Calibri" panose="020F0502020204030204" pitchFamily="34" charset="0"/>
                        </a:rPr>
                        <a:t>MSK</a:t>
                      </a:r>
                    </a:p>
                  </a:txBody>
                  <a:tcPr marL="9322" marR="9322" marT="9322"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600" b="1" i="0" u="none" strike="noStrike">
                          <a:solidFill>
                            <a:srgbClr val="000000"/>
                          </a:solidFill>
                          <a:effectLst/>
                          <a:latin typeface="Calibri" panose="020F0502020204030204" pitchFamily="34" charset="0"/>
                        </a:rPr>
                        <a:t>ZLK</a:t>
                      </a:r>
                    </a:p>
                  </a:txBody>
                  <a:tcPr marL="9322" marR="9322" marT="9322" marB="0" anchor="ctr">
                    <a:lnL w="6350" cap="flat" cmpd="sng" algn="ctr">
                      <a:solidFill>
                        <a:srgbClr val="BFBFB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364837949"/>
                  </a:ext>
                </a:extLst>
              </a:tr>
              <a:tr h="331529">
                <a:tc>
                  <a:txBody>
                    <a:bodyPr/>
                    <a:lstStyle/>
                    <a:p>
                      <a:pPr algn="l" fontAlgn="ctr"/>
                      <a:r>
                        <a:rPr lang="cs-CZ" sz="1400" b="1" i="0" u="none" strike="noStrike">
                          <a:solidFill>
                            <a:srgbClr val="000000"/>
                          </a:solidFill>
                          <a:effectLst/>
                          <a:latin typeface="Calibri" panose="020F0502020204030204" pitchFamily="34" charset="0"/>
                        </a:rPr>
                        <a:t>Pedagog, školství</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400" b="0" i="0" u="none" strike="noStrike">
                          <a:solidFill>
                            <a:srgbClr val="000000"/>
                          </a:solidFill>
                          <a:effectLst/>
                          <a:latin typeface="Calibri" panose="020F0502020204030204" pitchFamily="34" charset="0"/>
                        </a:rPr>
                        <a:t>46,4</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696B"/>
                    </a:solidFill>
                  </a:tcPr>
                </a:tc>
                <a:tc>
                  <a:txBody>
                    <a:bodyPr/>
                    <a:lstStyle/>
                    <a:p>
                      <a:pPr algn="ctr" fontAlgn="ctr"/>
                      <a:r>
                        <a:rPr lang="cs-CZ" sz="1400" b="0" i="0" u="none" strike="noStrike">
                          <a:solidFill>
                            <a:srgbClr val="000000"/>
                          </a:solidFill>
                          <a:effectLst/>
                          <a:latin typeface="Calibri" panose="020F0502020204030204" pitchFamily="34" charset="0"/>
                        </a:rPr>
                        <a:t>41,0</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A477"/>
                    </a:solidFill>
                  </a:tcPr>
                </a:tc>
                <a:tc>
                  <a:txBody>
                    <a:bodyPr/>
                    <a:lstStyle/>
                    <a:p>
                      <a:pPr algn="ctr" fontAlgn="ctr"/>
                      <a:r>
                        <a:rPr lang="cs-CZ" sz="1400" b="0" i="0" u="none" strike="noStrike">
                          <a:solidFill>
                            <a:srgbClr val="000000"/>
                          </a:solidFill>
                          <a:effectLst/>
                          <a:latin typeface="Calibri" panose="020F0502020204030204" pitchFamily="34" charset="0"/>
                        </a:rPr>
                        <a:t>39,8</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B279"/>
                    </a:solidFill>
                  </a:tcPr>
                </a:tc>
                <a:tc>
                  <a:txBody>
                    <a:bodyPr/>
                    <a:lstStyle/>
                    <a:p>
                      <a:pPr algn="ctr" fontAlgn="ctr"/>
                      <a:r>
                        <a:rPr lang="cs-CZ" sz="1400" b="0" i="0" u="none" strike="noStrike">
                          <a:solidFill>
                            <a:srgbClr val="000000"/>
                          </a:solidFill>
                          <a:effectLst/>
                          <a:latin typeface="Calibri" panose="020F0502020204030204" pitchFamily="34" charset="0"/>
                        </a:rPr>
                        <a:t>44,8</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7B6F"/>
                    </a:solidFill>
                  </a:tcPr>
                </a:tc>
                <a:tc>
                  <a:txBody>
                    <a:bodyPr/>
                    <a:lstStyle/>
                    <a:p>
                      <a:pPr algn="ctr" fontAlgn="ctr"/>
                      <a:r>
                        <a:rPr lang="cs-CZ" sz="1400" b="0" i="0" u="none" strike="noStrike">
                          <a:solidFill>
                            <a:srgbClr val="000000"/>
                          </a:solidFill>
                          <a:effectLst/>
                          <a:latin typeface="Calibri" panose="020F0502020204030204" pitchFamily="34" charset="0"/>
                        </a:rPr>
                        <a:t>46,0</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6E6C"/>
                    </a:solidFill>
                  </a:tcPr>
                </a:tc>
                <a:tc>
                  <a:txBody>
                    <a:bodyPr/>
                    <a:lstStyle/>
                    <a:p>
                      <a:pPr algn="ctr" fontAlgn="ctr"/>
                      <a:r>
                        <a:rPr lang="cs-CZ" sz="1400" b="0" i="0" u="none" strike="noStrike">
                          <a:solidFill>
                            <a:srgbClr val="000000"/>
                          </a:solidFill>
                          <a:effectLst/>
                          <a:latin typeface="Calibri" panose="020F0502020204030204" pitchFamily="34" charset="0"/>
                        </a:rPr>
                        <a:t>40,2</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AD79"/>
                    </a:solidFill>
                  </a:tcPr>
                </a:tc>
                <a:tc>
                  <a:txBody>
                    <a:bodyPr/>
                    <a:lstStyle/>
                    <a:p>
                      <a:pPr algn="ctr" fontAlgn="ctr"/>
                      <a:r>
                        <a:rPr lang="cs-CZ" sz="1400" b="0" i="0" u="none" strike="noStrike">
                          <a:solidFill>
                            <a:srgbClr val="000000"/>
                          </a:solidFill>
                          <a:effectLst/>
                          <a:latin typeface="Calibri" panose="020F0502020204030204" pitchFamily="34" charset="0"/>
                        </a:rPr>
                        <a:t>29,8</a:t>
                      </a:r>
                    </a:p>
                  </a:txBody>
                  <a:tcPr marL="9322" marR="9322" marT="9322" marB="0" anchor="ctr">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8DB80"/>
                    </a:solidFill>
                  </a:tcPr>
                </a:tc>
                <a:tc>
                  <a:txBody>
                    <a:bodyPr/>
                    <a:lstStyle/>
                    <a:p>
                      <a:pPr algn="ctr" fontAlgn="ctr"/>
                      <a:r>
                        <a:rPr lang="cs-CZ" sz="1400" b="1" i="1" u="none" strike="noStrike">
                          <a:solidFill>
                            <a:srgbClr val="000000"/>
                          </a:solidFill>
                          <a:effectLst/>
                          <a:latin typeface="Calibri" panose="020F0502020204030204" pitchFamily="34" charset="0"/>
                        </a:rPr>
                        <a:t>34,5</a:t>
                      </a:r>
                    </a:p>
                  </a:txBody>
                  <a:tcPr marL="9322" marR="9322" marT="932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84"/>
                    </a:solidFill>
                  </a:tcPr>
                </a:tc>
                <a:tc>
                  <a:txBody>
                    <a:bodyPr/>
                    <a:lstStyle/>
                    <a:p>
                      <a:pPr algn="ctr" fontAlgn="ctr"/>
                      <a:r>
                        <a:rPr lang="cs-CZ" sz="1400" b="0" i="0" u="none" strike="noStrike">
                          <a:solidFill>
                            <a:srgbClr val="000000"/>
                          </a:solidFill>
                          <a:effectLst/>
                          <a:latin typeface="Calibri" panose="020F0502020204030204" pitchFamily="34" charset="0"/>
                        </a:rPr>
                        <a:t>34,8</a:t>
                      </a:r>
                    </a:p>
                  </a:txBody>
                  <a:tcPr marL="9322" marR="9322" marT="9322" marB="0" anchor="ctr">
                    <a:lnL w="12700" cap="flat" cmpd="sng" algn="ctr">
                      <a:solidFill>
                        <a:schemeClr val="tx1"/>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884"/>
                    </a:solidFill>
                  </a:tcPr>
                </a:tc>
                <a:tc>
                  <a:txBody>
                    <a:bodyPr/>
                    <a:lstStyle/>
                    <a:p>
                      <a:pPr algn="ctr" fontAlgn="ctr"/>
                      <a:r>
                        <a:rPr lang="cs-CZ" sz="1400" b="0" i="0" u="none" strike="noStrike">
                          <a:solidFill>
                            <a:srgbClr val="000000"/>
                          </a:solidFill>
                          <a:effectLst/>
                          <a:latin typeface="Calibri" panose="020F0502020204030204" pitchFamily="34" charset="0"/>
                        </a:rPr>
                        <a:t>21,0</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3BE7B"/>
                    </a:solidFill>
                  </a:tcPr>
                </a:tc>
                <a:tc>
                  <a:txBody>
                    <a:bodyPr/>
                    <a:lstStyle/>
                    <a:p>
                      <a:pPr algn="ctr" fontAlgn="ctr"/>
                      <a:r>
                        <a:rPr lang="cs-CZ" sz="1400" b="0" i="0" u="none" strike="noStrike">
                          <a:solidFill>
                            <a:srgbClr val="000000"/>
                          </a:solidFill>
                          <a:effectLst/>
                          <a:latin typeface="Calibri" panose="020F0502020204030204" pitchFamily="34" charset="0"/>
                        </a:rPr>
                        <a:t>30,1</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DC81"/>
                    </a:solidFill>
                  </a:tcPr>
                </a:tc>
                <a:tc>
                  <a:txBody>
                    <a:bodyPr/>
                    <a:lstStyle/>
                    <a:p>
                      <a:pPr algn="ctr" fontAlgn="ctr"/>
                      <a:r>
                        <a:rPr lang="cs-CZ" sz="1400" b="0" i="0" u="none" strike="noStrike">
                          <a:solidFill>
                            <a:srgbClr val="000000"/>
                          </a:solidFill>
                          <a:effectLst/>
                          <a:latin typeface="Calibri" panose="020F0502020204030204" pitchFamily="34" charset="0"/>
                        </a:rPr>
                        <a:t>29,4</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A80"/>
                    </a:solidFill>
                  </a:tcPr>
                </a:tc>
                <a:tc>
                  <a:txBody>
                    <a:bodyPr/>
                    <a:lstStyle/>
                    <a:p>
                      <a:pPr algn="ctr" fontAlgn="ctr"/>
                      <a:r>
                        <a:rPr lang="cs-CZ" sz="1400" b="0" i="0" u="none" strike="noStrike">
                          <a:solidFill>
                            <a:srgbClr val="000000"/>
                          </a:solidFill>
                          <a:effectLst/>
                          <a:latin typeface="Calibri" panose="020F0502020204030204" pitchFamily="34" charset="0"/>
                        </a:rPr>
                        <a:t>28,4</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67F"/>
                    </a:solidFill>
                  </a:tcPr>
                </a:tc>
                <a:tc>
                  <a:txBody>
                    <a:bodyPr/>
                    <a:lstStyle/>
                    <a:p>
                      <a:pPr algn="ctr" fontAlgn="ctr"/>
                      <a:r>
                        <a:rPr lang="cs-CZ" sz="1400" b="0" i="0" u="none" strike="noStrike">
                          <a:solidFill>
                            <a:srgbClr val="000000"/>
                          </a:solidFill>
                          <a:effectLst/>
                          <a:latin typeface="Calibri" panose="020F0502020204030204" pitchFamily="34" charset="0"/>
                        </a:rPr>
                        <a:t>25,3</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4CC7D"/>
                    </a:solidFill>
                  </a:tcPr>
                </a:tc>
                <a:tc>
                  <a:txBody>
                    <a:bodyPr/>
                    <a:lstStyle/>
                    <a:p>
                      <a:pPr algn="ctr" fontAlgn="ctr"/>
                      <a:r>
                        <a:rPr lang="cs-CZ" sz="1400" b="0" i="0" u="none" strike="noStrike">
                          <a:solidFill>
                            <a:srgbClr val="000000"/>
                          </a:solidFill>
                          <a:effectLst/>
                          <a:latin typeface="Calibri" panose="020F0502020204030204" pitchFamily="34" charset="0"/>
                        </a:rPr>
                        <a:t>24,2</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7C87D"/>
                    </a:solidFill>
                  </a:tcPr>
                </a:tc>
                <a:extLst>
                  <a:ext uri="{0D108BD9-81ED-4DB2-BD59-A6C34878D82A}">
                    <a16:rowId xmlns:a16="http://schemas.microsoft.com/office/drawing/2014/main" val="1443430596"/>
                  </a:ext>
                </a:extLst>
              </a:tr>
              <a:tr h="331529">
                <a:tc>
                  <a:txBody>
                    <a:bodyPr/>
                    <a:lstStyle/>
                    <a:p>
                      <a:pPr algn="l" fontAlgn="ctr"/>
                      <a:r>
                        <a:rPr lang="cs-CZ" sz="1400" b="1" i="0" u="none" strike="noStrike">
                          <a:solidFill>
                            <a:srgbClr val="000000"/>
                          </a:solidFill>
                          <a:effectLst/>
                          <a:latin typeface="Calibri" panose="020F0502020204030204" pitchFamily="34" charset="0"/>
                        </a:rPr>
                        <a:t>Řidič, doprava</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400" b="0" i="0" u="none" strike="noStrike">
                          <a:solidFill>
                            <a:srgbClr val="000000"/>
                          </a:solidFill>
                          <a:effectLst/>
                          <a:latin typeface="Calibri" panose="020F0502020204030204" pitchFamily="34" charset="0"/>
                        </a:rPr>
                        <a:t>38,6</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696B"/>
                    </a:solidFill>
                  </a:tcPr>
                </a:tc>
                <a:tc>
                  <a:txBody>
                    <a:bodyPr/>
                    <a:lstStyle/>
                    <a:p>
                      <a:pPr algn="ctr" fontAlgn="ctr"/>
                      <a:r>
                        <a:rPr lang="cs-CZ" sz="1400" b="0" i="0" u="none" strike="noStrike">
                          <a:solidFill>
                            <a:srgbClr val="000000"/>
                          </a:solidFill>
                          <a:effectLst/>
                          <a:latin typeface="Calibri" panose="020F0502020204030204" pitchFamily="34" charset="0"/>
                        </a:rPr>
                        <a:t>32,5</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A877"/>
                    </a:solidFill>
                  </a:tcPr>
                </a:tc>
                <a:tc>
                  <a:txBody>
                    <a:bodyPr/>
                    <a:lstStyle/>
                    <a:p>
                      <a:pPr algn="ctr" fontAlgn="ctr"/>
                      <a:r>
                        <a:rPr lang="cs-CZ" sz="1400" b="0" i="0" u="none" strike="noStrike">
                          <a:solidFill>
                            <a:srgbClr val="000000"/>
                          </a:solidFill>
                          <a:effectLst/>
                          <a:latin typeface="Calibri" panose="020F0502020204030204" pitchFamily="34" charset="0"/>
                        </a:rPr>
                        <a:t>33,9</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9A75"/>
                    </a:solidFill>
                  </a:tcPr>
                </a:tc>
                <a:tc>
                  <a:txBody>
                    <a:bodyPr/>
                    <a:lstStyle/>
                    <a:p>
                      <a:pPr algn="ctr" fontAlgn="ctr"/>
                      <a:r>
                        <a:rPr lang="cs-CZ" sz="1400" b="0" i="0" u="none" strike="noStrike">
                          <a:solidFill>
                            <a:srgbClr val="000000"/>
                          </a:solidFill>
                          <a:effectLst/>
                          <a:latin typeface="Calibri" panose="020F0502020204030204" pitchFamily="34" charset="0"/>
                        </a:rPr>
                        <a:t>38,3</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6D6C"/>
                    </a:solidFill>
                  </a:tcPr>
                </a:tc>
                <a:tc>
                  <a:txBody>
                    <a:bodyPr/>
                    <a:lstStyle/>
                    <a:p>
                      <a:pPr algn="ctr" fontAlgn="ctr"/>
                      <a:r>
                        <a:rPr lang="cs-CZ" sz="1400" b="0" i="0" u="none" strike="noStrike">
                          <a:solidFill>
                            <a:srgbClr val="000000"/>
                          </a:solidFill>
                          <a:effectLst/>
                          <a:latin typeface="Calibri" panose="020F0502020204030204" pitchFamily="34" charset="0"/>
                        </a:rPr>
                        <a:t>25,2</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3E783"/>
                    </a:solidFill>
                  </a:tcPr>
                </a:tc>
                <a:tc>
                  <a:txBody>
                    <a:bodyPr/>
                    <a:lstStyle/>
                    <a:p>
                      <a:pPr algn="ctr" fontAlgn="ctr"/>
                      <a:r>
                        <a:rPr lang="cs-CZ" sz="1400" b="0" i="0" u="none" strike="noStrike">
                          <a:solidFill>
                            <a:srgbClr val="000000"/>
                          </a:solidFill>
                          <a:effectLst/>
                          <a:latin typeface="Calibri" panose="020F0502020204030204" pitchFamily="34" charset="0"/>
                        </a:rPr>
                        <a:t>23,6</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F81"/>
                    </a:solidFill>
                  </a:tcPr>
                </a:tc>
                <a:tc>
                  <a:txBody>
                    <a:bodyPr/>
                    <a:lstStyle/>
                    <a:p>
                      <a:pPr algn="ctr" fontAlgn="ctr"/>
                      <a:r>
                        <a:rPr lang="cs-CZ" sz="1400" b="0" i="0" u="none" strike="noStrike">
                          <a:solidFill>
                            <a:srgbClr val="000000"/>
                          </a:solidFill>
                          <a:effectLst/>
                          <a:latin typeface="Calibri" panose="020F0502020204030204" pitchFamily="34" charset="0"/>
                        </a:rPr>
                        <a:t>27,3</a:t>
                      </a:r>
                    </a:p>
                  </a:txBody>
                  <a:tcPr marL="9322" marR="9322" marT="9322" marB="0" anchor="ctr">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D82"/>
                    </a:solidFill>
                  </a:tcPr>
                </a:tc>
                <a:tc>
                  <a:txBody>
                    <a:bodyPr/>
                    <a:lstStyle/>
                    <a:p>
                      <a:pPr algn="ctr" fontAlgn="ctr"/>
                      <a:r>
                        <a:rPr lang="cs-CZ" sz="1400" b="1" i="1" u="none" strike="noStrike">
                          <a:solidFill>
                            <a:srgbClr val="000000"/>
                          </a:solidFill>
                          <a:effectLst/>
                          <a:latin typeface="Calibri" panose="020F0502020204030204" pitchFamily="34" charset="0"/>
                        </a:rPr>
                        <a:t>26,9</a:t>
                      </a:r>
                    </a:p>
                  </a:txBody>
                  <a:tcPr marL="9322" marR="9322" marT="932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183"/>
                    </a:solidFill>
                  </a:tcPr>
                </a:tc>
                <a:tc>
                  <a:txBody>
                    <a:bodyPr/>
                    <a:lstStyle/>
                    <a:p>
                      <a:pPr algn="ctr" fontAlgn="ctr"/>
                      <a:r>
                        <a:rPr lang="cs-CZ" sz="1400" b="0" i="0" u="none" strike="noStrike">
                          <a:solidFill>
                            <a:srgbClr val="000000"/>
                          </a:solidFill>
                          <a:effectLst/>
                          <a:latin typeface="Calibri" panose="020F0502020204030204" pitchFamily="34" charset="0"/>
                        </a:rPr>
                        <a:t>25,9</a:t>
                      </a:r>
                    </a:p>
                  </a:txBody>
                  <a:tcPr marL="9322" marR="9322" marT="9322" marB="0" anchor="ctr">
                    <a:lnL w="12700" cap="flat" cmpd="sng" algn="ctr">
                      <a:solidFill>
                        <a:schemeClr val="tx1"/>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84"/>
                    </a:solidFill>
                  </a:tcPr>
                </a:tc>
                <a:tc>
                  <a:txBody>
                    <a:bodyPr/>
                    <a:lstStyle/>
                    <a:p>
                      <a:pPr algn="ctr" fontAlgn="ctr"/>
                      <a:r>
                        <a:rPr lang="cs-CZ" sz="1400" b="0" i="0" u="none" strike="noStrike">
                          <a:solidFill>
                            <a:srgbClr val="000000"/>
                          </a:solidFill>
                          <a:effectLst/>
                          <a:latin typeface="Calibri" panose="020F0502020204030204" pitchFamily="34" charset="0"/>
                        </a:rPr>
                        <a:t>34,3</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9674"/>
                    </a:solidFill>
                  </a:tcPr>
                </a:tc>
                <a:tc>
                  <a:txBody>
                    <a:bodyPr/>
                    <a:lstStyle/>
                    <a:p>
                      <a:pPr algn="ctr" fontAlgn="ctr"/>
                      <a:r>
                        <a:rPr lang="cs-CZ" sz="1400" b="0" i="0" u="none" strike="noStrike">
                          <a:solidFill>
                            <a:srgbClr val="000000"/>
                          </a:solidFill>
                          <a:effectLst/>
                          <a:latin typeface="Calibri" panose="020F0502020204030204" pitchFamily="34" charset="0"/>
                        </a:rPr>
                        <a:t>23,3</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3DE81"/>
                    </a:solidFill>
                  </a:tcPr>
                </a:tc>
                <a:tc>
                  <a:txBody>
                    <a:bodyPr/>
                    <a:lstStyle/>
                    <a:p>
                      <a:pPr algn="ctr" fontAlgn="ctr"/>
                      <a:r>
                        <a:rPr lang="cs-CZ" sz="1400" b="0" i="0" u="none" strike="noStrike">
                          <a:solidFill>
                            <a:srgbClr val="000000"/>
                          </a:solidFill>
                          <a:effectLst/>
                          <a:latin typeface="Calibri" panose="020F0502020204030204" pitchFamily="34" charset="0"/>
                        </a:rPr>
                        <a:t>19,6</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7CD7E"/>
                    </a:solidFill>
                  </a:tcPr>
                </a:tc>
                <a:tc>
                  <a:txBody>
                    <a:bodyPr/>
                    <a:lstStyle/>
                    <a:p>
                      <a:pPr algn="ctr" fontAlgn="ctr"/>
                      <a:r>
                        <a:rPr lang="cs-CZ" sz="1400" b="0" i="0" u="none" strike="noStrike">
                          <a:solidFill>
                            <a:srgbClr val="000000"/>
                          </a:solidFill>
                          <a:effectLst/>
                          <a:latin typeface="Calibri" panose="020F0502020204030204" pitchFamily="34" charset="0"/>
                        </a:rPr>
                        <a:t>22,8</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DC81"/>
                    </a:solidFill>
                  </a:tcPr>
                </a:tc>
                <a:tc>
                  <a:txBody>
                    <a:bodyPr/>
                    <a:lstStyle/>
                    <a:p>
                      <a:pPr algn="ctr" fontAlgn="ctr"/>
                      <a:r>
                        <a:rPr lang="cs-CZ" sz="1400" b="0" i="0" u="none" strike="noStrike">
                          <a:solidFill>
                            <a:srgbClr val="000000"/>
                          </a:solidFill>
                          <a:effectLst/>
                          <a:latin typeface="Calibri" panose="020F0502020204030204" pitchFamily="34" charset="0"/>
                        </a:rPr>
                        <a:t>16,4</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3BE7B"/>
                    </a:solidFill>
                  </a:tcPr>
                </a:tc>
                <a:tc>
                  <a:txBody>
                    <a:bodyPr/>
                    <a:lstStyle/>
                    <a:p>
                      <a:pPr algn="ctr" fontAlgn="ctr"/>
                      <a:r>
                        <a:rPr lang="cs-CZ" sz="1400" b="0" i="0" u="none" strike="noStrike">
                          <a:solidFill>
                            <a:srgbClr val="000000"/>
                          </a:solidFill>
                          <a:effectLst/>
                          <a:latin typeface="Calibri" panose="020F0502020204030204" pitchFamily="34" charset="0"/>
                        </a:rPr>
                        <a:t>18,0</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DC57C"/>
                    </a:solidFill>
                  </a:tcPr>
                </a:tc>
                <a:extLst>
                  <a:ext uri="{0D108BD9-81ED-4DB2-BD59-A6C34878D82A}">
                    <a16:rowId xmlns:a16="http://schemas.microsoft.com/office/drawing/2014/main" val="3502990553"/>
                  </a:ext>
                </a:extLst>
              </a:tr>
              <a:tr h="331529">
                <a:tc>
                  <a:txBody>
                    <a:bodyPr/>
                    <a:lstStyle/>
                    <a:p>
                      <a:pPr algn="l" fontAlgn="ctr"/>
                      <a:r>
                        <a:rPr lang="cs-CZ" sz="1400" b="1" i="0" u="none" strike="noStrike">
                          <a:solidFill>
                            <a:srgbClr val="000000"/>
                          </a:solidFill>
                          <a:effectLst/>
                          <a:latin typeface="Calibri" panose="020F0502020204030204" pitchFamily="34" charset="0"/>
                        </a:rPr>
                        <a:t>Zdravotní sestra</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400" b="0" i="0" u="none" strike="noStrike">
                          <a:solidFill>
                            <a:srgbClr val="000000"/>
                          </a:solidFill>
                          <a:effectLst/>
                          <a:latin typeface="Calibri" panose="020F0502020204030204" pitchFamily="34" charset="0"/>
                        </a:rPr>
                        <a:t>14,0</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BC7B"/>
                    </a:solidFill>
                  </a:tcPr>
                </a:tc>
                <a:tc>
                  <a:txBody>
                    <a:bodyPr/>
                    <a:lstStyle/>
                    <a:p>
                      <a:pPr algn="ctr" fontAlgn="ctr"/>
                      <a:r>
                        <a:rPr lang="cs-CZ" sz="1400" b="0" i="0" u="none" strike="noStrike">
                          <a:solidFill>
                            <a:srgbClr val="000000"/>
                          </a:solidFill>
                          <a:effectLst/>
                          <a:latin typeface="Calibri" panose="020F0502020204030204" pitchFamily="34" charset="0"/>
                        </a:rPr>
                        <a:t>16,3</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7A6F"/>
                    </a:solidFill>
                  </a:tcPr>
                </a:tc>
                <a:tc>
                  <a:txBody>
                    <a:bodyPr/>
                    <a:lstStyle/>
                    <a:p>
                      <a:pPr algn="ctr" fontAlgn="ctr"/>
                      <a:r>
                        <a:rPr lang="cs-CZ" sz="1400" b="0" i="0" u="none" strike="noStrike">
                          <a:solidFill>
                            <a:srgbClr val="000000"/>
                          </a:solidFill>
                          <a:effectLst/>
                          <a:latin typeface="Calibri" panose="020F0502020204030204" pitchFamily="34" charset="0"/>
                        </a:rPr>
                        <a:t>16,8</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696B"/>
                    </a:solidFill>
                  </a:tcPr>
                </a:tc>
                <a:tc>
                  <a:txBody>
                    <a:bodyPr/>
                    <a:lstStyle/>
                    <a:p>
                      <a:pPr algn="ctr" fontAlgn="ctr"/>
                      <a:r>
                        <a:rPr lang="cs-CZ" sz="1400" b="0" i="0" u="none" strike="noStrike">
                          <a:solidFill>
                            <a:srgbClr val="000000"/>
                          </a:solidFill>
                          <a:effectLst/>
                          <a:latin typeface="Calibri" panose="020F0502020204030204" pitchFamily="34" charset="0"/>
                        </a:rPr>
                        <a:t>13,9</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BE7C"/>
                    </a:solidFill>
                  </a:tcPr>
                </a:tc>
                <a:tc>
                  <a:txBody>
                    <a:bodyPr/>
                    <a:lstStyle/>
                    <a:p>
                      <a:pPr algn="ctr" fontAlgn="ctr"/>
                      <a:r>
                        <a:rPr lang="cs-CZ" sz="1400" b="0" i="0" u="none" strike="noStrike">
                          <a:solidFill>
                            <a:srgbClr val="000000"/>
                          </a:solidFill>
                          <a:effectLst/>
                          <a:latin typeface="Calibri" panose="020F0502020204030204" pitchFamily="34" charset="0"/>
                        </a:rPr>
                        <a:t>14,4</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AF79"/>
                    </a:solidFill>
                  </a:tcPr>
                </a:tc>
                <a:tc>
                  <a:txBody>
                    <a:bodyPr/>
                    <a:lstStyle/>
                    <a:p>
                      <a:pPr algn="ctr" fontAlgn="ctr"/>
                      <a:r>
                        <a:rPr lang="cs-CZ" sz="1400" b="0" i="0" u="none" strike="noStrike">
                          <a:solidFill>
                            <a:srgbClr val="000000"/>
                          </a:solidFill>
                          <a:effectLst/>
                          <a:latin typeface="Calibri" panose="020F0502020204030204" pitchFamily="34" charset="0"/>
                        </a:rPr>
                        <a:t>14,7</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A777"/>
                    </a:solidFill>
                  </a:tcPr>
                </a:tc>
                <a:tc>
                  <a:txBody>
                    <a:bodyPr/>
                    <a:lstStyle/>
                    <a:p>
                      <a:pPr algn="ctr" fontAlgn="ctr"/>
                      <a:r>
                        <a:rPr lang="cs-CZ" sz="1400" b="0" i="0" u="none" strike="noStrike">
                          <a:solidFill>
                            <a:srgbClr val="000000"/>
                          </a:solidFill>
                          <a:effectLst/>
                          <a:latin typeface="Calibri" panose="020F0502020204030204" pitchFamily="34" charset="0"/>
                        </a:rPr>
                        <a:t>13,0</a:t>
                      </a:r>
                    </a:p>
                  </a:txBody>
                  <a:tcPr marL="9322" marR="9322" marT="9322" marB="0" anchor="ctr">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D881"/>
                    </a:solidFill>
                  </a:tcPr>
                </a:tc>
                <a:tc>
                  <a:txBody>
                    <a:bodyPr/>
                    <a:lstStyle/>
                    <a:p>
                      <a:pPr algn="ctr" fontAlgn="ctr"/>
                      <a:r>
                        <a:rPr lang="cs-CZ" sz="1400" b="1" i="1" u="none" strike="noStrike">
                          <a:solidFill>
                            <a:srgbClr val="000000"/>
                          </a:solidFill>
                          <a:effectLst/>
                          <a:latin typeface="Calibri" panose="020F0502020204030204" pitchFamily="34" charset="0"/>
                        </a:rPr>
                        <a:t>12,4</a:t>
                      </a:r>
                    </a:p>
                  </a:txBody>
                  <a:tcPr marL="9322" marR="9322" marT="932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84"/>
                    </a:solidFill>
                  </a:tcPr>
                </a:tc>
                <a:tc>
                  <a:txBody>
                    <a:bodyPr/>
                    <a:lstStyle/>
                    <a:p>
                      <a:pPr algn="ctr" fontAlgn="ctr"/>
                      <a:r>
                        <a:rPr lang="cs-CZ" sz="1400" b="0" i="0" u="none" strike="noStrike">
                          <a:solidFill>
                            <a:srgbClr val="000000"/>
                          </a:solidFill>
                          <a:effectLst/>
                          <a:latin typeface="Calibri" panose="020F0502020204030204" pitchFamily="34" charset="0"/>
                        </a:rPr>
                        <a:t>11,1</a:t>
                      </a:r>
                    </a:p>
                  </a:txBody>
                  <a:tcPr marL="9322" marR="9322" marT="9322" marB="0" anchor="ctr">
                    <a:lnL w="12700" cap="flat" cmpd="sng" algn="ctr">
                      <a:solidFill>
                        <a:schemeClr val="tx1"/>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E081"/>
                    </a:solidFill>
                  </a:tcPr>
                </a:tc>
                <a:tc>
                  <a:txBody>
                    <a:bodyPr/>
                    <a:lstStyle/>
                    <a:p>
                      <a:pPr algn="ctr" fontAlgn="ctr"/>
                      <a:r>
                        <a:rPr lang="cs-CZ" sz="1400" b="0" i="0" u="none" strike="noStrike">
                          <a:solidFill>
                            <a:srgbClr val="000000"/>
                          </a:solidFill>
                          <a:effectLst/>
                          <a:latin typeface="Calibri" panose="020F0502020204030204" pitchFamily="34" charset="0"/>
                        </a:rPr>
                        <a:t>8,8</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7CD7E"/>
                    </a:solidFill>
                  </a:tcPr>
                </a:tc>
                <a:tc>
                  <a:txBody>
                    <a:bodyPr/>
                    <a:lstStyle/>
                    <a:p>
                      <a:pPr algn="ctr" fontAlgn="ctr"/>
                      <a:r>
                        <a:rPr lang="cs-CZ" sz="1400" b="0" i="0" u="none" strike="noStrike">
                          <a:solidFill>
                            <a:srgbClr val="000000"/>
                          </a:solidFill>
                          <a:effectLst/>
                          <a:latin typeface="Calibri" panose="020F0502020204030204" pitchFamily="34" charset="0"/>
                        </a:rPr>
                        <a:t>9,6</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DD37F"/>
                    </a:solidFill>
                  </a:tcPr>
                </a:tc>
                <a:tc>
                  <a:txBody>
                    <a:bodyPr/>
                    <a:lstStyle/>
                    <a:p>
                      <a:pPr algn="ctr" fontAlgn="ctr"/>
                      <a:r>
                        <a:rPr lang="cs-CZ" sz="1400" b="0" i="0" u="none" strike="noStrike">
                          <a:solidFill>
                            <a:srgbClr val="000000"/>
                          </a:solidFill>
                          <a:effectLst/>
                          <a:latin typeface="Calibri" panose="020F0502020204030204" pitchFamily="34" charset="0"/>
                        </a:rPr>
                        <a:t>11,6</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8E482"/>
                    </a:solidFill>
                  </a:tcPr>
                </a:tc>
                <a:tc>
                  <a:txBody>
                    <a:bodyPr/>
                    <a:lstStyle/>
                    <a:p>
                      <a:pPr algn="ctr" fontAlgn="ctr"/>
                      <a:r>
                        <a:rPr lang="cs-CZ" sz="1400" b="0" i="0" u="none" strike="noStrike">
                          <a:solidFill>
                            <a:srgbClr val="000000"/>
                          </a:solidFill>
                          <a:effectLst/>
                          <a:latin typeface="Calibri" panose="020F0502020204030204" pitchFamily="34" charset="0"/>
                        </a:rPr>
                        <a:t>12,0</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E783"/>
                    </a:solidFill>
                  </a:tcPr>
                </a:tc>
                <a:tc>
                  <a:txBody>
                    <a:bodyPr/>
                    <a:lstStyle/>
                    <a:p>
                      <a:pPr algn="ctr" fontAlgn="ctr"/>
                      <a:r>
                        <a:rPr lang="cs-CZ" sz="1400" b="0" i="0" u="none" strike="noStrike">
                          <a:solidFill>
                            <a:srgbClr val="000000"/>
                          </a:solidFill>
                          <a:effectLst/>
                          <a:latin typeface="Calibri" panose="020F0502020204030204" pitchFamily="34" charset="0"/>
                        </a:rPr>
                        <a:t>10,9</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4DE81"/>
                    </a:solidFill>
                  </a:tcPr>
                </a:tc>
                <a:tc>
                  <a:txBody>
                    <a:bodyPr/>
                    <a:lstStyle/>
                    <a:p>
                      <a:pPr algn="ctr" fontAlgn="ctr"/>
                      <a:r>
                        <a:rPr lang="cs-CZ" sz="1400" b="0" i="0" u="none" strike="noStrike">
                          <a:solidFill>
                            <a:srgbClr val="000000"/>
                          </a:solidFill>
                          <a:effectLst/>
                          <a:latin typeface="Calibri" panose="020F0502020204030204" pitchFamily="34" charset="0"/>
                        </a:rPr>
                        <a:t>7,0</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3BE7B"/>
                    </a:solidFill>
                  </a:tcPr>
                </a:tc>
                <a:extLst>
                  <a:ext uri="{0D108BD9-81ED-4DB2-BD59-A6C34878D82A}">
                    <a16:rowId xmlns:a16="http://schemas.microsoft.com/office/drawing/2014/main" val="1387963948"/>
                  </a:ext>
                </a:extLst>
              </a:tr>
              <a:tr h="331529">
                <a:tc>
                  <a:txBody>
                    <a:bodyPr/>
                    <a:lstStyle/>
                    <a:p>
                      <a:pPr algn="l" fontAlgn="ctr"/>
                      <a:r>
                        <a:rPr lang="cs-CZ" sz="1400" b="1" i="0" u="none" strike="noStrike">
                          <a:solidFill>
                            <a:srgbClr val="000000"/>
                          </a:solidFill>
                          <a:effectLst/>
                          <a:latin typeface="Calibri" panose="020F0502020204030204" pitchFamily="34" charset="0"/>
                        </a:rPr>
                        <a:t>Jiný zdrav. prac.</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400" b="0" i="0" u="none" strike="noStrike">
                          <a:solidFill>
                            <a:srgbClr val="000000"/>
                          </a:solidFill>
                          <a:effectLst/>
                          <a:latin typeface="Calibri" panose="020F0502020204030204" pitchFamily="34" charset="0"/>
                        </a:rPr>
                        <a:t>15,0</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8070"/>
                    </a:solidFill>
                  </a:tcPr>
                </a:tc>
                <a:tc>
                  <a:txBody>
                    <a:bodyPr/>
                    <a:lstStyle/>
                    <a:p>
                      <a:pPr algn="ctr" fontAlgn="ctr"/>
                      <a:r>
                        <a:rPr lang="cs-CZ" sz="1400" b="0" i="0" u="none" strike="noStrike">
                          <a:solidFill>
                            <a:srgbClr val="000000"/>
                          </a:solidFill>
                          <a:effectLst/>
                          <a:latin typeface="Calibri" panose="020F0502020204030204" pitchFamily="34" charset="0"/>
                        </a:rPr>
                        <a:t>15,9</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696B"/>
                    </a:solidFill>
                  </a:tcPr>
                </a:tc>
                <a:tc>
                  <a:txBody>
                    <a:bodyPr/>
                    <a:lstStyle/>
                    <a:p>
                      <a:pPr algn="ctr" fontAlgn="ctr"/>
                      <a:r>
                        <a:rPr lang="cs-CZ" sz="1400" b="0" i="0" u="none" strike="noStrike">
                          <a:solidFill>
                            <a:srgbClr val="000000"/>
                          </a:solidFill>
                          <a:effectLst/>
                          <a:latin typeface="Calibri" panose="020F0502020204030204" pitchFamily="34" charset="0"/>
                        </a:rPr>
                        <a:t>13,8</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9D75"/>
                    </a:solidFill>
                  </a:tcPr>
                </a:tc>
                <a:tc>
                  <a:txBody>
                    <a:bodyPr/>
                    <a:lstStyle/>
                    <a:p>
                      <a:pPr algn="ctr" fontAlgn="ctr"/>
                      <a:r>
                        <a:rPr lang="cs-CZ" sz="1400" b="0" i="0" u="none" strike="noStrike">
                          <a:solidFill>
                            <a:srgbClr val="000000"/>
                          </a:solidFill>
                          <a:effectLst/>
                          <a:latin typeface="Calibri" panose="020F0502020204030204" pitchFamily="34" charset="0"/>
                        </a:rPr>
                        <a:t>12,1</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C47D"/>
                    </a:solidFill>
                  </a:tcPr>
                </a:tc>
                <a:tc>
                  <a:txBody>
                    <a:bodyPr/>
                    <a:lstStyle/>
                    <a:p>
                      <a:pPr algn="ctr" fontAlgn="ctr"/>
                      <a:r>
                        <a:rPr lang="cs-CZ" sz="1400" b="0" i="0" u="none" strike="noStrike">
                          <a:solidFill>
                            <a:srgbClr val="000000"/>
                          </a:solidFill>
                          <a:effectLst/>
                          <a:latin typeface="Calibri" panose="020F0502020204030204" pitchFamily="34" charset="0"/>
                        </a:rPr>
                        <a:t>11,3</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81"/>
                    </a:solidFill>
                  </a:tcPr>
                </a:tc>
                <a:tc>
                  <a:txBody>
                    <a:bodyPr/>
                    <a:lstStyle/>
                    <a:p>
                      <a:pPr algn="ctr" fontAlgn="ctr"/>
                      <a:r>
                        <a:rPr lang="cs-CZ" sz="1400" b="0" i="0" u="none" strike="noStrike">
                          <a:solidFill>
                            <a:srgbClr val="000000"/>
                          </a:solidFill>
                          <a:effectLst/>
                          <a:latin typeface="Calibri" panose="020F0502020204030204" pitchFamily="34" charset="0"/>
                        </a:rPr>
                        <a:t>10,8</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583"/>
                    </a:solidFill>
                  </a:tcPr>
                </a:tc>
                <a:tc>
                  <a:txBody>
                    <a:bodyPr/>
                    <a:lstStyle/>
                    <a:p>
                      <a:pPr algn="ctr" fontAlgn="ctr"/>
                      <a:r>
                        <a:rPr lang="cs-CZ" sz="1400" b="0" i="0" u="none" strike="noStrike">
                          <a:solidFill>
                            <a:srgbClr val="000000"/>
                          </a:solidFill>
                          <a:effectLst/>
                          <a:latin typeface="Calibri" panose="020F0502020204030204" pitchFamily="34" charset="0"/>
                        </a:rPr>
                        <a:t>10,1</a:t>
                      </a:r>
                    </a:p>
                  </a:txBody>
                  <a:tcPr marL="9322" marR="9322" marT="9322" marB="0" anchor="ctr">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5E883"/>
                    </a:solidFill>
                  </a:tcPr>
                </a:tc>
                <a:tc>
                  <a:txBody>
                    <a:bodyPr/>
                    <a:lstStyle/>
                    <a:p>
                      <a:pPr algn="ctr" fontAlgn="ctr"/>
                      <a:r>
                        <a:rPr lang="cs-CZ" sz="1400" b="1" i="1" u="none" strike="noStrike">
                          <a:solidFill>
                            <a:srgbClr val="000000"/>
                          </a:solidFill>
                          <a:effectLst/>
                          <a:latin typeface="Calibri" panose="020F0502020204030204" pitchFamily="34" charset="0"/>
                        </a:rPr>
                        <a:t>10,7</a:t>
                      </a:r>
                    </a:p>
                  </a:txBody>
                  <a:tcPr marL="9322" marR="9322" marT="932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83"/>
                    </a:solidFill>
                  </a:tcPr>
                </a:tc>
                <a:tc>
                  <a:txBody>
                    <a:bodyPr/>
                    <a:lstStyle/>
                    <a:p>
                      <a:pPr algn="ctr" fontAlgn="ctr"/>
                      <a:r>
                        <a:rPr lang="cs-CZ" sz="1400" b="0" i="0" u="none" strike="noStrike">
                          <a:solidFill>
                            <a:srgbClr val="000000"/>
                          </a:solidFill>
                          <a:effectLst/>
                          <a:latin typeface="Calibri" panose="020F0502020204030204" pitchFamily="34" charset="0"/>
                        </a:rPr>
                        <a:t>10,3</a:t>
                      </a:r>
                    </a:p>
                  </a:txBody>
                  <a:tcPr marL="9322" marR="9322" marT="9322" marB="0" anchor="ctr">
                    <a:lnL w="12700" cap="flat" cmpd="sng" algn="ctr">
                      <a:solidFill>
                        <a:schemeClr val="tx1"/>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E983"/>
                    </a:solidFill>
                  </a:tcPr>
                </a:tc>
                <a:tc>
                  <a:txBody>
                    <a:bodyPr/>
                    <a:lstStyle/>
                    <a:p>
                      <a:pPr algn="ctr" fontAlgn="ctr"/>
                      <a:r>
                        <a:rPr lang="cs-CZ" sz="1400" b="0" i="0" u="none" strike="noStrike">
                          <a:solidFill>
                            <a:srgbClr val="000000"/>
                          </a:solidFill>
                          <a:effectLst/>
                          <a:latin typeface="Calibri" panose="020F0502020204030204" pitchFamily="34" charset="0"/>
                        </a:rPr>
                        <a:t>8,5</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FDD81"/>
                    </a:solidFill>
                  </a:tcPr>
                </a:tc>
                <a:tc>
                  <a:txBody>
                    <a:bodyPr/>
                    <a:lstStyle/>
                    <a:p>
                      <a:pPr algn="ctr" fontAlgn="ctr"/>
                      <a:r>
                        <a:rPr lang="cs-CZ" sz="1400" b="0" i="0" u="none" strike="noStrike">
                          <a:solidFill>
                            <a:srgbClr val="000000"/>
                          </a:solidFill>
                          <a:effectLst/>
                          <a:latin typeface="Calibri" panose="020F0502020204030204" pitchFamily="34" charset="0"/>
                        </a:rPr>
                        <a:t>10,5</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84"/>
                    </a:solidFill>
                  </a:tcPr>
                </a:tc>
                <a:tc>
                  <a:txBody>
                    <a:bodyPr/>
                    <a:lstStyle/>
                    <a:p>
                      <a:pPr algn="ctr" fontAlgn="ctr"/>
                      <a:r>
                        <a:rPr lang="cs-CZ" sz="1400" b="0" i="0" u="none" strike="noStrike">
                          <a:solidFill>
                            <a:srgbClr val="000000"/>
                          </a:solidFill>
                          <a:effectLst/>
                          <a:latin typeface="Calibri" panose="020F0502020204030204" pitchFamily="34" charset="0"/>
                        </a:rPr>
                        <a:t>7,5</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67F"/>
                    </a:solidFill>
                  </a:tcPr>
                </a:tc>
                <a:tc>
                  <a:txBody>
                    <a:bodyPr/>
                    <a:lstStyle/>
                    <a:p>
                      <a:pPr algn="ctr" fontAlgn="ctr"/>
                      <a:r>
                        <a:rPr lang="cs-CZ" sz="1400" b="0" i="0" u="none" strike="noStrike">
                          <a:solidFill>
                            <a:srgbClr val="000000"/>
                          </a:solidFill>
                          <a:effectLst/>
                          <a:latin typeface="Calibri" panose="020F0502020204030204" pitchFamily="34" charset="0"/>
                        </a:rPr>
                        <a:t>9,6</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582"/>
                    </a:solidFill>
                  </a:tcPr>
                </a:tc>
                <a:tc>
                  <a:txBody>
                    <a:bodyPr/>
                    <a:lstStyle/>
                    <a:p>
                      <a:pPr algn="ctr" fontAlgn="ctr"/>
                      <a:r>
                        <a:rPr lang="cs-CZ" sz="1400" b="0" i="0" u="none" strike="noStrike">
                          <a:solidFill>
                            <a:srgbClr val="000000"/>
                          </a:solidFill>
                          <a:effectLst/>
                          <a:latin typeface="Calibri" panose="020F0502020204030204" pitchFamily="34" charset="0"/>
                        </a:rPr>
                        <a:t>9,2</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1E282"/>
                    </a:solidFill>
                  </a:tcPr>
                </a:tc>
                <a:tc>
                  <a:txBody>
                    <a:bodyPr/>
                    <a:lstStyle/>
                    <a:p>
                      <a:pPr algn="ctr" fontAlgn="ctr"/>
                      <a:r>
                        <a:rPr lang="cs-CZ" sz="1400" b="0" i="0" u="none" strike="noStrike">
                          <a:solidFill>
                            <a:srgbClr val="000000"/>
                          </a:solidFill>
                          <a:effectLst/>
                          <a:latin typeface="Calibri" panose="020F0502020204030204" pitchFamily="34" charset="0"/>
                        </a:rPr>
                        <a:t>3,9</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3BE7B"/>
                    </a:solidFill>
                  </a:tcPr>
                </a:tc>
                <a:extLst>
                  <a:ext uri="{0D108BD9-81ED-4DB2-BD59-A6C34878D82A}">
                    <a16:rowId xmlns:a16="http://schemas.microsoft.com/office/drawing/2014/main" val="1970790959"/>
                  </a:ext>
                </a:extLst>
              </a:tr>
              <a:tr h="331529">
                <a:tc>
                  <a:txBody>
                    <a:bodyPr/>
                    <a:lstStyle/>
                    <a:p>
                      <a:pPr algn="l" fontAlgn="ctr"/>
                      <a:r>
                        <a:rPr lang="cs-CZ" sz="1400" b="1" i="0" u="none" strike="noStrike">
                          <a:solidFill>
                            <a:srgbClr val="000000"/>
                          </a:solidFill>
                          <a:effectLst/>
                          <a:latin typeface="Calibri" panose="020F0502020204030204" pitchFamily="34" charset="0"/>
                        </a:rPr>
                        <a:t>Policista / MV</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400" b="0" i="0" u="none" strike="noStrike">
                          <a:solidFill>
                            <a:srgbClr val="000000"/>
                          </a:solidFill>
                          <a:effectLst/>
                          <a:latin typeface="Calibri" panose="020F0502020204030204" pitchFamily="34" charset="0"/>
                        </a:rPr>
                        <a:t>17,5</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6A6C"/>
                    </a:solidFill>
                  </a:tcPr>
                </a:tc>
                <a:tc>
                  <a:txBody>
                    <a:bodyPr/>
                    <a:lstStyle/>
                    <a:p>
                      <a:pPr algn="ctr" fontAlgn="ctr"/>
                      <a:r>
                        <a:rPr lang="cs-CZ" sz="1400" b="0" i="0" u="none" strike="noStrike">
                          <a:solidFill>
                            <a:srgbClr val="000000"/>
                          </a:solidFill>
                          <a:effectLst/>
                          <a:latin typeface="Calibri" panose="020F0502020204030204" pitchFamily="34" charset="0"/>
                        </a:rPr>
                        <a:t>13,7</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B179"/>
                    </a:solidFill>
                  </a:tcPr>
                </a:tc>
                <a:tc>
                  <a:txBody>
                    <a:bodyPr/>
                    <a:lstStyle/>
                    <a:p>
                      <a:pPr algn="ctr" fontAlgn="ctr"/>
                      <a:r>
                        <a:rPr lang="cs-CZ" sz="1400" b="0" i="0" u="none" strike="noStrike">
                          <a:solidFill>
                            <a:srgbClr val="000000"/>
                          </a:solidFill>
                          <a:effectLst/>
                          <a:latin typeface="Calibri" panose="020F0502020204030204" pitchFamily="34" charset="0"/>
                        </a:rPr>
                        <a:t>12,6</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C67D"/>
                    </a:solidFill>
                  </a:tcPr>
                </a:tc>
                <a:tc>
                  <a:txBody>
                    <a:bodyPr/>
                    <a:lstStyle/>
                    <a:p>
                      <a:pPr algn="ctr" fontAlgn="ctr"/>
                      <a:r>
                        <a:rPr lang="cs-CZ" sz="1400" b="0" i="0" u="none" strike="noStrike">
                          <a:solidFill>
                            <a:srgbClr val="000000"/>
                          </a:solidFill>
                          <a:effectLst/>
                          <a:latin typeface="Calibri" panose="020F0502020204030204" pitchFamily="34" charset="0"/>
                        </a:rPr>
                        <a:t>12,1</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D07F"/>
                    </a:solidFill>
                  </a:tcPr>
                </a:tc>
                <a:tc>
                  <a:txBody>
                    <a:bodyPr/>
                    <a:lstStyle/>
                    <a:p>
                      <a:pPr algn="ctr" fontAlgn="ctr"/>
                      <a:r>
                        <a:rPr lang="cs-CZ" sz="1400" b="0" i="0" u="none" strike="noStrike">
                          <a:solidFill>
                            <a:srgbClr val="000000"/>
                          </a:solidFill>
                          <a:effectLst/>
                          <a:latin typeface="Calibri" panose="020F0502020204030204" pitchFamily="34" charset="0"/>
                        </a:rPr>
                        <a:t>17,6</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696B"/>
                    </a:solidFill>
                  </a:tcPr>
                </a:tc>
                <a:tc>
                  <a:txBody>
                    <a:bodyPr/>
                    <a:lstStyle/>
                    <a:p>
                      <a:pPr algn="ctr" fontAlgn="ctr"/>
                      <a:r>
                        <a:rPr lang="cs-CZ" sz="1400" b="0" i="0" u="none" strike="noStrike">
                          <a:solidFill>
                            <a:srgbClr val="000000"/>
                          </a:solidFill>
                          <a:effectLst/>
                          <a:latin typeface="Calibri" panose="020F0502020204030204" pitchFamily="34" charset="0"/>
                        </a:rPr>
                        <a:t>10,6</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84"/>
                    </a:solidFill>
                  </a:tcPr>
                </a:tc>
                <a:tc>
                  <a:txBody>
                    <a:bodyPr/>
                    <a:lstStyle/>
                    <a:p>
                      <a:pPr algn="ctr" fontAlgn="ctr"/>
                      <a:r>
                        <a:rPr lang="cs-CZ" sz="1400" b="0" i="0" u="none" strike="noStrike">
                          <a:solidFill>
                            <a:srgbClr val="000000"/>
                          </a:solidFill>
                          <a:effectLst/>
                          <a:latin typeface="Calibri" panose="020F0502020204030204" pitchFamily="34" charset="0"/>
                        </a:rPr>
                        <a:t>13,8</a:t>
                      </a:r>
                    </a:p>
                  </a:txBody>
                  <a:tcPr marL="9322" marR="9322" marT="9322" marB="0" anchor="ctr">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B079"/>
                    </a:solidFill>
                  </a:tcPr>
                </a:tc>
                <a:tc>
                  <a:txBody>
                    <a:bodyPr/>
                    <a:lstStyle/>
                    <a:p>
                      <a:pPr algn="ctr" fontAlgn="ctr"/>
                      <a:r>
                        <a:rPr lang="cs-CZ" sz="1400" b="1" i="1" u="none" strike="noStrike">
                          <a:solidFill>
                            <a:srgbClr val="000000"/>
                          </a:solidFill>
                          <a:effectLst/>
                          <a:latin typeface="Calibri" panose="020F0502020204030204" pitchFamily="34" charset="0"/>
                        </a:rPr>
                        <a:t>10,6</a:t>
                      </a:r>
                    </a:p>
                  </a:txBody>
                  <a:tcPr marL="9322" marR="9322" marT="932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EA83"/>
                    </a:solidFill>
                  </a:tcPr>
                </a:tc>
                <a:tc>
                  <a:txBody>
                    <a:bodyPr/>
                    <a:lstStyle/>
                    <a:p>
                      <a:pPr algn="ctr" fontAlgn="ctr"/>
                      <a:r>
                        <a:rPr lang="cs-CZ" sz="1400" b="0" i="0" u="none" strike="noStrike">
                          <a:solidFill>
                            <a:srgbClr val="000000"/>
                          </a:solidFill>
                          <a:effectLst/>
                          <a:latin typeface="Calibri" panose="020F0502020204030204" pitchFamily="34" charset="0"/>
                        </a:rPr>
                        <a:t>9,1</a:t>
                      </a:r>
                    </a:p>
                  </a:txBody>
                  <a:tcPr marL="9322" marR="9322" marT="9322" marB="0" anchor="ctr">
                    <a:lnL w="12700" cap="flat" cmpd="sng" algn="ctr">
                      <a:solidFill>
                        <a:schemeClr val="tx1"/>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3DE81"/>
                    </a:solidFill>
                  </a:tcPr>
                </a:tc>
                <a:tc>
                  <a:txBody>
                    <a:bodyPr/>
                    <a:lstStyle/>
                    <a:p>
                      <a:pPr algn="ctr" fontAlgn="ctr"/>
                      <a:r>
                        <a:rPr lang="cs-CZ" sz="1400" b="0" i="0" u="none" strike="noStrike">
                          <a:solidFill>
                            <a:srgbClr val="000000"/>
                          </a:solidFill>
                          <a:effectLst/>
                          <a:latin typeface="Calibri" panose="020F0502020204030204" pitchFamily="34" charset="0"/>
                        </a:rPr>
                        <a:t>10,9</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84"/>
                    </a:solidFill>
                  </a:tcPr>
                </a:tc>
                <a:tc>
                  <a:txBody>
                    <a:bodyPr/>
                    <a:lstStyle/>
                    <a:p>
                      <a:pPr algn="ctr" fontAlgn="ctr"/>
                      <a:r>
                        <a:rPr lang="cs-CZ" sz="1400" b="0" i="0" u="none" strike="noStrike">
                          <a:solidFill>
                            <a:srgbClr val="000000"/>
                          </a:solidFill>
                          <a:effectLst/>
                          <a:latin typeface="Calibri" panose="020F0502020204030204" pitchFamily="34" charset="0"/>
                        </a:rPr>
                        <a:t>9,6</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282"/>
                    </a:solidFill>
                  </a:tcPr>
                </a:tc>
                <a:tc>
                  <a:txBody>
                    <a:bodyPr/>
                    <a:lstStyle/>
                    <a:p>
                      <a:pPr algn="ctr" fontAlgn="ctr"/>
                      <a:r>
                        <a:rPr lang="cs-CZ" sz="1400" b="0" i="0" u="none" strike="noStrike">
                          <a:solidFill>
                            <a:srgbClr val="000000"/>
                          </a:solidFill>
                          <a:effectLst/>
                          <a:latin typeface="Calibri" panose="020F0502020204030204" pitchFamily="34" charset="0"/>
                        </a:rPr>
                        <a:t>7,3</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FCF7E"/>
                    </a:solidFill>
                  </a:tcPr>
                </a:tc>
                <a:tc>
                  <a:txBody>
                    <a:bodyPr/>
                    <a:lstStyle/>
                    <a:p>
                      <a:pPr algn="ctr" fontAlgn="ctr"/>
                      <a:r>
                        <a:rPr lang="cs-CZ" sz="1400" b="0" i="0" u="none" strike="noStrike">
                          <a:solidFill>
                            <a:srgbClr val="000000"/>
                          </a:solidFill>
                          <a:effectLst/>
                          <a:latin typeface="Calibri" panose="020F0502020204030204" pitchFamily="34" charset="0"/>
                        </a:rPr>
                        <a:t>5,4</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9BF7B"/>
                    </a:solidFill>
                  </a:tcPr>
                </a:tc>
                <a:tc>
                  <a:txBody>
                    <a:bodyPr/>
                    <a:lstStyle/>
                    <a:p>
                      <a:pPr algn="ctr" fontAlgn="ctr"/>
                      <a:r>
                        <a:rPr lang="cs-CZ" sz="1400" b="0" i="0" u="none" strike="noStrike">
                          <a:solidFill>
                            <a:srgbClr val="000000"/>
                          </a:solidFill>
                          <a:effectLst/>
                          <a:latin typeface="Calibri" panose="020F0502020204030204" pitchFamily="34" charset="0"/>
                        </a:rPr>
                        <a:t>8,3</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880"/>
                    </a:solidFill>
                  </a:tcPr>
                </a:tc>
                <a:tc>
                  <a:txBody>
                    <a:bodyPr/>
                    <a:lstStyle/>
                    <a:p>
                      <a:pPr algn="ctr" fontAlgn="ctr"/>
                      <a:r>
                        <a:rPr lang="cs-CZ" sz="1400" b="0" i="0" u="none" strike="noStrike">
                          <a:solidFill>
                            <a:srgbClr val="000000"/>
                          </a:solidFill>
                          <a:effectLst/>
                          <a:latin typeface="Calibri" panose="020F0502020204030204" pitchFamily="34" charset="0"/>
                        </a:rPr>
                        <a:t>5,1</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3BE7B"/>
                    </a:solidFill>
                  </a:tcPr>
                </a:tc>
                <a:extLst>
                  <a:ext uri="{0D108BD9-81ED-4DB2-BD59-A6C34878D82A}">
                    <a16:rowId xmlns:a16="http://schemas.microsoft.com/office/drawing/2014/main" val="3466030795"/>
                  </a:ext>
                </a:extLst>
              </a:tr>
              <a:tr h="331529">
                <a:tc>
                  <a:txBody>
                    <a:bodyPr/>
                    <a:lstStyle/>
                    <a:p>
                      <a:pPr algn="l" fontAlgn="ctr"/>
                      <a:r>
                        <a:rPr lang="cs-CZ" sz="1400" b="1" i="0" u="none" strike="noStrike">
                          <a:solidFill>
                            <a:srgbClr val="000000"/>
                          </a:solidFill>
                          <a:effectLst/>
                          <a:latin typeface="Calibri" panose="020F0502020204030204" pitchFamily="34" charset="0"/>
                        </a:rPr>
                        <a:t>Sociální prac. / péče</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400" b="0" i="0" u="none" strike="noStrike">
                          <a:solidFill>
                            <a:srgbClr val="000000"/>
                          </a:solidFill>
                          <a:effectLst/>
                          <a:latin typeface="Calibri" panose="020F0502020204030204" pitchFamily="34" charset="0"/>
                        </a:rPr>
                        <a:t>15,1</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8671"/>
                    </a:solidFill>
                  </a:tcPr>
                </a:tc>
                <a:tc>
                  <a:txBody>
                    <a:bodyPr/>
                    <a:lstStyle/>
                    <a:p>
                      <a:pPr algn="ctr" fontAlgn="ctr"/>
                      <a:r>
                        <a:rPr lang="cs-CZ" sz="1400" b="0" i="0" u="none" strike="noStrike">
                          <a:solidFill>
                            <a:srgbClr val="000000"/>
                          </a:solidFill>
                          <a:effectLst/>
                          <a:latin typeface="Calibri" panose="020F0502020204030204" pitchFamily="34" charset="0"/>
                        </a:rPr>
                        <a:t>12,5</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BC7B"/>
                    </a:solidFill>
                  </a:tcPr>
                </a:tc>
                <a:tc>
                  <a:txBody>
                    <a:bodyPr/>
                    <a:lstStyle/>
                    <a:p>
                      <a:pPr algn="ctr" fontAlgn="ctr"/>
                      <a:r>
                        <a:rPr lang="cs-CZ" sz="1400" b="0" i="0" u="none" strike="noStrike">
                          <a:solidFill>
                            <a:srgbClr val="000000"/>
                          </a:solidFill>
                          <a:effectLst/>
                          <a:latin typeface="Calibri" panose="020F0502020204030204" pitchFamily="34" charset="0"/>
                        </a:rPr>
                        <a:t>16,5</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696B"/>
                    </a:solidFill>
                  </a:tcPr>
                </a:tc>
                <a:tc>
                  <a:txBody>
                    <a:bodyPr/>
                    <a:lstStyle/>
                    <a:p>
                      <a:pPr algn="ctr" fontAlgn="ctr"/>
                      <a:r>
                        <a:rPr lang="cs-CZ" sz="1400" b="0" i="0" u="none" strike="noStrike">
                          <a:solidFill>
                            <a:srgbClr val="000000"/>
                          </a:solidFill>
                          <a:effectLst/>
                          <a:latin typeface="Calibri" panose="020F0502020204030204" pitchFamily="34" charset="0"/>
                        </a:rPr>
                        <a:t>8,2</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D67F"/>
                    </a:solidFill>
                  </a:tcPr>
                </a:tc>
                <a:tc>
                  <a:txBody>
                    <a:bodyPr/>
                    <a:lstStyle/>
                    <a:p>
                      <a:pPr algn="ctr" fontAlgn="ctr"/>
                      <a:r>
                        <a:rPr lang="cs-CZ" sz="1400" b="0" i="0" u="none" strike="noStrike">
                          <a:solidFill>
                            <a:srgbClr val="000000"/>
                          </a:solidFill>
                          <a:effectLst/>
                          <a:latin typeface="Calibri" panose="020F0502020204030204" pitchFamily="34" charset="0"/>
                        </a:rPr>
                        <a:t>13,7</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A276"/>
                    </a:solidFill>
                  </a:tcPr>
                </a:tc>
                <a:tc>
                  <a:txBody>
                    <a:bodyPr/>
                    <a:lstStyle/>
                    <a:p>
                      <a:pPr algn="ctr" fontAlgn="ctr"/>
                      <a:r>
                        <a:rPr lang="cs-CZ" sz="1400" b="0" i="0" u="none" strike="noStrike">
                          <a:solidFill>
                            <a:srgbClr val="000000"/>
                          </a:solidFill>
                          <a:effectLst/>
                          <a:latin typeface="Calibri" panose="020F0502020204030204" pitchFamily="34" charset="0"/>
                        </a:rPr>
                        <a:t>14,9</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8B72"/>
                    </a:solidFill>
                  </a:tcPr>
                </a:tc>
                <a:tc>
                  <a:txBody>
                    <a:bodyPr/>
                    <a:lstStyle/>
                    <a:p>
                      <a:pPr algn="ctr" fontAlgn="ctr"/>
                      <a:r>
                        <a:rPr lang="cs-CZ" sz="1400" b="0" i="0" u="none" strike="noStrike">
                          <a:solidFill>
                            <a:srgbClr val="000000"/>
                          </a:solidFill>
                          <a:effectLst/>
                          <a:latin typeface="Calibri" panose="020F0502020204030204" pitchFamily="34" charset="0"/>
                        </a:rPr>
                        <a:t>7,8</a:t>
                      </a:r>
                    </a:p>
                  </a:txBody>
                  <a:tcPr marL="9322" marR="9322" marT="9322" marB="0" anchor="ctr">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8D27F"/>
                    </a:solidFill>
                  </a:tcPr>
                </a:tc>
                <a:tc>
                  <a:txBody>
                    <a:bodyPr/>
                    <a:lstStyle/>
                    <a:p>
                      <a:pPr algn="ctr" fontAlgn="ctr"/>
                      <a:r>
                        <a:rPr lang="cs-CZ" sz="1400" b="1" i="1" u="none" strike="noStrike">
                          <a:solidFill>
                            <a:srgbClr val="000000"/>
                          </a:solidFill>
                          <a:effectLst/>
                          <a:latin typeface="Calibri" panose="020F0502020204030204" pitchFamily="34" charset="0"/>
                        </a:rPr>
                        <a:t>10,3</a:t>
                      </a:r>
                    </a:p>
                  </a:txBody>
                  <a:tcPr marL="9322" marR="9322" marT="932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84"/>
                    </a:solidFill>
                  </a:tcPr>
                </a:tc>
                <a:tc>
                  <a:txBody>
                    <a:bodyPr/>
                    <a:lstStyle/>
                    <a:p>
                      <a:pPr algn="ctr" fontAlgn="ctr"/>
                      <a:r>
                        <a:rPr lang="cs-CZ" sz="1400" b="0" i="0" u="none" strike="noStrike">
                          <a:solidFill>
                            <a:srgbClr val="000000"/>
                          </a:solidFill>
                          <a:effectLst/>
                          <a:latin typeface="Calibri" panose="020F0502020204030204" pitchFamily="34" charset="0"/>
                        </a:rPr>
                        <a:t>11,2</a:t>
                      </a:r>
                    </a:p>
                  </a:txBody>
                  <a:tcPr marL="9322" marR="9322" marT="9322" marB="0" anchor="ctr">
                    <a:lnL w="12700" cap="flat" cmpd="sng" algn="ctr">
                      <a:solidFill>
                        <a:schemeClr val="tx1"/>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D781"/>
                    </a:solidFill>
                  </a:tcPr>
                </a:tc>
                <a:tc>
                  <a:txBody>
                    <a:bodyPr/>
                    <a:lstStyle/>
                    <a:p>
                      <a:pPr algn="ctr" fontAlgn="ctr"/>
                      <a:r>
                        <a:rPr lang="cs-CZ" sz="1400" b="0" i="0" u="none" strike="noStrike">
                          <a:solidFill>
                            <a:srgbClr val="000000"/>
                          </a:solidFill>
                          <a:effectLst/>
                          <a:latin typeface="Calibri" panose="020F0502020204030204" pitchFamily="34" charset="0"/>
                        </a:rPr>
                        <a:t>9,8</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0E683"/>
                    </a:solidFill>
                  </a:tcPr>
                </a:tc>
                <a:tc>
                  <a:txBody>
                    <a:bodyPr/>
                    <a:lstStyle/>
                    <a:p>
                      <a:pPr algn="ctr" fontAlgn="ctr"/>
                      <a:r>
                        <a:rPr lang="cs-CZ" sz="1400" b="0" i="0" u="none" strike="noStrike">
                          <a:solidFill>
                            <a:srgbClr val="000000"/>
                          </a:solidFill>
                          <a:effectLst/>
                          <a:latin typeface="Calibri" panose="020F0502020204030204" pitchFamily="34" charset="0"/>
                        </a:rPr>
                        <a:t>5,7</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3BE7B"/>
                    </a:solidFill>
                  </a:tcPr>
                </a:tc>
                <a:tc>
                  <a:txBody>
                    <a:bodyPr/>
                    <a:lstStyle/>
                    <a:p>
                      <a:pPr algn="ctr" fontAlgn="ctr"/>
                      <a:r>
                        <a:rPr lang="cs-CZ" sz="1400" b="0" i="0" u="none" strike="noStrike">
                          <a:solidFill>
                            <a:srgbClr val="000000"/>
                          </a:solidFill>
                          <a:effectLst/>
                          <a:latin typeface="Calibri" panose="020F0502020204030204" pitchFamily="34" charset="0"/>
                        </a:rPr>
                        <a:t>10,6</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583"/>
                    </a:solidFill>
                  </a:tcPr>
                </a:tc>
                <a:tc>
                  <a:txBody>
                    <a:bodyPr/>
                    <a:lstStyle/>
                    <a:p>
                      <a:pPr algn="ctr" fontAlgn="ctr"/>
                      <a:r>
                        <a:rPr lang="cs-CZ" sz="1400" b="0" i="0" u="none" strike="noStrike">
                          <a:solidFill>
                            <a:srgbClr val="000000"/>
                          </a:solidFill>
                          <a:effectLst/>
                          <a:latin typeface="Calibri" panose="020F0502020204030204" pitchFamily="34" charset="0"/>
                        </a:rPr>
                        <a:t>9,1</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F81"/>
                    </a:solidFill>
                  </a:tcPr>
                </a:tc>
                <a:tc>
                  <a:txBody>
                    <a:bodyPr/>
                    <a:lstStyle/>
                    <a:p>
                      <a:pPr algn="ctr" fontAlgn="ctr"/>
                      <a:r>
                        <a:rPr lang="cs-CZ" sz="1400" b="0" i="0" u="none" strike="noStrike">
                          <a:solidFill>
                            <a:srgbClr val="000000"/>
                          </a:solidFill>
                          <a:effectLst/>
                          <a:latin typeface="Calibri" panose="020F0502020204030204" pitchFamily="34" charset="0"/>
                        </a:rPr>
                        <a:t>9,7</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CE582"/>
                    </a:solidFill>
                  </a:tcPr>
                </a:tc>
                <a:tc>
                  <a:txBody>
                    <a:bodyPr/>
                    <a:lstStyle/>
                    <a:p>
                      <a:pPr algn="ctr" fontAlgn="ctr"/>
                      <a:r>
                        <a:rPr lang="cs-CZ" sz="1400" b="0" i="0" u="none" strike="noStrike">
                          <a:solidFill>
                            <a:srgbClr val="000000"/>
                          </a:solidFill>
                          <a:effectLst/>
                          <a:latin typeface="Calibri" panose="020F0502020204030204" pitchFamily="34" charset="0"/>
                        </a:rPr>
                        <a:t>8,4</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ED880"/>
                    </a:solidFill>
                  </a:tcPr>
                </a:tc>
                <a:extLst>
                  <a:ext uri="{0D108BD9-81ED-4DB2-BD59-A6C34878D82A}">
                    <a16:rowId xmlns:a16="http://schemas.microsoft.com/office/drawing/2014/main" val="3627698755"/>
                  </a:ext>
                </a:extLst>
              </a:tr>
              <a:tr h="331529">
                <a:tc>
                  <a:txBody>
                    <a:bodyPr/>
                    <a:lstStyle/>
                    <a:p>
                      <a:pPr algn="l" fontAlgn="ctr"/>
                      <a:r>
                        <a:rPr lang="cs-CZ" sz="1400" b="1" i="0" u="none" strike="noStrike">
                          <a:solidFill>
                            <a:srgbClr val="000000"/>
                          </a:solidFill>
                          <a:effectLst/>
                          <a:latin typeface="Calibri" panose="020F0502020204030204" pitchFamily="34" charset="0"/>
                        </a:rPr>
                        <a:t>Voják / MO</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400" b="0" i="0" u="none" strike="noStrike">
                          <a:solidFill>
                            <a:srgbClr val="000000"/>
                          </a:solidFill>
                          <a:effectLst/>
                          <a:latin typeface="Calibri" panose="020F0502020204030204" pitchFamily="34" charset="0"/>
                        </a:rPr>
                        <a:t>3,4</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0E282"/>
                    </a:solidFill>
                  </a:tcPr>
                </a:tc>
                <a:tc>
                  <a:txBody>
                    <a:bodyPr/>
                    <a:lstStyle/>
                    <a:p>
                      <a:pPr algn="ctr" fontAlgn="ctr"/>
                      <a:r>
                        <a:rPr lang="cs-CZ" sz="1400" b="0" i="0" u="none" strike="noStrike">
                          <a:solidFill>
                            <a:srgbClr val="000000"/>
                          </a:solidFill>
                          <a:effectLst/>
                          <a:latin typeface="Calibri" panose="020F0502020204030204" pitchFamily="34" charset="0"/>
                        </a:rPr>
                        <a:t>5,9</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CF7F"/>
                    </a:solidFill>
                  </a:tcPr>
                </a:tc>
                <a:tc>
                  <a:txBody>
                    <a:bodyPr/>
                    <a:lstStyle/>
                    <a:p>
                      <a:pPr algn="ctr" fontAlgn="ctr"/>
                      <a:r>
                        <a:rPr lang="cs-CZ" sz="1400" b="0" i="0" u="none" strike="noStrike">
                          <a:solidFill>
                            <a:srgbClr val="000000"/>
                          </a:solidFill>
                          <a:effectLst/>
                          <a:latin typeface="Calibri" panose="020F0502020204030204" pitchFamily="34" charset="0"/>
                        </a:rPr>
                        <a:t>7,1</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C07C"/>
                    </a:solidFill>
                  </a:tcPr>
                </a:tc>
                <a:tc>
                  <a:txBody>
                    <a:bodyPr/>
                    <a:lstStyle/>
                    <a:p>
                      <a:pPr algn="ctr" fontAlgn="ctr"/>
                      <a:r>
                        <a:rPr lang="cs-CZ" sz="1400" b="0" i="0" u="none" strike="noStrike">
                          <a:solidFill>
                            <a:srgbClr val="000000"/>
                          </a:solidFill>
                          <a:effectLst/>
                          <a:latin typeface="Calibri" panose="020F0502020204030204" pitchFamily="34" charset="0"/>
                        </a:rPr>
                        <a:t>5,4</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D680"/>
                    </a:solidFill>
                  </a:tcPr>
                </a:tc>
                <a:tc>
                  <a:txBody>
                    <a:bodyPr/>
                    <a:lstStyle/>
                    <a:p>
                      <a:pPr algn="ctr" fontAlgn="ctr"/>
                      <a:r>
                        <a:rPr lang="cs-CZ" sz="1400" b="0" i="0" u="none" strike="noStrike">
                          <a:solidFill>
                            <a:srgbClr val="000000"/>
                          </a:solidFill>
                          <a:effectLst/>
                          <a:latin typeface="Calibri" panose="020F0502020204030204" pitchFamily="34" charset="0"/>
                        </a:rPr>
                        <a:t>3,8</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84"/>
                    </a:solidFill>
                  </a:tcPr>
                </a:tc>
                <a:tc>
                  <a:txBody>
                    <a:bodyPr/>
                    <a:lstStyle/>
                    <a:p>
                      <a:pPr algn="ctr" fontAlgn="ctr"/>
                      <a:r>
                        <a:rPr lang="cs-CZ" sz="1400" b="0" i="0" u="none" strike="noStrike">
                          <a:solidFill>
                            <a:srgbClr val="000000"/>
                          </a:solidFill>
                          <a:effectLst/>
                          <a:latin typeface="Calibri" panose="020F0502020204030204" pitchFamily="34" charset="0"/>
                        </a:rPr>
                        <a:t>13,4</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696B"/>
                    </a:solidFill>
                  </a:tcPr>
                </a:tc>
                <a:tc>
                  <a:txBody>
                    <a:bodyPr/>
                    <a:lstStyle/>
                    <a:p>
                      <a:pPr algn="ctr" fontAlgn="ctr"/>
                      <a:r>
                        <a:rPr lang="cs-CZ" sz="1400" b="0" i="0" u="none" strike="noStrike">
                          <a:solidFill>
                            <a:srgbClr val="000000"/>
                          </a:solidFill>
                          <a:effectLst/>
                          <a:latin typeface="Calibri" panose="020F0502020204030204" pitchFamily="34" charset="0"/>
                        </a:rPr>
                        <a:t>6,8</a:t>
                      </a:r>
                    </a:p>
                  </a:txBody>
                  <a:tcPr marL="9322" marR="9322" marT="9322" marB="0" anchor="ctr">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C37D"/>
                    </a:solidFill>
                  </a:tcPr>
                </a:tc>
                <a:tc>
                  <a:txBody>
                    <a:bodyPr/>
                    <a:lstStyle/>
                    <a:p>
                      <a:pPr algn="ctr" fontAlgn="ctr"/>
                      <a:r>
                        <a:rPr lang="cs-CZ" sz="1400" b="1" i="1" u="none" strike="noStrike">
                          <a:solidFill>
                            <a:srgbClr val="000000"/>
                          </a:solidFill>
                          <a:effectLst/>
                          <a:latin typeface="Calibri" panose="020F0502020204030204" pitchFamily="34" charset="0"/>
                        </a:rPr>
                        <a:t>4,6</a:t>
                      </a:r>
                    </a:p>
                  </a:txBody>
                  <a:tcPr marL="9322" marR="9322" marT="932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283"/>
                    </a:solidFill>
                  </a:tcPr>
                </a:tc>
                <a:tc>
                  <a:txBody>
                    <a:bodyPr/>
                    <a:lstStyle/>
                    <a:p>
                      <a:pPr algn="ctr" fontAlgn="ctr"/>
                      <a:r>
                        <a:rPr lang="cs-CZ" sz="1400" b="0" i="0" u="none" strike="noStrike">
                          <a:solidFill>
                            <a:srgbClr val="000000"/>
                          </a:solidFill>
                          <a:effectLst/>
                          <a:latin typeface="Calibri" panose="020F0502020204030204" pitchFamily="34" charset="0"/>
                        </a:rPr>
                        <a:t>3,8</a:t>
                      </a:r>
                    </a:p>
                  </a:txBody>
                  <a:tcPr marL="9322" marR="9322" marT="9322" marB="0" anchor="ctr">
                    <a:lnL w="12700" cap="flat" cmpd="sng" algn="ctr">
                      <a:solidFill>
                        <a:schemeClr val="tx1"/>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A83"/>
                    </a:solidFill>
                  </a:tcPr>
                </a:tc>
                <a:tc>
                  <a:txBody>
                    <a:bodyPr/>
                    <a:lstStyle/>
                    <a:p>
                      <a:pPr algn="ctr" fontAlgn="ctr"/>
                      <a:r>
                        <a:rPr lang="cs-CZ" sz="1400" b="0" i="0" u="none" strike="noStrike">
                          <a:solidFill>
                            <a:srgbClr val="000000"/>
                          </a:solidFill>
                          <a:effectLst/>
                          <a:latin typeface="Calibri" panose="020F0502020204030204" pitchFamily="34" charset="0"/>
                        </a:rPr>
                        <a:t>1,7</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3BE7B"/>
                    </a:solidFill>
                  </a:tcPr>
                </a:tc>
                <a:tc>
                  <a:txBody>
                    <a:bodyPr/>
                    <a:lstStyle/>
                    <a:p>
                      <a:pPr algn="ctr" fontAlgn="ctr"/>
                      <a:r>
                        <a:rPr lang="cs-CZ" sz="1400" b="0" i="0" u="none" strike="noStrike">
                          <a:solidFill>
                            <a:srgbClr val="000000"/>
                          </a:solidFill>
                          <a:effectLst/>
                          <a:latin typeface="Calibri" panose="020F0502020204030204" pitchFamily="34" charset="0"/>
                        </a:rPr>
                        <a:t>1,8</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BC07B"/>
                    </a:solidFill>
                  </a:tcPr>
                </a:tc>
                <a:tc>
                  <a:txBody>
                    <a:bodyPr/>
                    <a:lstStyle/>
                    <a:p>
                      <a:pPr algn="ctr" fontAlgn="ctr"/>
                      <a:r>
                        <a:rPr lang="cs-CZ" sz="1400" b="0" i="0" u="none" strike="noStrike">
                          <a:solidFill>
                            <a:srgbClr val="000000"/>
                          </a:solidFill>
                          <a:effectLst/>
                          <a:latin typeface="Calibri" panose="020F0502020204030204" pitchFamily="34" charset="0"/>
                        </a:rPr>
                        <a:t>5,3</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D881"/>
                    </a:solidFill>
                  </a:tcPr>
                </a:tc>
                <a:tc>
                  <a:txBody>
                    <a:bodyPr/>
                    <a:lstStyle/>
                    <a:p>
                      <a:pPr algn="ctr" fontAlgn="ctr"/>
                      <a:r>
                        <a:rPr lang="cs-CZ" sz="1400" b="0" i="0" u="none" strike="noStrike">
                          <a:solidFill>
                            <a:srgbClr val="000000"/>
                          </a:solidFill>
                          <a:effectLst/>
                          <a:latin typeface="Calibri" panose="020F0502020204030204" pitchFamily="34" charset="0"/>
                        </a:rPr>
                        <a:t>3,7</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E883"/>
                    </a:solidFill>
                  </a:tcPr>
                </a:tc>
                <a:tc>
                  <a:txBody>
                    <a:bodyPr/>
                    <a:lstStyle/>
                    <a:p>
                      <a:pPr algn="ctr" fontAlgn="ctr"/>
                      <a:r>
                        <a:rPr lang="cs-CZ" sz="1400" b="0" i="0" u="none" strike="noStrike">
                          <a:solidFill>
                            <a:srgbClr val="000000"/>
                          </a:solidFill>
                          <a:effectLst/>
                          <a:latin typeface="Calibri" panose="020F0502020204030204" pitchFamily="34" charset="0"/>
                        </a:rPr>
                        <a:t>2,7</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FD47F"/>
                    </a:solidFill>
                  </a:tcPr>
                </a:tc>
                <a:tc>
                  <a:txBody>
                    <a:bodyPr/>
                    <a:lstStyle/>
                    <a:p>
                      <a:pPr algn="ctr" fontAlgn="ctr"/>
                      <a:r>
                        <a:rPr lang="cs-CZ" sz="1400" b="0" i="0" u="none" strike="noStrike">
                          <a:solidFill>
                            <a:srgbClr val="000000"/>
                          </a:solidFill>
                          <a:effectLst/>
                          <a:latin typeface="Calibri" panose="020F0502020204030204" pitchFamily="34" charset="0"/>
                        </a:rPr>
                        <a:t>2,1</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DC57C"/>
                    </a:solidFill>
                  </a:tcPr>
                </a:tc>
                <a:extLst>
                  <a:ext uri="{0D108BD9-81ED-4DB2-BD59-A6C34878D82A}">
                    <a16:rowId xmlns:a16="http://schemas.microsoft.com/office/drawing/2014/main" val="2908099674"/>
                  </a:ext>
                </a:extLst>
              </a:tr>
              <a:tr h="331529">
                <a:tc>
                  <a:txBody>
                    <a:bodyPr/>
                    <a:lstStyle/>
                    <a:p>
                      <a:pPr algn="l" fontAlgn="ctr"/>
                      <a:r>
                        <a:rPr lang="cs-CZ" sz="1400" b="1" i="0" u="none" strike="noStrike">
                          <a:solidFill>
                            <a:srgbClr val="000000"/>
                          </a:solidFill>
                          <a:effectLst/>
                          <a:latin typeface="Calibri" panose="020F0502020204030204" pitchFamily="34" charset="0"/>
                        </a:rPr>
                        <a:t>Lékař</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400" b="0" i="0" u="none" strike="noStrike">
                          <a:solidFill>
                            <a:srgbClr val="000000"/>
                          </a:solidFill>
                          <a:effectLst/>
                          <a:latin typeface="Calibri" panose="020F0502020204030204" pitchFamily="34" charset="0"/>
                        </a:rPr>
                        <a:t>1,2</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C37C"/>
                    </a:solidFill>
                  </a:tcPr>
                </a:tc>
                <a:tc>
                  <a:txBody>
                    <a:bodyPr/>
                    <a:lstStyle/>
                    <a:p>
                      <a:pPr algn="ctr" fontAlgn="ctr"/>
                      <a:r>
                        <a:rPr lang="cs-CZ" sz="1400" b="0" i="0" u="none" strike="noStrike">
                          <a:solidFill>
                            <a:srgbClr val="000000"/>
                          </a:solidFill>
                          <a:effectLst/>
                          <a:latin typeface="Calibri" panose="020F0502020204030204" pitchFamily="34" charset="0"/>
                        </a:rPr>
                        <a:t>4,4</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8471"/>
                    </a:solidFill>
                  </a:tcPr>
                </a:tc>
                <a:tc>
                  <a:txBody>
                    <a:bodyPr/>
                    <a:lstStyle/>
                    <a:p>
                      <a:pPr algn="ctr" fontAlgn="ctr"/>
                      <a:r>
                        <a:rPr lang="cs-CZ" sz="1400" b="0" i="0" u="none" strike="noStrike">
                          <a:solidFill>
                            <a:srgbClr val="000000"/>
                          </a:solidFill>
                          <a:effectLst/>
                          <a:latin typeface="Calibri" panose="020F0502020204030204" pitchFamily="34" charset="0"/>
                        </a:rPr>
                        <a:t>1,5</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2D07E"/>
                    </a:solidFill>
                  </a:tcPr>
                </a:tc>
                <a:tc>
                  <a:txBody>
                    <a:bodyPr/>
                    <a:lstStyle/>
                    <a:p>
                      <a:pPr algn="ctr" fontAlgn="ctr"/>
                      <a:r>
                        <a:rPr lang="cs-CZ" sz="1400" b="0" i="0" u="none" strike="noStrike">
                          <a:solidFill>
                            <a:srgbClr val="000000"/>
                          </a:solidFill>
                          <a:effectLst/>
                          <a:latin typeface="Calibri" panose="020F0502020204030204" pitchFamily="34" charset="0"/>
                        </a:rPr>
                        <a:t>3,0</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C77E"/>
                    </a:solidFill>
                  </a:tcPr>
                </a:tc>
                <a:tc>
                  <a:txBody>
                    <a:bodyPr/>
                    <a:lstStyle/>
                    <a:p>
                      <a:pPr algn="ctr" fontAlgn="ctr"/>
                      <a:r>
                        <a:rPr lang="cs-CZ" sz="1400" b="0" i="0" u="none" strike="noStrike">
                          <a:solidFill>
                            <a:srgbClr val="000000"/>
                          </a:solidFill>
                          <a:effectLst/>
                          <a:latin typeface="Calibri" panose="020F0502020204030204" pitchFamily="34" charset="0"/>
                        </a:rPr>
                        <a:t>1,8</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DB80"/>
                    </a:solidFill>
                  </a:tcPr>
                </a:tc>
                <a:tc>
                  <a:txBody>
                    <a:bodyPr/>
                    <a:lstStyle/>
                    <a:p>
                      <a:pPr algn="ctr" fontAlgn="ctr"/>
                      <a:r>
                        <a:rPr lang="cs-CZ" sz="1400" b="0" i="0" u="none" strike="noStrike">
                          <a:solidFill>
                            <a:srgbClr val="000000"/>
                          </a:solidFill>
                          <a:effectLst/>
                          <a:latin typeface="Calibri" panose="020F0502020204030204" pitchFamily="34" charset="0"/>
                        </a:rPr>
                        <a:t>2,5</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B81"/>
                    </a:solidFill>
                  </a:tcPr>
                </a:tc>
                <a:tc>
                  <a:txBody>
                    <a:bodyPr/>
                    <a:lstStyle/>
                    <a:p>
                      <a:pPr algn="ctr" fontAlgn="ctr"/>
                      <a:r>
                        <a:rPr lang="cs-CZ" sz="1400" b="0" i="0" u="none" strike="noStrike">
                          <a:solidFill>
                            <a:srgbClr val="000000"/>
                          </a:solidFill>
                          <a:effectLst/>
                          <a:latin typeface="Calibri" panose="020F0502020204030204" pitchFamily="34" charset="0"/>
                        </a:rPr>
                        <a:t>2,2</a:t>
                      </a:r>
                    </a:p>
                  </a:txBody>
                  <a:tcPr marL="9322" marR="9322" marT="9322" marB="0" anchor="ctr">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84"/>
                    </a:solidFill>
                  </a:tcPr>
                </a:tc>
                <a:tc>
                  <a:txBody>
                    <a:bodyPr/>
                    <a:lstStyle/>
                    <a:p>
                      <a:pPr algn="ctr" fontAlgn="ctr"/>
                      <a:r>
                        <a:rPr lang="cs-CZ" sz="1400" b="1" i="1" u="none" strike="noStrike">
                          <a:solidFill>
                            <a:srgbClr val="000000"/>
                          </a:solidFill>
                          <a:effectLst/>
                          <a:latin typeface="Calibri" panose="020F0502020204030204" pitchFamily="34" charset="0"/>
                        </a:rPr>
                        <a:t>2,7</a:t>
                      </a:r>
                    </a:p>
                  </a:txBody>
                  <a:tcPr marL="9322" marR="9322" marT="932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D580"/>
                    </a:solidFill>
                  </a:tcPr>
                </a:tc>
                <a:tc>
                  <a:txBody>
                    <a:bodyPr/>
                    <a:lstStyle/>
                    <a:p>
                      <a:pPr algn="ctr" fontAlgn="ctr"/>
                      <a:r>
                        <a:rPr lang="cs-CZ" sz="1400" b="0" i="0" u="none" strike="noStrike">
                          <a:solidFill>
                            <a:srgbClr val="000000"/>
                          </a:solidFill>
                          <a:effectLst/>
                          <a:latin typeface="Calibri" panose="020F0502020204030204" pitchFamily="34" charset="0"/>
                        </a:rPr>
                        <a:t>1,1</a:t>
                      </a:r>
                    </a:p>
                  </a:txBody>
                  <a:tcPr marL="9322" marR="9322" marT="9322" marB="0" anchor="ctr">
                    <a:lnL w="12700" cap="flat" cmpd="sng" algn="ctr">
                      <a:solidFill>
                        <a:schemeClr val="tx1"/>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3BE7B"/>
                    </a:solidFill>
                  </a:tcPr>
                </a:tc>
                <a:tc>
                  <a:txBody>
                    <a:bodyPr/>
                    <a:lstStyle/>
                    <a:p>
                      <a:pPr algn="ctr" fontAlgn="ctr"/>
                      <a:r>
                        <a:rPr lang="cs-CZ" sz="1400" b="0" i="0" u="none" strike="noStrike">
                          <a:solidFill>
                            <a:srgbClr val="000000"/>
                          </a:solidFill>
                          <a:effectLst/>
                          <a:latin typeface="Calibri" panose="020F0502020204030204" pitchFamily="34" charset="0"/>
                        </a:rPr>
                        <a:t>1,4</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9C97D"/>
                    </a:solidFill>
                  </a:tcPr>
                </a:tc>
                <a:tc>
                  <a:txBody>
                    <a:bodyPr/>
                    <a:lstStyle/>
                    <a:p>
                      <a:pPr algn="ctr" fontAlgn="ctr"/>
                      <a:r>
                        <a:rPr lang="cs-CZ" sz="1400" b="0" i="0" u="none" strike="noStrike">
                          <a:solidFill>
                            <a:srgbClr val="000000"/>
                          </a:solidFill>
                          <a:effectLst/>
                          <a:latin typeface="Calibri" panose="020F0502020204030204" pitchFamily="34" charset="0"/>
                        </a:rPr>
                        <a:t>5,0</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696B"/>
                    </a:solidFill>
                  </a:tcPr>
                </a:tc>
                <a:tc>
                  <a:txBody>
                    <a:bodyPr/>
                    <a:lstStyle/>
                    <a:p>
                      <a:pPr algn="ctr" fontAlgn="ctr"/>
                      <a:r>
                        <a:rPr lang="cs-CZ" sz="1400" b="0" i="0" u="none" strike="noStrike">
                          <a:solidFill>
                            <a:srgbClr val="000000"/>
                          </a:solidFill>
                          <a:effectLst/>
                          <a:latin typeface="Calibri" panose="020F0502020204030204" pitchFamily="34" charset="0"/>
                        </a:rPr>
                        <a:t>2,7</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D17F"/>
                    </a:solidFill>
                  </a:tcPr>
                </a:tc>
                <a:tc>
                  <a:txBody>
                    <a:bodyPr/>
                    <a:lstStyle/>
                    <a:p>
                      <a:pPr algn="ctr" fontAlgn="ctr"/>
                      <a:r>
                        <a:rPr lang="cs-CZ" sz="1400" b="0" i="0" u="none" strike="noStrike">
                          <a:solidFill>
                            <a:srgbClr val="000000"/>
                          </a:solidFill>
                          <a:effectLst/>
                          <a:latin typeface="Calibri" panose="020F0502020204030204" pitchFamily="34" charset="0"/>
                        </a:rPr>
                        <a:t>2,9</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CC7E"/>
                    </a:solidFill>
                  </a:tcPr>
                </a:tc>
                <a:tc>
                  <a:txBody>
                    <a:bodyPr/>
                    <a:lstStyle/>
                    <a:p>
                      <a:pPr algn="ctr" fontAlgn="ctr"/>
                      <a:r>
                        <a:rPr lang="cs-CZ" sz="1400" b="0" i="0" u="none" strike="noStrike">
                          <a:solidFill>
                            <a:srgbClr val="000000"/>
                          </a:solidFill>
                          <a:effectLst/>
                          <a:latin typeface="Calibri" panose="020F0502020204030204" pitchFamily="34" charset="0"/>
                        </a:rPr>
                        <a:t>2,2</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A83"/>
                    </a:solidFill>
                  </a:tcPr>
                </a:tc>
                <a:tc>
                  <a:txBody>
                    <a:bodyPr/>
                    <a:lstStyle/>
                    <a:p>
                      <a:pPr algn="ctr" fontAlgn="ctr"/>
                      <a:r>
                        <a:rPr lang="cs-CZ" sz="1400" b="0" i="0" u="none" strike="noStrike">
                          <a:solidFill>
                            <a:srgbClr val="000000"/>
                          </a:solidFill>
                          <a:effectLst/>
                          <a:latin typeface="Calibri" panose="020F0502020204030204" pitchFamily="34" charset="0"/>
                        </a:rPr>
                        <a:t>1,9</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F81"/>
                    </a:solidFill>
                  </a:tcPr>
                </a:tc>
                <a:extLst>
                  <a:ext uri="{0D108BD9-81ED-4DB2-BD59-A6C34878D82A}">
                    <a16:rowId xmlns:a16="http://schemas.microsoft.com/office/drawing/2014/main" val="3871093221"/>
                  </a:ext>
                </a:extLst>
              </a:tr>
              <a:tr h="331529">
                <a:tc>
                  <a:txBody>
                    <a:bodyPr/>
                    <a:lstStyle/>
                    <a:p>
                      <a:pPr algn="l" fontAlgn="ctr"/>
                      <a:r>
                        <a:rPr lang="cs-CZ" sz="1400" b="1" i="0" u="none" strike="noStrike">
                          <a:solidFill>
                            <a:srgbClr val="000000"/>
                          </a:solidFill>
                          <a:effectLst/>
                          <a:latin typeface="Calibri" panose="020F0502020204030204" pitchFamily="34" charset="0"/>
                        </a:rPr>
                        <a:t>Farmaceut, lékárník</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400" b="0" i="0" u="none" strike="noStrike">
                          <a:solidFill>
                            <a:srgbClr val="000000"/>
                          </a:solidFill>
                          <a:effectLst/>
                          <a:latin typeface="Calibri" panose="020F0502020204030204" pitchFamily="34" charset="0"/>
                        </a:rPr>
                        <a:t>3,2</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9C75"/>
                    </a:solidFill>
                  </a:tcPr>
                </a:tc>
                <a:tc>
                  <a:txBody>
                    <a:bodyPr/>
                    <a:lstStyle/>
                    <a:p>
                      <a:pPr algn="ctr" fontAlgn="ctr"/>
                      <a:r>
                        <a:rPr lang="cs-CZ" sz="1400" b="0" i="0" u="none" strike="noStrike">
                          <a:solidFill>
                            <a:srgbClr val="000000"/>
                          </a:solidFill>
                          <a:effectLst/>
                          <a:latin typeface="Calibri" panose="020F0502020204030204" pitchFamily="34" charset="0"/>
                        </a:rPr>
                        <a:t>3,9</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696B"/>
                    </a:solidFill>
                  </a:tcPr>
                </a:tc>
                <a:tc>
                  <a:txBody>
                    <a:bodyPr/>
                    <a:lstStyle/>
                    <a:p>
                      <a:pPr algn="ctr" fontAlgn="ctr"/>
                      <a:r>
                        <a:rPr lang="cs-CZ" sz="1400" b="0" i="0" u="none" strike="noStrike">
                          <a:solidFill>
                            <a:srgbClr val="000000"/>
                          </a:solidFill>
                          <a:effectLst/>
                          <a:latin typeface="Calibri" panose="020F0502020204030204" pitchFamily="34" charset="0"/>
                        </a:rPr>
                        <a:t>1,7</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EE182"/>
                    </a:solidFill>
                  </a:tcPr>
                </a:tc>
                <a:tc>
                  <a:txBody>
                    <a:bodyPr/>
                    <a:lstStyle/>
                    <a:p>
                      <a:pPr algn="ctr" fontAlgn="ctr"/>
                      <a:r>
                        <a:rPr lang="cs-CZ" sz="1400" b="0" i="0" u="none" strike="noStrike">
                          <a:solidFill>
                            <a:srgbClr val="000000"/>
                          </a:solidFill>
                          <a:effectLst/>
                          <a:latin typeface="Calibri" panose="020F0502020204030204" pitchFamily="34" charset="0"/>
                        </a:rPr>
                        <a:t>3,2</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9674"/>
                    </a:solidFill>
                  </a:tcPr>
                </a:tc>
                <a:tc>
                  <a:txBody>
                    <a:bodyPr/>
                    <a:lstStyle/>
                    <a:p>
                      <a:pPr algn="ctr" fontAlgn="ctr"/>
                      <a:r>
                        <a:rPr lang="cs-CZ" sz="1400" b="0" i="0" u="none" strike="noStrike">
                          <a:solidFill>
                            <a:srgbClr val="000000"/>
                          </a:solidFill>
                          <a:effectLst/>
                          <a:latin typeface="Calibri" panose="020F0502020204030204" pitchFamily="34" charset="0"/>
                        </a:rPr>
                        <a:t>2,9</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AC78"/>
                    </a:solidFill>
                  </a:tcPr>
                </a:tc>
                <a:tc>
                  <a:txBody>
                    <a:bodyPr/>
                    <a:lstStyle/>
                    <a:p>
                      <a:pPr algn="ctr" fontAlgn="ctr"/>
                      <a:r>
                        <a:rPr lang="cs-CZ" sz="1400" b="0" i="0" u="none" strike="noStrike">
                          <a:solidFill>
                            <a:srgbClr val="000000"/>
                          </a:solidFill>
                          <a:effectLst/>
                          <a:latin typeface="Calibri" panose="020F0502020204030204" pitchFamily="34" charset="0"/>
                        </a:rPr>
                        <a:t>1,7</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0E282"/>
                    </a:solidFill>
                  </a:tcPr>
                </a:tc>
                <a:tc>
                  <a:txBody>
                    <a:bodyPr/>
                    <a:lstStyle/>
                    <a:p>
                      <a:pPr algn="ctr" fontAlgn="ctr"/>
                      <a:r>
                        <a:rPr lang="cs-CZ" sz="1400" b="0" i="0" u="none" strike="noStrike">
                          <a:solidFill>
                            <a:srgbClr val="000000"/>
                          </a:solidFill>
                          <a:effectLst/>
                          <a:latin typeface="Calibri" panose="020F0502020204030204" pitchFamily="34" charset="0"/>
                        </a:rPr>
                        <a:t>1,7</a:t>
                      </a:r>
                    </a:p>
                  </a:txBody>
                  <a:tcPr marL="9322" marR="9322" marT="9322" marB="0" anchor="ctr">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182"/>
                    </a:solidFill>
                  </a:tcPr>
                </a:tc>
                <a:tc>
                  <a:txBody>
                    <a:bodyPr/>
                    <a:lstStyle/>
                    <a:p>
                      <a:pPr algn="ctr" fontAlgn="ctr"/>
                      <a:r>
                        <a:rPr lang="cs-CZ" sz="1400" b="1" i="1" u="none" strike="noStrike">
                          <a:solidFill>
                            <a:srgbClr val="000000"/>
                          </a:solidFill>
                          <a:effectLst/>
                          <a:latin typeface="Calibri" panose="020F0502020204030204" pitchFamily="34" charset="0"/>
                        </a:rPr>
                        <a:t>2,3</a:t>
                      </a:r>
                    </a:p>
                  </a:txBody>
                  <a:tcPr marL="9322" marR="9322" marT="932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D781"/>
                    </a:solidFill>
                  </a:tcPr>
                </a:tc>
                <a:tc>
                  <a:txBody>
                    <a:bodyPr/>
                    <a:lstStyle/>
                    <a:p>
                      <a:pPr algn="ctr" fontAlgn="ctr"/>
                      <a:r>
                        <a:rPr lang="cs-CZ" sz="1400" b="0" i="0" u="none" strike="noStrike">
                          <a:solidFill>
                            <a:srgbClr val="000000"/>
                          </a:solidFill>
                          <a:effectLst/>
                          <a:latin typeface="Calibri" panose="020F0502020204030204" pitchFamily="34" charset="0"/>
                        </a:rPr>
                        <a:t>1,5</a:t>
                      </a:r>
                    </a:p>
                  </a:txBody>
                  <a:tcPr marL="9322" marR="9322" marT="9322" marB="0" anchor="ctr">
                    <a:lnL w="12700" cap="flat" cmpd="sng" algn="ctr">
                      <a:solidFill>
                        <a:schemeClr val="tx1"/>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ED880"/>
                    </a:solidFill>
                  </a:tcPr>
                </a:tc>
                <a:tc>
                  <a:txBody>
                    <a:bodyPr/>
                    <a:lstStyle/>
                    <a:p>
                      <a:pPr algn="ctr" fontAlgn="ctr"/>
                      <a:r>
                        <a:rPr lang="cs-CZ" sz="1400" b="0" i="0" u="none" strike="noStrike">
                          <a:solidFill>
                            <a:srgbClr val="000000"/>
                          </a:solidFill>
                          <a:effectLst/>
                          <a:latin typeface="Calibri" panose="020F0502020204030204" pitchFamily="34" charset="0"/>
                        </a:rPr>
                        <a:t>0,7</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3BE7B"/>
                    </a:solidFill>
                  </a:tcPr>
                </a:tc>
                <a:tc>
                  <a:txBody>
                    <a:bodyPr/>
                    <a:lstStyle/>
                    <a:p>
                      <a:pPr algn="ctr" fontAlgn="ctr"/>
                      <a:r>
                        <a:rPr lang="cs-CZ" sz="1400" b="0" i="0" u="none" strike="noStrike">
                          <a:solidFill>
                            <a:srgbClr val="000000"/>
                          </a:solidFill>
                          <a:effectLst/>
                          <a:latin typeface="Calibri" panose="020F0502020204030204" pitchFamily="34" charset="0"/>
                        </a:rPr>
                        <a:t>2,4</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CF7F"/>
                    </a:solidFill>
                  </a:tcPr>
                </a:tc>
                <a:tc>
                  <a:txBody>
                    <a:bodyPr/>
                    <a:lstStyle/>
                    <a:p>
                      <a:pPr algn="ctr" fontAlgn="ctr"/>
                      <a:r>
                        <a:rPr lang="cs-CZ" sz="1400" b="0" i="0" u="none" strike="noStrike">
                          <a:solidFill>
                            <a:srgbClr val="000000"/>
                          </a:solidFill>
                          <a:effectLst/>
                          <a:latin typeface="Calibri" panose="020F0502020204030204" pitchFamily="34" charset="0"/>
                        </a:rPr>
                        <a:t>2,7</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B87B"/>
                    </a:solidFill>
                  </a:tcPr>
                </a:tc>
                <a:tc>
                  <a:txBody>
                    <a:bodyPr/>
                    <a:lstStyle/>
                    <a:p>
                      <a:pPr algn="ctr" fontAlgn="ctr"/>
                      <a:r>
                        <a:rPr lang="cs-CZ" sz="1400" b="0" i="0" u="none" strike="noStrike">
                          <a:solidFill>
                            <a:srgbClr val="000000"/>
                          </a:solidFill>
                          <a:effectLst/>
                          <a:latin typeface="Calibri" panose="020F0502020204030204" pitchFamily="34" charset="0"/>
                        </a:rPr>
                        <a:t>1,9</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6E883"/>
                    </a:solidFill>
                  </a:tcPr>
                </a:tc>
                <a:tc>
                  <a:txBody>
                    <a:bodyPr/>
                    <a:lstStyle/>
                    <a:p>
                      <a:pPr algn="ctr" fontAlgn="ctr"/>
                      <a:r>
                        <a:rPr lang="cs-CZ" sz="1400" b="0" i="0" u="none" strike="noStrike">
                          <a:solidFill>
                            <a:srgbClr val="000000"/>
                          </a:solidFill>
                          <a:effectLst/>
                          <a:latin typeface="Calibri" panose="020F0502020204030204" pitchFamily="34" charset="0"/>
                        </a:rPr>
                        <a:t>2,0</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84"/>
                    </a:solidFill>
                  </a:tcPr>
                </a:tc>
                <a:tc>
                  <a:txBody>
                    <a:bodyPr/>
                    <a:lstStyle/>
                    <a:p>
                      <a:pPr algn="ctr" fontAlgn="ctr"/>
                      <a:r>
                        <a:rPr lang="cs-CZ" sz="1400" b="0" i="0" u="none" strike="noStrike">
                          <a:solidFill>
                            <a:srgbClr val="000000"/>
                          </a:solidFill>
                          <a:effectLst/>
                          <a:latin typeface="Calibri" panose="020F0502020204030204" pitchFamily="34" charset="0"/>
                        </a:rPr>
                        <a:t>0,9</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8C47C"/>
                    </a:solidFill>
                  </a:tcPr>
                </a:tc>
                <a:extLst>
                  <a:ext uri="{0D108BD9-81ED-4DB2-BD59-A6C34878D82A}">
                    <a16:rowId xmlns:a16="http://schemas.microsoft.com/office/drawing/2014/main" val="1262481460"/>
                  </a:ext>
                </a:extLst>
              </a:tr>
              <a:tr h="331529">
                <a:tc>
                  <a:txBody>
                    <a:bodyPr/>
                    <a:lstStyle/>
                    <a:p>
                      <a:pPr algn="l" fontAlgn="ctr"/>
                      <a:r>
                        <a:rPr lang="cs-CZ" sz="1400" b="1" i="0" u="none" strike="noStrike">
                          <a:solidFill>
                            <a:srgbClr val="000000"/>
                          </a:solidFill>
                          <a:effectLst/>
                          <a:latin typeface="Calibri" panose="020F0502020204030204" pitchFamily="34" charset="0"/>
                        </a:rPr>
                        <a:t>Hasič / Záchranář</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400" b="0" i="0" u="none" strike="noStrike">
                          <a:solidFill>
                            <a:srgbClr val="000000"/>
                          </a:solidFill>
                          <a:effectLst/>
                          <a:latin typeface="Calibri" panose="020F0502020204030204" pitchFamily="34" charset="0"/>
                        </a:rPr>
                        <a:t>5,4</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8871"/>
                    </a:solidFill>
                  </a:tcPr>
                </a:tc>
                <a:tc>
                  <a:txBody>
                    <a:bodyPr/>
                    <a:lstStyle/>
                    <a:p>
                      <a:pPr algn="ctr" fontAlgn="ctr"/>
                      <a:r>
                        <a:rPr lang="cs-CZ" sz="1400" b="0" i="0" u="none" strike="noStrike">
                          <a:solidFill>
                            <a:srgbClr val="000000"/>
                          </a:solidFill>
                          <a:effectLst/>
                          <a:latin typeface="Calibri" panose="020F0502020204030204" pitchFamily="34" charset="0"/>
                        </a:rPr>
                        <a:t>2,0</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84"/>
                    </a:solidFill>
                  </a:tcPr>
                </a:tc>
                <a:tc>
                  <a:txBody>
                    <a:bodyPr/>
                    <a:lstStyle/>
                    <a:p>
                      <a:pPr algn="ctr" fontAlgn="ctr"/>
                      <a:r>
                        <a:rPr lang="cs-CZ" sz="1400" b="0" i="0" u="none" strike="noStrike">
                          <a:solidFill>
                            <a:srgbClr val="000000"/>
                          </a:solidFill>
                          <a:effectLst/>
                          <a:latin typeface="Calibri" panose="020F0502020204030204" pitchFamily="34" charset="0"/>
                        </a:rPr>
                        <a:t>1,1</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2D07E"/>
                    </a:solidFill>
                  </a:tcPr>
                </a:tc>
                <a:tc>
                  <a:txBody>
                    <a:bodyPr/>
                    <a:lstStyle/>
                    <a:p>
                      <a:pPr algn="ctr" fontAlgn="ctr"/>
                      <a:r>
                        <a:rPr lang="cs-CZ" sz="1400" b="0" i="0" u="none" strike="noStrike">
                          <a:solidFill>
                            <a:srgbClr val="000000"/>
                          </a:solidFill>
                          <a:effectLst/>
                          <a:latin typeface="Calibri" panose="020F0502020204030204" pitchFamily="34" charset="0"/>
                        </a:rPr>
                        <a:t>2,2</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583"/>
                    </a:solidFill>
                  </a:tcPr>
                </a:tc>
                <a:tc>
                  <a:txBody>
                    <a:bodyPr/>
                    <a:lstStyle/>
                    <a:p>
                      <a:pPr algn="ctr" fontAlgn="ctr"/>
                      <a:r>
                        <a:rPr lang="cs-CZ" sz="1400" b="0" i="0" u="none" strike="noStrike">
                          <a:solidFill>
                            <a:srgbClr val="000000"/>
                          </a:solidFill>
                          <a:effectLst/>
                          <a:latin typeface="Calibri" panose="020F0502020204030204" pitchFamily="34" charset="0"/>
                        </a:rPr>
                        <a:t>2,0</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84"/>
                    </a:solidFill>
                  </a:tcPr>
                </a:tc>
                <a:tc>
                  <a:txBody>
                    <a:bodyPr/>
                    <a:lstStyle/>
                    <a:p>
                      <a:pPr algn="ctr" fontAlgn="ctr"/>
                      <a:r>
                        <a:rPr lang="cs-CZ" sz="1400" b="0" i="0" u="none" strike="noStrike">
                          <a:solidFill>
                            <a:srgbClr val="000000"/>
                          </a:solidFill>
                          <a:effectLst/>
                          <a:latin typeface="Calibri" panose="020F0502020204030204" pitchFamily="34" charset="0"/>
                        </a:rPr>
                        <a:t>2,1</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84"/>
                    </a:solidFill>
                  </a:tcPr>
                </a:tc>
                <a:tc>
                  <a:txBody>
                    <a:bodyPr/>
                    <a:lstStyle/>
                    <a:p>
                      <a:pPr algn="ctr" fontAlgn="ctr"/>
                      <a:r>
                        <a:rPr lang="cs-CZ" sz="1400" b="0" i="0" u="none" strike="noStrike">
                          <a:solidFill>
                            <a:srgbClr val="000000"/>
                          </a:solidFill>
                          <a:effectLst/>
                          <a:latin typeface="Calibri" panose="020F0502020204030204" pitchFamily="34" charset="0"/>
                        </a:rPr>
                        <a:t>6,4</a:t>
                      </a:r>
                    </a:p>
                  </a:txBody>
                  <a:tcPr marL="9322" marR="9322" marT="9322" marB="0" anchor="ctr">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696B"/>
                    </a:solidFill>
                  </a:tcPr>
                </a:tc>
                <a:tc>
                  <a:txBody>
                    <a:bodyPr/>
                    <a:lstStyle/>
                    <a:p>
                      <a:pPr algn="ctr" fontAlgn="ctr"/>
                      <a:r>
                        <a:rPr lang="cs-CZ" sz="1400" b="1" i="1" u="none" strike="noStrike">
                          <a:solidFill>
                            <a:srgbClr val="000000"/>
                          </a:solidFill>
                          <a:effectLst/>
                          <a:latin typeface="Calibri" panose="020F0502020204030204" pitchFamily="34" charset="0"/>
                        </a:rPr>
                        <a:t>2,1</a:t>
                      </a:r>
                    </a:p>
                  </a:txBody>
                  <a:tcPr marL="9322" marR="9322" marT="932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84"/>
                    </a:solidFill>
                  </a:tcPr>
                </a:tc>
                <a:tc>
                  <a:txBody>
                    <a:bodyPr/>
                    <a:lstStyle/>
                    <a:p>
                      <a:pPr algn="ctr" fontAlgn="ctr"/>
                      <a:r>
                        <a:rPr lang="cs-CZ" sz="1400" b="0" i="0" u="none" strike="noStrike">
                          <a:solidFill>
                            <a:srgbClr val="000000"/>
                          </a:solidFill>
                          <a:effectLst/>
                          <a:latin typeface="Calibri" panose="020F0502020204030204" pitchFamily="34" charset="0"/>
                        </a:rPr>
                        <a:t>0,5</a:t>
                      </a:r>
                    </a:p>
                  </a:txBody>
                  <a:tcPr marL="9322" marR="9322" marT="9322" marB="0" anchor="ctr">
                    <a:lnL w="12700" cap="flat" cmpd="sng" algn="ctr">
                      <a:solidFill>
                        <a:schemeClr val="tx1"/>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3BE7B"/>
                    </a:solidFill>
                  </a:tcPr>
                </a:tc>
                <a:tc>
                  <a:txBody>
                    <a:bodyPr/>
                    <a:lstStyle/>
                    <a:p>
                      <a:pPr algn="ctr" fontAlgn="ctr"/>
                      <a:r>
                        <a:rPr lang="cs-CZ" sz="1400" b="0" i="0" u="none" strike="noStrike">
                          <a:solidFill>
                            <a:srgbClr val="000000"/>
                          </a:solidFill>
                          <a:effectLst/>
                          <a:latin typeface="Calibri" panose="020F0502020204030204" pitchFamily="34" charset="0"/>
                        </a:rPr>
                        <a:t>0,7</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1C27B"/>
                    </a:solidFill>
                  </a:tcPr>
                </a:tc>
                <a:tc>
                  <a:txBody>
                    <a:bodyPr/>
                    <a:lstStyle/>
                    <a:p>
                      <a:pPr algn="ctr" fontAlgn="ctr"/>
                      <a:r>
                        <a:rPr lang="cs-CZ" sz="1400" b="0" i="0" u="none" strike="noStrike">
                          <a:solidFill>
                            <a:srgbClr val="000000"/>
                          </a:solidFill>
                          <a:effectLst/>
                          <a:latin typeface="Calibri" panose="020F0502020204030204" pitchFamily="34" charset="0"/>
                        </a:rPr>
                        <a:t>0,6</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9BF7B"/>
                    </a:solidFill>
                  </a:tcPr>
                </a:tc>
                <a:tc>
                  <a:txBody>
                    <a:bodyPr/>
                    <a:lstStyle/>
                    <a:p>
                      <a:pPr algn="ctr" fontAlgn="ctr"/>
                      <a:r>
                        <a:rPr lang="cs-CZ" sz="1400" b="0" i="0" u="none" strike="noStrike">
                          <a:solidFill>
                            <a:srgbClr val="000000"/>
                          </a:solidFill>
                          <a:effectLst/>
                          <a:latin typeface="Calibri" panose="020F0502020204030204" pitchFamily="34" charset="0"/>
                        </a:rPr>
                        <a:t>1,0</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0CB7D"/>
                    </a:solidFill>
                  </a:tcPr>
                </a:tc>
                <a:tc>
                  <a:txBody>
                    <a:bodyPr/>
                    <a:lstStyle/>
                    <a:p>
                      <a:pPr algn="ctr" fontAlgn="ctr"/>
                      <a:r>
                        <a:rPr lang="cs-CZ" sz="1400" b="0" i="0" u="none" strike="noStrike">
                          <a:solidFill>
                            <a:srgbClr val="000000"/>
                          </a:solidFill>
                          <a:effectLst/>
                          <a:latin typeface="Calibri" panose="020F0502020204030204" pitchFamily="34" charset="0"/>
                        </a:rPr>
                        <a:t>1,3</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67F"/>
                    </a:solidFill>
                  </a:tcPr>
                </a:tc>
                <a:tc>
                  <a:txBody>
                    <a:bodyPr/>
                    <a:lstStyle/>
                    <a:p>
                      <a:pPr algn="ctr" fontAlgn="ctr"/>
                      <a:r>
                        <a:rPr lang="cs-CZ" sz="1400" b="0" i="0" u="none" strike="noStrike">
                          <a:solidFill>
                            <a:srgbClr val="000000"/>
                          </a:solidFill>
                          <a:effectLst/>
                          <a:latin typeface="Calibri" panose="020F0502020204030204" pitchFamily="34" charset="0"/>
                        </a:rPr>
                        <a:t>1,5</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7DA80"/>
                    </a:solidFill>
                  </a:tcPr>
                </a:tc>
                <a:tc>
                  <a:txBody>
                    <a:bodyPr/>
                    <a:lstStyle/>
                    <a:p>
                      <a:pPr algn="ctr" fontAlgn="ctr"/>
                      <a:r>
                        <a:rPr lang="cs-CZ" sz="1400" b="0" i="0" u="none" strike="noStrike">
                          <a:solidFill>
                            <a:srgbClr val="000000"/>
                          </a:solidFill>
                          <a:effectLst/>
                          <a:latin typeface="Calibri" panose="020F0502020204030204" pitchFamily="34" charset="0"/>
                        </a:rPr>
                        <a:t>2,1</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84"/>
                    </a:solidFill>
                  </a:tcPr>
                </a:tc>
                <a:extLst>
                  <a:ext uri="{0D108BD9-81ED-4DB2-BD59-A6C34878D82A}">
                    <a16:rowId xmlns:a16="http://schemas.microsoft.com/office/drawing/2014/main" val="2163394754"/>
                  </a:ext>
                </a:extLst>
              </a:tr>
              <a:tr h="331529">
                <a:tc>
                  <a:txBody>
                    <a:bodyPr/>
                    <a:lstStyle/>
                    <a:p>
                      <a:pPr algn="l" fontAlgn="ctr"/>
                      <a:r>
                        <a:rPr lang="cs-CZ" sz="1400" b="1" i="0" u="none" strike="noStrike">
                          <a:solidFill>
                            <a:srgbClr val="000000"/>
                          </a:solidFill>
                          <a:effectLst/>
                          <a:latin typeface="Calibri" panose="020F0502020204030204" pitchFamily="34" charset="0"/>
                        </a:rPr>
                        <a:t>Zdrav. laborant</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cs-CZ" sz="1400" b="0" i="0" u="none" strike="noStrike">
                          <a:solidFill>
                            <a:srgbClr val="000000"/>
                          </a:solidFill>
                          <a:effectLst/>
                          <a:latin typeface="Calibri" panose="020F0502020204030204" pitchFamily="34" charset="0"/>
                        </a:rPr>
                        <a:t>2,3</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696B"/>
                    </a:solidFill>
                  </a:tcPr>
                </a:tc>
                <a:tc>
                  <a:txBody>
                    <a:bodyPr/>
                    <a:lstStyle/>
                    <a:p>
                      <a:pPr algn="ctr" fontAlgn="ctr"/>
                      <a:r>
                        <a:rPr lang="cs-CZ" sz="1400" b="0" i="0" u="none" strike="noStrike">
                          <a:solidFill>
                            <a:srgbClr val="000000"/>
                          </a:solidFill>
                          <a:effectLst/>
                          <a:latin typeface="Calibri" panose="020F0502020204030204" pitchFamily="34" charset="0"/>
                        </a:rPr>
                        <a:t>2,2</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8070"/>
                    </a:solidFill>
                  </a:tcPr>
                </a:tc>
                <a:tc>
                  <a:txBody>
                    <a:bodyPr/>
                    <a:lstStyle/>
                    <a:p>
                      <a:pPr algn="ctr" fontAlgn="ctr"/>
                      <a:r>
                        <a:rPr lang="cs-CZ" sz="1400" b="0" i="0" u="none" strike="noStrike">
                          <a:solidFill>
                            <a:srgbClr val="000000"/>
                          </a:solidFill>
                          <a:effectLst/>
                          <a:latin typeface="Calibri" panose="020F0502020204030204" pitchFamily="34" charset="0"/>
                        </a:rPr>
                        <a:t>1,7</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F82"/>
                    </a:solidFill>
                  </a:tcPr>
                </a:tc>
                <a:tc>
                  <a:txBody>
                    <a:bodyPr/>
                    <a:lstStyle/>
                    <a:p>
                      <a:pPr algn="ctr" fontAlgn="ctr"/>
                      <a:r>
                        <a:rPr lang="cs-CZ" sz="1400" b="0" i="0" u="none" strike="noStrike">
                          <a:solidFill>
                            <a:srgbClr val="000000"/>
                          </a:solidFill>
                          <a:effectLst/>
                          <a:latin typeface="Calibri" panose="020F0502020204030204" pitchFamily="34" charset="0"/>
                        </a:rPr>
                        <a:t>1,7</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D82"/>
                    </a:solidFill>
                  </a:tcPr>
                </a:tc>
                <a:tc>
                  <a:txBody>
                    <a:bodyPr/>
                    <a:lstStyle/>
                    <a:p>
                      <a:pPr algn="ctr" fontAlgn="ctr"/>
                      <a:r>
                        <a:rPr lang="cs-CZ" sz="1400" b="0" i="0" u="none" strike="noStrike">
                          <a:solidFill>
                            <a:srgbClr val="000000"/>
                          </a:solidFill>
                          <a:effectLst/>
                          <a:latin typeface="Calibri" panose="020F0502020204030204" pitchFamily="34" charset="0"/>
                        </a:rPr>
                        <a:t>0,9</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BC07B"/>
                    </a:solidFill>
                  </a:tcPr>
                </a:tc>
                <a:tc>
                  <a:txBody>
                    <a:bodyPr/>
                    <a:lstStyle/>
                    <a:p>
                      <a:pPr algn="ctr" fontAlgn="ctr"/>
                      <a:r>
                        <a:rPr lang="cs-CZ" sz="1400" b="0" i="0" u="none" strike="noStrike">
                          <a:solidFill>
                            <a:srgbClr val="000000"/>
                          </a:solidFill>
                          <a:effectLst/>
                          <a:latin typeface="Calibri" panose="020F0502020204030204" pitchFamily="34" charset="0"/>
                        </a:rPr>
                        <a:t>1,9</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BC7B"/>
                    </a:solidFill>
                  </a:tcPr>
                </a:tc>
                <a:tc>
                  <a:txBody>
                    <a:bodyPr/>
                    <a:lstStyle/>
                    <a:p>
                      <a:pPr algn="ctr" fontAlgn="ctr"/>
                      <a:r>
                        <a:rPr lang="cs-CZ" sz="1400" b="0" i="0" u="none" strike="noStrike">
                          <a:solidFill>
                            <a:srgbClr val="000000"/>
                          </a:solidFill>
                          <a:effectLst/>
                          <a:latin typeface="Calibri" panose="020F0502020204030204" pitchFamily="34" charset="0"/>
                        </a:rPr>
                        <a:t>1,4</a:t>
                      </a:r>
                    </a:p>
                  </a:txBody>
                  <a:tcPr marL="9322" marR="9322" marT="9322" marB="0" anchor="ctr">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BDC81"/>
                    </a:solidFill>
                  </a:tcPr>
                </a:tc>
                <a:tc>
                  <a:txBody>
                    <a:bodyPr/>
                    <a:lstStyle/>
                    <a:p>
                      <a:pPr algn="ctr" fontAlgn="ctr"/>
                      <a:r>
                        <a:rPr lang="cs-CZ" sz="1400" b="1" i="1" u="none" strike="noStrike">
                          <a:solidFill>
                            <a:srgbClr val="000000"/>
                          </a:solidFill>
                          <a:effectLst/>
                          <a:latin typeface="Calibri" panose="020F0502020204030204" pitchFamily="34" charset="0"/>
                        </a:rPr>
                        <a:t>1,6</a:t>
                      </a:r>
                    </a:p>
                  </a:txBody>
                  <a:tcPr marL="9322" marR="9322" marT="932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E983"/>
                    </a:solidFill>
                  </a:tcPr>
                </a:tc>
                <a:tc>
                  <a:txBody>
                    <a:bodyPr/>
                    <a:lstStyle/>
                    <a:p>
                      <a:pPr algn="ctr" fontAlgn="ctr"/>
                      <a:r>
                        <a:rPr lang="cs-CZ" sz="1400" b="0" i="0" u="none" strike="noStrike">
                          <a:solidFill>
                            <a:srgbClr val="000000"/>
                          </a:solidFill>
                          <a:effectLst/>
                          <a:latin typeface="Calibri" panose="020F0502020204030204" pitchFamily="34" charset="0"/>
                        </a:rPr>
                        <a:t>1,6</a:t>
                      </a:r>
                    </a:p>
                  </a:txBody>
                  <a:tcPr marL="9322" marR="9322" marT="9322" marB="0" anchor="ctr">
                    <a:lnL w="12700" cap="flat" cmpd="sng" algn="ctr">
                      <a:solidFill>
                        <a:schemeClr val="tx1"/>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E983"/>
                    </a:solidFill>
                  </a:tcPr>
                </a:tc>
                <a:tc>
                  <a:txBody>
                    <a:bodyPr/>
                    <a:lstStyle/>
                    <a:p>
                      <a:pPr algn="ctr" fontAlgn="ctr"/>
                      <a:r>
                        <a:rPr lang="cs-CZ" sz="1400" b="0" i="0" u="none" strike="noStrike">
                          <a:solidFill>
                            <a:srgbClr val="000000"/>
                          </a:solidFill>
                          <a:effectLst/>
                          <a:latin typeface="Calibri" panose="020F0502020204030204" pitchFamily="34" charset="0"/>
                        </a:rPr>
                        <a:t>1,0</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2C67C"/>
                    </a:solidFill>
                  </a:tcPr>
                </a:tc>
                <a:tc>
                  <a:txBody>
                    <a:bodyPr/>
                    <a:lstStyle/>
                    <a:p>
                      <a:pPr algn="ctr" fontAlgn="ctr"/>
                      <a:r>
                        <a:rPr lang="cs-CZ" sz="1400" b="0" i="0" u="none" strike="noStrike">
                          <a:solidFill>
                            <a:srgbClr val="000000"/>
                          </a:solidFill>
                          <a:effectLst/>
                          <a:latin typeface="Calibri" panose="020F0502020204030204" pitchFamily="34" charset="0"/>
                        </a:rPr>
                        <a:t>1,7</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B84"/>
                    </a:solidFill>
                  </a:tcPr>
                </a:tc>
                <a:tc>
                  <a:txBody>
                    <a:bodyPr/>
                    <a:lstStyle/>
                    <a:p>
                      <a:pPr algn="ctr" fontAlgn="ctr"/>
                      <a:r>
                        <a:rPr lang="cs-CZ" sz="1400" b="0" i="0" u="none" strike="noStrike">
                          <a:solidFill>
                            <a:srgbClr val="000000"/>
                          </a:solidFill>
                          <a:effectLst/>
                          <a:latin typeface="Calibri" panose="020F0502020204030204" pitchFamily="34" charset="0"/>
                        </a:rPr>
                        <a:t>2,2</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8971"/>
                    </a:solidFill>
                  </a:tcPr>
                </a:tc>
                <a:tc>
                  <a:txBody>
                    <a:bodyPr/>
                    <a:lstStyle/>
                    <a:p>
                      <a:pPr algn="ctr" fontAlgn="ctr"/>
                      <a:r>
                        <a:rPr lang="cs-CZ" sz="1400" b="0" i="0" u="none" strike="noStrike">
                          <a:solidFill>
                            <a:srgbClr val="000000"/>
                          </a:solidFill>
                          <a:effectLst/>
                          <a:latin typeface="Calibri" panose="020F0502020204030204" pitchFamily="34" charset="0"/>
                        </a:rPr>
                        <a:t>1,8</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ED781"/>
                    </a:solidFill>
                  </a:tcPr>
                </a:tc>
                <a:tc>
                  <a:txBody>
                    <a:bodyPr/>
                    <a:lstStyle/>
                    <a:p>
                      <a:pPr algn="ctr" fontAlgn="ctr"/>
                      <a:r>
                        <a:rPr lang="cs-CZ" sz="1400" b="0" i="0" u="none" strike="noStrike">
                          <a:solidFill>
                            <a:srgbClr val="000000"/>
                          </a:solidFill>
                          <a:effectLst/>
                          <a:latin typeface="Calibri" panose="020F0502020204030204" pitchFamily="34" charset="0"/>
                        </a:rPr>
                        <a:t>1,2</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ECF7E"/>
                    </a:solidFill>
                  </a:tcPr>
                </a:tc>
                <a:tc>
                  <a:txBody>
                    <a:bodyPr/>
                    <a:lstStyle/>
                    <a:p>
                      <a:pPr algn="ctr" fontAlgn="ctr"/>
                      <a:r>
                        <a:rPr lang="cs-CZ" sz="1400" b="0" i="0" u="none" strike="noStrike">
                          <a:solidFill>
                            <a:srgbClr val="000000"/>
                          </a:solidFill>
                          <a:effectLst/>
                          <a:latin typeface="Calibri" panose="020F0502020204030204" pitchFamily="34" charset="0"/>
                        </a:rPr>
                        <a:t>0,9</a:t>
                      </a:r>
                    </a:p>
                  </a:txBody>
                  <a:tcPr marL="9322" marR="9322" marT="93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3BE7B"/>
                    </a:solidFill>
                  </a:tcPr>
                </a:tc>
                <a:extLst>
                  <a:ext uri="{0D108BD9-81ED-4DB2-BD59-A6C34878D82A}">
                    <a16:rowId xmlns:a16="http://schemas.microsoft.com/office/drawing/2014/main" val="3897139752"/>
                  </a:ext>
                </a:extLst>
              </a:tr>
              <a:tr h="331529">
                <a:tc>
                  <a:txBody>
                    <a:bodyPr/>
                    <a:lstStyle/>
                    <a:p>
                      <a:pPr algn="l" fontAlgn="ctr"/>
                      <a:r>
                        <a:rPr lang="cs-CZ" sz="1400" b="1" i="0" u="none" strike="noStrike">
                          <a:solidFill>
                            <a:srgbClr val="000000"/>
                          </a:solidFill>
                          <a:effectLst/>
                          <a:latin typeface="Calibri" panose="020F0502020204030204" pitchFamily="34" charset="0"/>
                        </a:rPr>
                        <a:t>Vězeňská služba</a:t>
                      </a:r>
                    </a:p>
                  </a:txBody>
                  <a:tcPr marL="9322" marR="9322" marT="9322"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algn="ctr" fontAlgn="ctr"/>
                      <a:r>
                        <a:rPr lang="cs-CZ" sz="1400" b="0" i="0" u="none" strike="noStrike">
                          <a:solidFill>
                            <a:srgbClr val="000000"/>
                          </a:solidFill>
                          <a:effectLst/>
                          <a:latin typeface="Calibri" panose="020F0502020204030204" pitchFamily="34" charset="0"/>
                        </a:rPr>
                        <a:t>1,3</a:t>
                      </a:r>
                    </a:p>
                  </a:txBody>
                  <a:tcPr marL="9322" marR="9322" marT="9322"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984"/>
                    </a:solidFill>
                  </a:tcPr>
                </a:tc>
                <a:tc>
                  <a:txBody>
                    <a:bodyPr/>
                    <a:lstStyle/>
                    <a:p>
                      <a:pPr algn="ctr" fontAlgn="ctr"/>
                      <a:r>
                        <a:rPr lang="cs-CZ" sz="1400" b="0" i="0" u="none" strike="noStrike">
                          <a:solidFill>
                            <a:srgbClr val="000000"/>
                          </a:solidFill>
                          <a:effectLst/>
                          <a:latin typeface="Calibri" panose="020F0502020204030204" pitchFamily="34" charset="0"/>
                        </a:rPr>
                        <a:t>1,7</a:t>
                      </a:r>
                    </a:p>
                  </a:txBody>
                  <a:tcPr marL="9322" marR="9322" marT="9322"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B81"/>
                    </a:solidFill>
                  </a:tcPr>
                </a:tc>
                <a:tc>
                  <a:txBody>
                    <a:bodyPr/>
                    <a:lstStyle/>
                    <a:p>
                      <a:pPr algn="ctr" fontAlgn="ctr"/>
                      <a:r>
                        <a:rPr lang="cs-CZ" sz="1400" b="0" i="0" u="none" strike="noStrike">
                          <a:solidFill>
                            <a:srgbClr val="000000"/>
                          </a:solidFill>
                          <a:effectLst/>
                          <a:latin typeface="Calibri" panose="020F0502020204030204" pitchFamily="34" charset="0"/>
                        </a:rPr>
                        <a:t>1,5</a:t>
                      </a:r>
                    </a:p>
                  </a:txBody>
                  <a:tcPr marL="9322" marR="9322" marT="9322"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283"/>
                    </a:solidFill>
                  </a:tcPr>
                </a:tc>
                <a:tc>
                  <a:txBody>
                    <a:bodyPr/>
                    <a:lstStyle/>
                    <a:p>
                      <a:pPr algn="ctr" fontAlgn="ctr"/>
                      <a:r>
                        <a:rPr lang="cs-CZ" sz="1400" b="0" i="0" u="none" strike="noStrike">
                          <a:solidFill>
                            <a:srgbClr val="000000"/>
                          </a:solidFill>
                          <a:effectLst/>
                          <a:latin typeface="Calibri" panose="020F0502020204030204" pitchFamily="34" charset="0"/>
                        </a:rPr>
                        <a:t>1,1</a:t>
                      </a:r>
                    </a:p>
                  </a:txBody>
                  <a:tcPr marL="9322" marR="9322" marT="9322"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E182"/>
                    </a:solidFill>
                  </a:tcPr>
                </a:tc>
                <a:tc>
                  <a:txBody>
                    <a:bodyPr/>
                    <a:lstStyle/>
                    <a:p>
                      <a:pPr algn="ctr" fontAlgn="ctr"/>
                      <a:r>
                        <a:rPr lang="cs-CZ" sz="1400" b="0" i="0" u="none" strike="noStrike">
                          <a:solidFill>
                            <a:srgbClr val="000000"/>
                          </a:solidFill>
                          <a:effectLst/>
                          <a:latin typeface="Calibri" panose="020F0502020204030204" pitchFamily="34" charset="0"/>
                        </a:rPr>
                        <a:t>2,0</a:t>
                      </a:r>
                    </a:p>
                  </a:txBody>
                  <a:tcPr marL="9322" marR="9322" marT="9322"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CF7F"/>
                    </a:solidFill>
                  </a:tcPr>
                </a:tc>
                <a:tc>
                  <a:txBody>
                    <a:bodyPr/>
                    <a:lstStyle/>
                    <a:p>
                      <a:pPr algn="ctr" fontAlgn="ctr"/>
                      <a:r>
                        <a:rPr lang="cs-CZ" sz="1400" b="0" i="0" u="none" strike="noStrike">
                          <a:solidFill>
                            <a:srgbClr val="000000"/>
                          </a:solidFill>
                          <a:effectLst/>
                          <a:latin typeface="Calibri" panose="020F0502020204030204" pitchFamily="34" charset="0"/>
                        </a:rPr>
                        <a:t>1,1</a:t>
                      </a:r>
                    </a:p>
                  </a:txBody>
                  <a:tcPr marL="9322" marR="9322" marT="9322"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382"/>
                    </a:solidFill>
                  </a:tcPr>
                </a:tc>
                <a:tc>
                  <a:txBody>
                    <a:bodyPr/>
                    <a:lstStyle/>
                    <a:p>
                      <a:pPr algn="ctr" fontAlgn="ctr"/>
                      <a:r>
                        <a:rPr lang="cs-CZ" sz="1400" b="0" i="0" u="none" strike="noStrike">
                          <a:solidFill>
                            <a:srgbClr val="000000"/>
                          </a:solidFill>
                          <a:effectLst/>
                          <a:latin typeface="Calibri" panose="020F0502020204030204" pitchFamily="34" charset="0"/>
                        </a:rPr>
                        <a:t>0,8</a:t>
                      </a:r>
                    </a:p>
                  </a:txBody>
                  <a:tcPr marL="9322" marR="9322" marT="9322" marB="0" anchor="ctr">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9D27F"/>
                    </a:solidFill>
                  </a:tcPr>
                </a:tc>
                <a:tc>
                  <a:txBody>
                    <a:bodyPr/>
                    <a:lstStyle/>
                    <a:p>
                      <a:pPr algn="ctr" fontAlgn="ctr"/>
                      <a:r>
                        <a:rPr lang="cs-CZ" sz="1400" b="1" i="1" u="none" strike="noStrike">
                          <a:solidFill>
                            <a:srgbClr val="000000"/>
                          </a:solidFill>
                          <a:effectLst/>
                          <a:latin typeface="Calibri" panose="020F0502020204030204" pitchFamily="34" charset="0"/>
                        </a:rPr>
                        <a:t>1,2</a:t>
                      </a:r>
                    </a:p>
                  </a:txBody>
                  <a:tcPr marL="9322" marR="9322" marT="932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1E783"/>
                    </a:solidFill>
                  </a:tcPr>
                </a:tc>
                <a:tc>
                  <a:txBody>
                    <a:bodyPr/>
                    <a:lstStyle/>
                    <a:p>
                      <a:pPr algn="ctr" fontAlgn="ctr"/>
                      <a:r>
                        <a:rPr lang="cs-CZ" sz="1400" b="0" i="0" u="none" strike="noStrike">
                          <a:solidFill>
                            <a:srgbClr val="000000"/>
                          </a:solidFill>
                          <a:effectLst/>
                          <a:latin typeface="Calibri" panose="020F0502020204030204" pitchFamily="34" charset="0"/>
                        </a:rPr>
                        <a:t>2,5</a:t>
                      </a:r>
                    </a:p>
                  </a:txBody>
                  <a:tcPr marL="9322" marR="9322" marT="9322" marB="0" anchor="ctr">
                    <a:lnL w="12700" cap="flat" cmpd="sng" algn="ctr">
                      <a:solidFill>
                        <a:schemeClr val="tx1"/>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BC7B"/>
                    </a:solidFill>
                  </a:tcPr>
                </a:tc>
                <a:tc>
                  <a:txBody>
                    <a:bodyPr/>
                    <a:lstStyle/>
                    <a:p>
                      <a:pPr algn="ctr" fontAlgn="ctr"/>
                      <a:r>
                        <a:rPr lang="cs-CZ" sz="1400" b="0" i="0" u="none" strike="noStrike">
                          <a:solidFill>
                            <a:srgbClr val="000000"/>
                          </a:solidFill>
                          <a:effectLst/>
                          <a:latin typeface="Calibri" panose="020F0502020204030204" pitchFamily="34" charset="0"/>
                        </a:rPr>
                        <a:t>4,8</a:t>
                      </a:r>
                    </a:p>
                  </a:txBody>
                  <a:tcPr marL="9322" marR="9322" marT="9322"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696B"/>
                    </a:solidFill>
                  </a:tcPr>
                </a:tc>
                <a:tc>
                  <a:txBody>
                    <a:bodyPr/>
                    <a:lstStyle/>
                    <a:p>
                      <a:pPr algn="ctr" fontAlgn="ctr"/>
                      <a:r>
                        <a:rPr lang="cs-CZ" sz="1400" b="0" i="0" u="none" strike="noStrike">
                          <a:solidFill>
                            <a:srgbClr val="000000"/>
                          </a:solidFill>
                          <a:effectLst/>
                          <a:latin typeface="Calibri" panose="020F0502020204030204" pitchFamily="34" charset="0"/>
                        </a:rPr>
                        <a:t>0,4</a:t>
                      </a:r>
                    </a:p>
                  </a:txBody>
                  <a:tcPr marL="9322" marR="9322" marT="9322"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3BE7B"/>
                    </a:solidFill>
                  </a:tcPr>
                </a:tc>
                <a:tc>
                  <a:txBody>
                    <a:bodyPr/>
                    <a:lstStyle/>
                    <a:p>
                      <a:pPr algn="ctr" fontAlgn="ctr"/>
                      <a:r>
                        <a:rPr lang="cs-CZ" sz="1400" b="0" i="0" u="none" strike="noStrike">
                          <a:solidFill>
                            <a:srgbClr val="000000"/>
                          </a:solidFill>
                          <a:effectLst/>
                          <a:latin typeface="Calibri" panose="020F0502020204030204" pitchFamily="34" charset="0"/>
                        </a:rPr>
                        <a:t>0,8</a:t>
                      </a:r>
                    </a:p>
                  </a:txBody>
                  <a:tcPr marL="9322" marR="9322" marT="9322"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AD27F"/>
                    </a:solidFill>
                  </a:tcPr>
                </a:tc>
                <a:tc>
                  <a:txBody>
                    <a:bodyPr/>
                    <a:lstStyle/>
                    <a:p>
                      <a:pPr algn="ctr" fontAlgn="ctr"/>
                      <a:r>
                        <a:rPr lang="cs-CZ" sz="1400" b="0" i="0" u="none" strike="noStrike">
                          <a:solidFill>
                            <a:srgbClr val="000000"/>
                          </a:solidFill>
                          <a:effectLst/>
                          <a:latin typeface="Calibri" panose="020F0502020204030204" pitchFamily="34" charset="0"/>
                        </a:rPr>
                        <a:t>1,4</a:t>
                      </a:r>
                    </a:p>
                  </a:txBody>
                  <a:tcPr marL="9322" marR="9322" marT="9322"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583"/>
                    </a:solidFill>
                  </a:tcPr>
                </a:tc>
                <a:tc>
                  <a:txBody>
                    <a:bodyPr/>
                    <a:lstStyle/>
                    <a:p>
                      <a:pPr algn="ctr" fontAlgn="ctr"/>
                      <a:r>
                        <a:rPr lang="cs-CZ" sz="1400" b="0" i="0" u="none" strike="noStrike">
                          <a:solidFill>
                            <a:srgbClr val="000000"/>
                          </a:solidFill>
                          <a:effectLst/>
                          <a:latin typeface="Calibri" panose="020F0502020204030204" pitchFamily="34" charset="0"/>
                        </a:rPr>
                        <a:t>0,7</a:t>
                      </a:r>
                    </a:p>
                  </a:txBody>
                  <a:tcPr marL="9322" marR="9322" marT="9322"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5CC7D"/>
                    </a:solidFill>
                  </a:tcPr>
                </a:tc>
                <a:tc>
                  <a:txBody>
                    <a:bodyPr/>
                    <a:lstStyle/>
                    <a:p>
                      <a:pPr algn="ctr" fontAlgn="ctr"/>
                      <a:r>
                        <a:rPr lang="cs-CZ" sz="1400" b="0" i="0" u="none" strike="noStrike">
                          <a:solidFill>
                            <a:srgbClr val="000000"/>
                          </a:solidFill>
                          <a:effectLst/>
                          <a:latin typeface="Calibri" panose="020F0502020204030204" pitchFamily="34" charset="0"/>
                        </a:rPr>
                        <a:t> </a:t>
                      </a:r>
                    </a:p>
                  </a:txBody>
                  <a:tcPr marL="9322" marR="9322" marT="9322"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9423986"/>
                  </a:ext>
                </a:extLst>
              </a:tr>
              <a:tr h="331529">
                <a:tc>
                  <a:txBody>
                    <a:bodyPr/>
                    <a:lstStyle/>
                    <a:p>
                      <a:pPr algn="l" fontAlgn="ctr"/>
                      <a:r>
                        <a:rPr lang="cs-CZ" sz="1400" b="1" i="1" u="none" strike="noStrike">
                          <a:solidFill>
                            <a:srgbClr val="000000"/>
                          </a:solidFill>
                          <a:effectLst/>
                          <a:latin typeface="Calibri" panose="020F0502020204030204" pitchFamily="34" charset="0"/>
                        </a:rPr>
                        <a:t>Vybrané celkem</a:t>
                      </a:r>
                    </a:p>
                  </a:txBody>
                  <a:tcPr marL="9322" marR="9322" marT="9322"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algn="ctr" fontAlgn="ctr"/>
                      <a:r>
                        <a:rPr lang="cs-CZ" sz="1400" b="1" i="1" u="none" strike="noStrike">
                          <a:solidFill>
                            <a:srgbClr val="000000"/>
                          </a:solidFill>
                          <a:effectLst/>
                          <a:latin typeface="Calibri" panose="020F0502020204030204" pitchFamily="34" charset="0"/>
                        </a:rPr>
                        <a:t>163,5</a:t>
                      </a:r>
                    </a:p>
                  </a:txBody>
                  <a:tcPr marL="9322" marR="9322" marT="9322"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696B"/>
                    </a:solidFill>
                  </a:tcPr>
                </a:tc>
                <a:tc>
                  <a:txBody>
                    <a:bodyPr/>
                    <a:lstStyle/>
                    <a:p>
                      <a:pPr algn="ctr" fontAlgn="ctr"/>
                      <a:r>
                        <a:rPr lang="cs-CZ" sz="1400" b="1" i="1" u="none" strike="noStrike">
                          <a:solidFill>
                            <a:srgbClr val="000000"/>
                          </a:solidFill>
                          <a:effectLst/>
                          <a:latin typeface="Calibri" panose="020F0502020204030204" pitchFamily="34" charset="0"/>
                        </a:rPr>
                        <a:t>152,2</a:t>
                      </a:r>
                    </a:p>
                  </a:txBody>
                  <a:tcPr marL="9322" marR="9322" marT="9322"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8B72"/>
                    </a:solidFill>
                  </a:tcPr>
                </a:tc>
                <a:tc>
                  <a:txBody>
                    <a:bodyPr/>
                    <a:lstStyle/>
                    <a:p>
                      <a:pPr algn="ctr" fontAlgn="ctr"/>
                      <a:r>
                        <a:rPr lang="cs-CZ" sz="1400" b="1" i="1" u="none" strike="noStrike">
                          <a:solidFill>
                            <a:srgbClr val="000000"/>
                          </a:solidFill>
                          <a:effectLst/>
                          <a:latin typeface="Calibri" panose="020F0502020204030204" pitchFamily="34" charset="0"/>
                        </a:rPr>
                        <a:t>148,1</a:t>
                      </a:r>
                    </a:p>
                  </a:txBody>
                  <a:tcPr marL="9322" marR="9322" marT="9322"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B9774"/>
                    </a:solidFill>
                  </a:tcPr>
                </a:tc>
                <a:tc>
                  <a:txBody>
                    <a:bodyPr/>
                    <a:lstStyle/>
                    <a:p>
                      <a:pPr algn="ctr" fontAlgn="ctr"/>
                      <a:r>
                        <a:rPr lang="cs-CZ" sz="1400" b="1" i="1" u="none" strike="noStrike">
                          <a:solidFill>
                            <a:srgbClr val="000000"/>
                          </a:solidFill>
                          <a:effectLst/>
                          <a:latin typeface="Calibri" panose="020F0502020204030204" pitchFamily="34" charset="0"/>
                        </a:rPr>
                        <a:t>146,1</a:t>
                      </a:r>
                    </a:p>
                  </a:txBody>
                  <a:tcPr marL="9322" marR="9322" marT="9322"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B9D75"/>
                    </a:solidFill>
                  </a:tcPr>
                </a:tc>
                <a:tc>
                  <a:txBody>
                    <a:bodyPr/>
                    <a:lstStyle/>
                    <a:p>
                      <a:pPr algn="ctr" fontAlgn="ctr"/>
                      <a:r>
                        <a:rPr lang="cs-CZ" sz="1400" b="1" i="1" u="none" strike="noStrike">
                          <a:solidFill>
                            <a:srgbClr val="000000"/>
                          </a:solidFill>
                          <a:effectLst/>
                          <a:latin typeface="Calibri" panose="020F0502020204030204" pitchFamily="34" charset="0"/>
                        </a:rPr>
                        <a:t>141,8</a:t>
                      </a:r>
                    </a:p>
                  </a:txBody>
                  <a:tcPr marL="9322" marR="9322" marT="9322"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AA78"/>
                    </a:solidFill>
                  </a:tcPr>
                </a:tc>
                <a:tc>
                  <a:txBody>
                    <a:bodyPr/>
                    <a:lstStyle/>
                    <a:p>
                      <a:pPr algn="ctr" fontAlgn="ctr"/>
                      <a:r>
                        <a:rPr lang="cs-CZ" sz="1400" b="1" i="1" u="none" strike="noStrike">
                          <a:solidFill>
                            <a:srgbClr val="000000"/>
                          </a:solidFill>
                          <a:effectLst/>
                          <a:latin typeface="Calibri" panose="020F0502020204030204" pitchFamily="34" charset="0"/>
                        </a:rPr>
                        <a:t>137,5</a:t>
                      </a:r>
                    </a:p>
                  </a:txBody>
                  <a:tcPr marL="9322" marR="9322" marT="9322"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B77A"/>
                    </a:solidFill>
                  </a:tcPr>
                </a:tc>
                <a:tc>
                  <a:txBody>
                    <a:bodyPr/>
                    <a:lstStyle/>
                    <a:p>
                      <a:pPr algn="ctr" fontAlgn="ctr"/>
                      <a:r>
                        <a:rPr lang="cs-CZ" sz="1400" b="1" i="1" u="none" strike="noStrike">
                          <a:solidFill>
                            <a:srgbClr val="000000"/>
                          </a:solidFill>
                          <a:effectLst/>
                          <a:latin typeface="Calibri" panose="020F0502020204030204" pitchFamily="34" charset="0"/>
                        </a:rPr>
                        <a:t>121,1</a:t>
                      </a:r>
                    </a:p>
                  </a:txBody>
                  <a:tcPr marL="9322" marR="9322" marT="9322"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784"/>
                    </a:solidFill>
                  </a:tcPr>
                </a:tc>
                <a:tc>
                  <a:txBody>
                    <a:bodyPr/>
                    <a:lstStyle/>
                    <a:p>
                      <a:pPr algn="ctr" fontAlgn="ctr"/>
                      <a:r>
                        <a:rPr lang="cs-CZ" sz="1400" b="1" i="1" u="none" strike="noStrike" dirty="0">
                          <a:solidFill>
                            <a:srgbClr val="000000"/>
                          </a:solidFill>
                          <a:effectLst/>
                          <a:latin typeface="Calibri" panose="020F0502020204030204" pitchFamily="34" charset="0"/>
                        </a:rPr>
                        <a:t>119,8</a:t>
                      </a:r>
                    </a:p>
                  </a:txBody>
                  <a:tcPr marL="9322" marR="9322" marT="932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B84"/>
                    </a:solidFill>
                  </a:tcPr>
                </a:tc>
                <a:tc>
                  <a:txBody>
                    <a:bodyPr/>
                    <a:lstStyle/>
                    <a:p>
                      <a:pPr algn="ctr" fontAlgn="ctr"/>
                      <a:r>
                        <a:rPr lang="cs-CZ" sz="1400" b="1" i="1" u="none" strike="noStrike">
                          <a:solidFill>
                            <a:srgbClr val="000000"/>
                          </a:solidFill>
                          <a:effectLst/>
                          <a:latin typeface="Calibri" panose="020F0502020204030204" pitchFamily="34" charset="0"/>
                        </a:rPr>
                        <a:t>113,5</a:t>
                      </a:r>
                    </a:p>
                  </a:txBody>
                  <a:tcPr marL="9322" marR="9322" marT="9322"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482"/>
                    </a:solidFill>
                  </a:tcPr>
                </a:tc>
                <a:tc>
                  <a:txBody>
                    <a:bodyPr/>
                    <a:lstStyle/>
                    <a:p>
                      <a:pPr algn="ctr" fontAlgn="ctr"/>
                      <a:r>
                        <a:rPr lang="cs-CZ" sz="1400" b="1" i="1" u="none" strike="noStrike">
                          <a:solidFill>
                            <a:srgbClr val="000000"/>
                          </a:solidFill>
                          <a:effectLst/>
                          <a:latin typeface="Calibri" panose="020F0502020204030204" pitchFamily="34" charset="0"/>
                        </a:rPr>
                        <a:t>103,5</a:t>
                      </a:r>
                    </a:p>
                  </a:txBody>
                  <a:tcPr marL="9322" marR="9322" marT="9322"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A80"/>
                    </a:solidFill>
                  </a:tcPr>
                </a:tc>
                <a:tc>
                  <a:txBody>
                    <a:bodyPr/>
                    <a:lstStyle/>
                    <a:p>
                      <a:pPr algn="ctr" fontAlgn="ctr"/>
                      <a:r>
                        <a:rPr lang="cs-CZ" sz="1400" b="1" i="1" u="none" strike="noStrike">
                          <a:solidFill>
                            <a:srgbClr val="000000"/>
                          </a:solidFill>
                          <a:effectLst/>
                          <a:latin typeface="Calibri" panose="020F0502020204030204" pitchFamily="34" charset="0"/>
                        </a:rPr>
                        <a:t>100,7</a:t>
                      </a:r>
                    </a:p>
                  </a:txBody>
                  <a:tcPr marL="9322" marR="9322" marT="9322"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DD880"/>
                    </a:solidFill>
                  </a:tcPr>
                </a:tc>
                <a:tc>
                  <a:txBody>
                    <a:bodyPr/>
                    <a:lstStyle/>
                    <a:p>
                      <a:pPr algn="ctr" fontAlgn="ctr"/>
                      <a:r>
                        <a:rPr lang="cs-CZ" sz="1400" b="1" i="1" u="none" strike="noStrike">
                          <a:solidFill>
                            <a:srgbClr val="000000"/>
                          </a:solidFill>
                          <a:effectLst/>
                          <a:latin typeface="Calibri" panose="020F0502020204030204" pitchFamily="34" charset="0"/>
                        </a:rPr>
                        <a:t>100,6</a:t>
                      </a:r>
                    </a:p>
                  </a:txBody>
                  <a:tcPr marL="9322" marR="9322" marT="9322"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DD780"/>
                    </a:solidFill>
                  </a:tcPr>
                </a:tc>
                <a:tc>
                  <a:txBody>
                    <a:bodyPr/>
                    <a:lstStyle/>
                    <a:p>
                      <a:pPr algn="ctr" fontAlgn="ctr"/>
                      <a:r>
                        <a:rPr lang="cs-CZ" sz="1400" b="1" i="1" u="none" strike="noStrike">
                          <a:solidFill>
                            <a:srgbClr val="000000"/>
                          </a:solidFill>
                          <a:effectLst/>
                          <a:latin typeface="Calibri" panose="020F0502020204030204" pitchFamily="34" charset="0"/>
                        </a:rPr>
                        <a:t>100,3</a:t>
                      </a:r>
                    </a:p>
                  </a:txBody>
                  <a:tcPr marL="9322" marR="9322" marT="9322"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CD780"/>
                    </a:solidFill>
                  </a:tcPr>
                </a:tc>
                <a:tc>
                  <a:txBody>
                    <a:bodyPr/>
                    <a:lstStyle/>
                    <a:p>
                      <a:pPr algn="ctr" fontAlgn="ctr"/>
                      <a:r>
                        <a:rPr lang="cs-CZ" sz="1400" b="1" i="1" u="none" strike="noStrike">
                          <a:solidFill>
                            <a:srgbClr val="000000"/>
                          </a:solidFill>
                          <a:effectLst/>
                          <a:latin typeface="Calibri" panose="020F0502020204030204" pitchFamily="34" charset="0"/>
                        </a:rPr>
                        <a:t>90,2</a:t>
                      </a:r>
                    </a:p>
                  </a:txBody>
                  <a:tcPr marL="9322" marR="9322" marT="9322"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CD7E"/>
                    </a:solidFill>
                  </a:tcPr>
                </a:tc>
                <a:tc>
                  <a:txBody>
                    <a:bodyPr/>
                    <a:lstStyle/>
                    <a:p>
                      <a:pPr algn="ctr" fontAlgn="ctr"/>
                      <a:r>
                        <a:rPr lang="cs-CZ" sz="1400" b="1" i="1" u="none" strike="noStrike" dirty="0">
                          <a:solidFill>
                            <a:srgbClr val="000000"/>
                          </a:solidFill>
                          <a:effectLst/>
                          <a:latin typeface="Calibri" panose="020F0502020204030204" pitchFamily="34" charset="0"/>
                        </a:rPr>
                        <a:t>74,5</a:t>
                      </a:r>
                    </a:p>
                  </a:txBody>
                  <a:tcPr marL="9322" marR="9322" marT="9322"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3BE7B"/>
                    </a:solidFill>
                  </a:tcPr>
                </a:tc>
                <a:extLst>
                  <a:ext uri="{0D108BD9-81ED-4DB2-BD59-A6C34878D82A}">
                    <a16:rowId xmlns:a16="http://schemas.microsoft.com/office/drawing/2014/main" val="621965207"/>
                  </a:ext>
                </a:extLst>
              </a:tr>
            </a:tbl>
          </a:graphicData>
        </a:graphic>
      </p:graphicFrame>
      <p:sp>
        <p:nvSpPr>
          <p:cNvPr id="14" name="Obdélník: se zakulacenými rohy 13">
            <a:extLst>
              <a:ext uri="{FF2B5EF4-FFF2-40B4-BE49-F238E27FC236}">
                <a16:creationId xmlns:a16="http://schemas.microsoft.com/office/drawing/2014/main" id="{44DDD749-2198-4E0A-885D-56979CB86E8F}"/>
              </a:ext>
            </a:extLst>
          </p:cNvPr>
          <p:cNvSpPr/>
          <p:nvPr/>
        </p:nvSpPr>
        <p:spPr>
          <a:xfrm>
            <a:off x="214623" y="1482249"/>
            <a:ext cx="11151697" cy="360000"/>
          </a:xfrm>
          <a:prstGeom prst="roundRect">
            <a:avLst>
              <a:gd name="adj" fmla="val 24604"/>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334773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délník 4">
            <a:extLst>
              <a:ext uri="{FF2B5EF4-FFF2-40B4-BE49-F238E27FC236}">
                <a16:creationId xmlns:a16="http://schemas.microsoft.com/office/drawing/2014/main" id="{CD96D264-7DB7-4540-BD2A-BEA7AA3CDEDF}"/>
              </a:ext>
            </a:extLst>
          </p:cNvPr>
          <p:cNvSpPr/>
          <p:nvPr/>
        </p:nvSpPr>
        <p:spPr>
          <a:xfrm>
            <a:off x="609693" y="647811"/>
            <a:ext cx="10971018" cy="400110"/>
          </a:xfrm>
          <a:prstGeom prst="rect">
            <a:avLst/>
          </a:prstGeom>
        </p:spPr>
        <p:txBody>
          <a:bodyPr wrap="square">
            <a:spAutoFit/>
          </a:bodyPr>
          <a:lstStyle/>
          <a:p>
            <a:pPr lvl="0" algn="ctr" fontAlgn="ctr">
              <a:defRPr/>
            </a:pPr>
            <a:r>
              <a:rPr kumimoji="0" lang="cs-CZ"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Aktuální počet COVID-19 pozitivních případů (prevalence), </a:t>
            </a:r>
            <a:r>
              <a:rPr lang="cs-CZ" sz="2000" b="1" dirty="0">
                <a:solidFill>
                  <a:srgbClr val="C00000"/>
                </a:solidFill>
                <a:latin typeface="Calibri" panose="020F0502020204030204" pitchFamily="34" charset="0"/>
              </a:rPr>
              <a:t>stav k 28. 3. 2021</a:t>
            </a:r>
            <a:endParaRPr kumimoji="0" lang="cs-CZ"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p:txBody>
      </p:sp>
      <p:sp>
        <p:nvSpPr>
          <p:cNvPr id="2" name="Nadpis 1">
            <a:extLst>
              <a:ext uri="{FF2B5EF4-FFF2-40B4-BE49-F238E27FC236}">
                <a16:creationId xmlns:a16="http://schemas.microsoft.com/office/drawing/2014/main" id="{9FAB93A6-2228-45F5-872E-1F511F38CC6C}"/>
              </a:ext>
            </a:extLst>
          </p:cNvPr>
          <p:cNvSpPr>
            <a:spLocks noGrp="1"/>
          </p:cNvSpPr>
          <p:nvPr>
            <p:ph type="title"/>
          </p:nvPr>
        </p:nvSpPr>
        <p:spPr>
          <a:xfrm>
            <a:off x="163520" y="2"/>
            <a:ext cx="7864952" cy="576000"/>
          </a:xfrm>
        </p:spPr>
        <p:txBody>
          <a:bodyPr/>
          <a:lstStyle/>
          <a:p>
            <a:r>
              <a:rPr lang="cs-CZ" dirty="0"/>
              <a:t>COVID-19 pozitivní pedagogové a další pracovníci ve školství</a:t>
            </a:r>
          </a:p>
        </p:txBody>
      </p:sp>
      <p:graphicFrame>
        <p:nvGraphicFramePr>
          <p:cNvPr id="8" name="Graf 7">
            <a:extLst>
              <a:ext uri="{FF2B5EF4-FFF2-40B4-BE49-F238E27FC236}">
                <a16:creationId xmlns:a16="http://schemas.microsoft.com/office/drawing/2014/main" id="{43448D1D-2E05-45CA-A866-143DDBF5BA0C}"/>
              </a:ext>
            </a:extLst>
          </p:cNvPr>
          <p:cNvGraphicFramePr/>
          <p:nvPr>
            <p:extLst>
              <p:ext uri="{D42A27DB-BD31-4B8C-83A1-F6EECF244321}">
                <p14:modId xmlns:p14="http://schemas.microsoft.com/office/powerpoint/2010/main" val="2299029797"/>
              </p:ext>
            </p:extLst>
          </p:nvPr>
        </p:nvGraphicFramePr>
        <p:xfrm>
          <a:off x="418743" y="1222049"/>
          <a:ext cx="8511611" cy="534533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Tabulka 8">
            <a:extLst>
              <a:ext uri="{FF2B5EF4-FFF2-40B4-BE49-F238E27FC236}">
                <a16:creationId xmlns:a16="http://schemas.microsoft.com/office/drawing/2014/main" id="{7C1367ED-B273-4E58-BBB3-AD1B81F63A12}"/>
              </a:ext>
            </a:extLst>
          </p:cNvPr>
          <p:cNvGraphicFramePr>
            <a:graphicFrameLocks noGrp="1"/>
          </p:cNvGraphicFramePr>
          <p:nvPr>
            <p:extLst>
              <p:ext uri="{D42A27DB-BD31-4B8C-83A1-F6EECF244321}">
                <p14:modId xmlns:p14="http://schemas.microsoft.com/office/powerpoint/2010/main" val="2872048635"/>
              </p:ext>
            </p:extLst>
          </p:nvPr>
        </p:nvGraphicFramePr>
        <p:xfrm>
          <a:off x="9076697" y="1321793"/>
          <a:ext cx="2991657" cy="5040388"/>
        </p:xfrm>
        <a:graphic>
          <a:graphicData uri="http://schemas.openxmlformats.org/drawingml/2006/table">
            <a:tbl>
              <a:tblPr/>
              <a:tblGrid>
                <a:gridCol w="1403455">
                  <a:extLst>
                    <a:ext uri="{9D8B030D-6E8A-4147-A177-3AD203B41FA5}">
                      <a16:colId xmlns:a16="http://schemas.microsoft.com/office/drawing/2014/main" val="413071720"/>
                    </a:ext>
                  </a:extLst>
                </a:gridCol>
                <a:gridCol w="794101">
                  <a:extLst>
                    <a:ext uri="{9D8B030D-6E8A-4147-A177-3AD203B41FA5}">
                      <a16:colId xmlns:a16="http://schemas.microsoft.com/office/drawing/2014/main" val="1696405920"/>
                    </a:ext>
                  </a:extLst>
                </a:gridCol>
                <a:gridCol w="794101">
                  <a:extLst>
                    <a:ext uri="{9D8B030D-6E8A-4147-A177-3AD203B41FA5}">
                      <a16:colId xmlns:a16="http://schemas.microsoft.com/office/drawing/2014/main" val="3620629394"/>
                    </a:ext>
                  </a:extLst>
                </a:gridCol>
              </a:tblGrid>
              <a:tr h="51534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cs-CZ" sz="1200" b="1" i="0" u="none" strike="noStrike" dirty="0">
                        <a:solidFill>
                          <a:schemeClr val="tx1"/>
                        </a:solidFill>
                        <a:effectLst/>
                        <a:latin typeface="Calibri" panose="020F0502020204030204" pitchFamily="34"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600" b="1" i="0" u="none" strike="noStrike" dirty="0" smtClean="0">
                          <a:solidFill>
                            <a:schemeClr val="tx1"/>
                          </a:solidFill>
                          <a:effectLst/>
                          <a:latin typeface="Calibri" panose="020F0502020204030204" pitchFamily="34" charset="0"/>
                        </a:rPr>
                        <a:t>Stav k 28.3.</a:t>
                      </a:r>
                      <a:endParaRPr lang="cs-CZ" sz="1600" b="1" i="0" u="none" strike="noStrike" dirty="0">
                        <a:solidFill>
                          <a:schemeClr val="tx1"/>
                        </a:solidFill>
                        <a:effectLst/>
                        <a:latin typeface="Calibri" panose="020F0502020204030204" pitchFamily="34"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400" b="1" i="0" u="none" strike="noStrike" dirty="0" smtClean="0">
                          <a:solidFill>
                            <a:schemeClr val="tx1"/>
                          </a:solidFill>
                          <a:effectLst/>
                          <a:latin typeface="Calibri" panose="020F0502020204030204" pitchFamily="34" charset="0"/>
                        </a:rPr>
                        <a:t>Stav k 15.3.</a:t>
                      </a:r>
                      <a:endParaRPr lang="cs-CZ" sz="1400" b="1" i="0" u="none" strike="noStrike" dirty="0">
                        <a:solidFill>
                          <a:schemeClr val="tx1"/>
                        </a:solidFill>
                        <a:effectLst/>
                        <a:latin typeface="Calibri" panose="020F0502020204030204" pitchFamily="34"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31832207"/>
                  </a:ext>
                </a:extLst>
              </a:tr>
              <a:tr h="297092">
                <a:tc>
                  <a:txBody>
                    <a:bodyPr/>
                    <a:lstStyle/>
                    <a:p>
                      <a:pPr algn="l" fontAlgn="ctr"/>
                      <a:r>
                        <a:rPr lang="cs-CZ" sz="1200" b="1" i="0" u="none" strike="noStrike" dirty="0">
                          <a:solidFill>
                            <a:schemeClr val="tx1"/>
                          </a:solidFill>
                          <a:effectLst/>
                          <a:latin typeface="Calibri" panose="020F0502020204030204" pitchFamily="34" charset="0"/>
                        </a:rPr>
                        <a:t>Hlavní město Praha</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265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dirty="0">
                          <a:solidFill>
                            <a:srgbClr val="000000"/>
                          </a:solidFill>
                          <a:effectLst/>
                          <a:latin typeface="Calibri" panose="020F0502020204030204" pitchFamily="34" charset="0"/>
                        </a:rPr>
                        <a:t>399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6640817"/>
                  </a:ext>
                </a:extLst>
              </a:tr>
              <a:tr h="297092">
                <a:tc>
                  <a:txBody>
                    <a:bodyPr/>
                    <a:lstStyle/>
                    <a:p>
                      <a:pPr algn="l" fontAlgn="ctr"/>
                      <a:r>
                        <a:rPr lang="cs-CZ" sz="1200" b="1" i="0" u="none" strike="noStrike">
                          <a:solidFill>
                            <a:schemeClr val="tx1"/>
                          </a:solidFill>
                          <a:effectLst/>
                          <a:latin typeface="Calibri" panose="020F0502020204030204" pitchFamily="34" charset="0"/>
                        </a:rPr>
                        <a:t>Středočeský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381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dirty="0">
                          <a:solidFill>
                            <a:srgbClr val="000000"/>
                          </a:solidFill>
                          <a:effectLst/>
                          <a:latin typeface="Calibri" panose="020F0502020204030204" pitchFamily="34" charset="0"/>
                        </a:rPr>
                        <a:t>619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74809383"/>
                  </a:ext>
                </a:extLst>
              </a:tr>
              <a:tr h="297092">
                <a:tc>
                  <a:txBody>
                    <a:bodyPr/>
                    <a:lstStyle/>
                    <a:p>
                      <a:pPr algn="l" fontAlgn="ctr"/>
                      <a:r>
                        <a:rPr lang="cs-CZ" sz="1200" b="1" i="0" u="none" strike="noStrike">
                          <a:solidFill>
                            <a:schemeClr val="tx1"/>
                          </a:solidFill>
                          <a:effectLst/>
                          <a:latin typeface="Calibri" panose="020F0502020204030204" pitchFamily="34" charset="0"/>
                        </a:rPr>
                        <a:t>Jihočeský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183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dirty="0">
                          <a:solidFill>
                            <a:srgbClr val="000000"/>
                          </a:solidFill>
                          <a:effectLst/>
                          <a:latin typeface="Calibri" panose="020F0502020204030204" pitchFamily="34" charset="0"/>
                        </a:rPr>
                        <a:t>191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0249884"/>
                  </a:ext>
                </a:extLst>
              </a:tr>
              <a:tr h="297092">
                <a:tc>
                  <a:txBody>
                    <a:bodyPr/>
                    <a:lstStyle/>
                    <a:p>
                      <a:pPr algn="l" fontAlgn="ctr"/>
                      <a:r>
                        <a:rPr lang="cs-CZ" sz="1200" b="1" i="0" u="none" strike="noStrike" dirty="0">
                          <a:solidFill>
                            <a:schemeClr val="tx1"/>
                          </a:solidFill>
                          <a:effectLst/>
                          <a:latin typeface="Calibri" panose="020F0502020204030204" pitchFamily="34" charset="0"/>
                        </a:rPr>
                        <a:t>Plzeňský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162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dirty="0">
                          <a:solidFill>
                            <a:srgbClr val="000000"/>
                          </a:solidFill>
                          <a:effectLst/>
                          <a:latin typeface="Calibri" panose="020F0502020204030204" pitchFamily="34" charset="0"/>
                        </a:rPr>
                        <a:t>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10390105"/>
                  </a:ext>
                </a:extLst>
              </a:tr>
              <a:tr h="297092">
                <a:tc>
                  <a:txBody>
                    <a:bodyPr/>
                    <a:lstStyle/>
                    <a:p>
                      <a:pPr algn="l" fontAlgn="ctr"/>
                      <a:r>
                        <a:rPr lang="cs-CZ" sz="1200" b="1" i="0" u="none" strike="noStrike" dirty="0">
                          <a:solidFill>
                            <a:schemeClr val="tx1"/>
                          </a:solidFill>
                          <a:effectLst/>
                          <a:latin typeface="Calibri" panose="020F0502020204030204" pitchFamily="34" charset="0"/>
                        </a:rPr>
                        <a:t>Karlovarský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dirty="0">
                          <a:solidFill>
                            <a:srgbClr val="000000"/>
                          </a:solidFill>
                          <a:effectLst/>
                          <a:latin typeface="Calibri" panose="020F0502020204030204" pitchFamily="34" charset="0"/>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31515625"/>
                  </a:ext>
                </a:extLst>
              </a:tr>
              <a:tr h="297092">
                <a:tc>
                  <a:txBody>
                    <a:bodyPr/>
                    <a:lstStyle/>
                    <a:p>
                      <a:pPr algn="l" fontAlgn="ctr"/>
                      <a:r>
                        <a:rPr lang="cs-CZ" sz="1200" b="1" i="0" u="none" strike="noStrike" dirty="0">
                          <a:solidFill>
                            <a:schemeClr val="tx1"/>
                          </a:solidFill>
                          <a:effectLst/>
                          <a:latin typeface="Calibri" panose="020F0502020204030204" pitchFamily="34" charset="0"/>
                        </a:rPr>
                        <a:t>Ústecký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261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dirty="0">
                          <a:solidFill>
                            <a:srgbClr val="000000"/>
                          </a:solidFill>
                          <a:effectLst/>
                          <a:latin typeface="Calibri" panose="020F0502020204030204" pitchFamily="34" charset="0"/>
                        </a:rPr>
                        <a:t>379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3285489"/>
                  </a:ext>
                </a:extLst>
              </a:tr>
              <a:tr h="297092">
                <a:tc>
                  <a:txBody>
                    <a:bodyPr/>
                    <a:lstStyle/>
                    <a:p>
                      <a:pPr algn="l" fontAlgn="ctr"/>
                      <a:r>
                        <a:rPr lang="cs-CZ" sz="1200" b="1" i="0" u="none" strike="noStrike">
                          <a:solidFill>
                            <a:schemeClr val="tx1"/>
                          </a:solidFill>
                          <a:effectLst/>
                          <a:latin typeface="Calibri" panose="020F0502020204030204" pitchFamily="34" charset="0"/>
                        </a:rPr>
                        <a:t>Liberecký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dirty="0">
                          <a:solidFill>
                            <a:srgbClr val="000000"/>
                          </a:solidFill>
                          <a:effectLst/>
                          <a:latin typeface="Calibri" panose="020F0502020204030204" pitchFamily="34" charset="0"/>
                        </a:rPr>
                        <a:t>204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63928224"/>
                  </a:ext>
                </a:extLst>
              </a:tr>
              <a:tr h="297092">
                <a:tc>
                  <a:txBody>
                    <a:bodyPr/>
                    <a:lstStyle/>
                    <a:p>
                      <a:pPr algn="l" fontAlgn="ctr"/>
                      <a:r>
                        <a:rPr lang="cs-CZ" sz="1200" b="1" i="0" u="none" strike="noStrike">
                          <a:solidFill>
                            <a:schemeClr val="tx1"/>
                          </a:solidFill>
                          <a:effectLst/>
                          <a:latin typeface="Calibri" panose="020F0502020204030204" pitchFamily="34" charset="0"/>
                        </a:rPr>
                        <a:t>Královéhradecký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dirty="0">
                          <a:solidFill>
                            <a:srgbClr val="000000"/>
                          </a:solidFill>
                          <a:effectLst/>
                          <a:latin typeface="Calibri" panose="020F0502020204030204" pitchFamily="34" charset="0"/>
                        </a:rPr>
                        <a:t>192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3425417"/>
                  </a:ext>
                </a:extLst>
              </a:tr>
              <a:tr h="297092">
                <a:tc>
                  <a:txBody>
                    <a:bodyPr/>
                    <a:lstStyle/>
                    <a:p>
                      <a:pPr algn="l" fontAlgn="ctr"/>
                      <a:r>
                        <a:rPr lang="cs-CZ" sz="1200" b="1" i="0" u="none" strike="noStrike" dirty="0">
                          <a:solidFill>
                            <a:schemeClr val="tx1"/>
                          </a:solidFill>
                          <a:effectLst/>
                          <a:latin typeface="Calibri" panose="020F0502020204030204" pitchFamily="34" charset="0"/>
                        </a:rPr>
                        <a:t>Pardubický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176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dirty="0">
                          <a:solidFill>
                            <a:srgbClr val="000000"/>
                          </a:solidFill>
                          <a:effectLst/>
                          <a:latin typeface="Calibri" panose="020F0502020204030204" pitchFamily="34" charset="0"/>
                        </a:rPr>
                        <a:t>208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21319143"/>
                  </a:ext>
                </a:extLst>
              </a:tr>
              <a:tr h="297092">
                <a:tc>
                  <a:txBody>
                    <a:bodyPr/>
                    <a:lstStyle/>
                    <a:p>
                      <a:pPr algn="l" fontAlgn="ctr"/>
                      <a:r>
                        <a:rPr lang="cs-CZ" sz="1200" b="1" i="0" u="none" strike="noStrike">
                          <a:solidFill>
                            <a:schemeClr val="tx1"/>
                          </a:solidFill>
                          <a:effectLst/>
                          <a:latin typeface="Calibri" panose="020F0502020204030204" pitchFamily="34" charset="0"/>
                        </a:rPr>
                        <a:t>Kraj Vysočina</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dirty="0">
                          <a:solidFill>
                            <a:srgbClr val="000000"/>
                          </a:solidFill>
                          <a:effectLst/>
                          <a:latin typeface="Calibri" panose="020F0502020204030204" pitchFamily="34" charset="0"/>
                        </a:rPr>
                        <a:t>150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469061"/>
                  </a:ext>
                </a:extLst>
              </a:tr>
              <a:tr h="297092">
                <a:tc>
                  <a:txBody>
                    <a:bodyPr/>
                    <a:lstStyle/>
                    <a:p>
                      <a:pPr algn="l" fontAlgn="ctr"/>
                      <a:r>
                        <a:rPr lang="cs-CZ" sz="1200" b="1" i="0" u="none" strike="noStrike" dirty="0">
                          <a:solidFill>
                            <a:schemeClr val="tx1"/>
                          </a:solidFill>
                          <a:effectLst/>
                          <a:latin typeface="Calibri" panose="020F0502020204030204" pitchFamily="34" charset="0"/>
                        </a:rPr>
                        <a:t>Jihomoravský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289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dirty="0">
                          <a:solidFill>
                            <a:srgbClr val="000000"/>
                          </a:solidFill>
                          <a:effectLst/>
                          <a:latin typeface="Calibri" panose="020F0502020204030204" pitchFamily="34" charset="0"/>
                        </a:rPr>
                        <a:t>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745060"/>
                  </a:ext>
                </a:extLst>
              </a:tr>
              <a:tr h="297092">
                <a:tc>
                  <a:txBody>
                    <a:bodyPr/>
                    <a:lstStyle/>
                    <a:p>
                      <a:pPr algn="l" fontAlgn="ctr"/>
                      <a:r>
                        <a:rPr lang="cs-CZ" sz="1200" b="1" i="0" u="none" strike="noStrike">
                          <a:solidFill>
                            <a:schemeClr val="tx1"/>
                          </a:solidFill>
                          <a:effectLst/>
                          <a:latin typeface="Calibri" panose="020F0502020204030204" pitchFamily="34" charset="0"/>
                        </a:rPr>
                        <a:t>Olomoucký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178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dirty="0">
                          <a:solidFill>
                            <a:srgbClr val="000000"/>
                          </a:solidFill>
                          <a:effectLst/>
                          <a:latin typeface="Calibri" panose="020F0502020204030204" pitchFamily="34" charset="0"/>
                        </a:rPr>
                        <a:t>254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4359134"/>
                  </a:ext>
                </a:extLst>
              </a:tr>
              <a:tr h="297092">
                <a:tc>
                  <a:txBody>
                    <a:bodyPr/>
                    <a:lstStyle/>
                    <a:p>
                      <a:pPr algn="l" fontAlgn="ctr"/>
                      <a:r>
                        <a:rPr lang="cs-CZ" sz="1200" b="1" i="0" u="none" strike="noStrike">
                          <a:solidFill>
                            <a:schemeClr val="tx1"/>
                          </a:solidFill>
                          <a:effectLst/>
                          <a:latin typeface="Calibri" panose="020F0502020204030204" pitchFamily="34" charset="0"/>
                        </a:rPr>
                        <a:t>Zlínský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dirty="0">
                          <a:solidFill>
                            <a:srgbClr val="000000"/>
                          </a:solidFill>
                          <a:effectLst/>
                          <a:latin typeface="Calibri" panose="020F0502020204030204" pitchFamily="34" charset="0"/>
                        </a:rPr>
                        <a:t>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5124751"/>
                  </a:ext>
                </a:extLst>
              </a:tr>
              <a:tr h="297092">
                <a:tc>
                  <a:txBody>
                    <a:bodyPr/>
                    <a:lstStyle/>
                    <a:p>
                      <a:pPr algn="l" fontAlgn="ctr"/>
                      <a:r>
                        <a:rPr lang="cs-CZ" sz="1200" b="1" i="0" u="none" strike="noStrike" dirty="0">
                          <a:solidFill>
                            <a:schemeClr val="tx1"/>
                          </a:solidFill>
                          <a:effectLst/>
                          <a:latin typeface="Calibri" panose="020F0502020204030204" pitchFamily="34" charset="0"/>
                        </a:rPr>
                        <a:t>Moravskoslezský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600" b="0" i="0" u="none" strike="noStrike" dirty="0">
                          <a:solidFill>
                            <a:srgbClr val="000000"/>
                          </a:solidFill>
                          <a:effectLst/>
                          <a:latin typeface="Calibri" panose="020F0502020204030204" pitchFamily="34" charset="0"/>
                        </a:rPr>
                        <a:t>281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dirty="0">
                          <a:solidFill>
                            <a:srgbClr val="000000"/>
                          </a:solidFill>
                          <a:effectLst/>
                          <a:latin typeface="Calibri" panose="020F0502020204030204" pitchFamily="34" charset="0"/>
                        </a:rPr>
                        <a:t>304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58326513"/>
                  </a:ext>
                </a:extLst>
              </a:tr>
              <a:tr h="297092">
                <a:tc>
                  <a:txBody>
                    <a:bodyPr/>
                    <a:lstStyle/>
                    <a:p>
                      <a:pPr algn="l" fontAlgn="ctr"/>
                      <a:r>
                        <a:rPr lang="cs-CZ" sz="1200" b="1" i="0" u="none" strike="noStrike" dirty="0">
                          <a:solidFill>
                            <a:schemeClr val="tx1"/>
                          </a:solidFill>
                          <a:effectLst/>
                          <a:latin typeface="Calibri" panose="020F0502020204030204" pitchFamily="34" charset="0"/>
                        </a:rPr>
                        <a:t>CELKEM</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600" b="1" i="0" u="none" strike="noStrike" dirty="0">
                          <a:solidFill>
                            <a:srgbClr val="000000"/>
                          </a:solidFill>
                          <a:effectLst/>
                          <a:latin typeface="Calibri" panose="020F0502020204030204" pitchFamily="34" charset="0"/>
                        </a:rPr>
                        <a:t>2 718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400" b="1" i="0" u="none" strike="noStrike" dirty="0">
                          <a:solidFill>
                            <a:srgbClr val="000000"/>
                          </a:solidFill>
                          <a:effectLst/>
                          <a:latin typeface="Calibri" panose="020F0502020204030204" pitchFamily="34" charset="0"/>
                        </a:rPr>
                        <a:t>3 682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31328876"/>
                  </a:ext>
                </a:extLst>
              </a:tr>
            </a:tbl>
          </a:graphicData>
        </a:graphic>
      </p:graphicFrame>
      <p:sp>
        <p:nvSpPr>
          <p:cNvPr id="7" name="TextovéPole 8">
            <a:extLst>
              <a:ext uri="{FF2B5EF4-FFF2-40B4-BE49-F238E27FC236}">
                <a16:creationId xmlns:a16="http://schemas.microsoft.com/office/drawing/2014/main" id="{FDEE6DA7-8A32-4466-8C48-3BA05FF3131A}"/>
              </a:ext>
            </a:extLst>
          </p:cNvPr>
          <p:cNvSpPr txBox="1"/>
          <p:nvPr/>
        </p:nvSpPr>
        <p:spPr>
          <a:xfrm>
            <a:off x="2990850" y="6567385"/>
            <a:ext cx="6362700" cy="261610"/>
          </a:xfrm>
          <a:prstGeom prst="rect">
            <a:avLst/>
          </a:prstGeom>
          <a:noFill/>
        </p:spPr>
        <p:txBody>
          <a:bodyPr wrap="square" rtlCol="0">
            <a:spAutoFit/>
          </a:bodyPr>
          <a:lstStyle/>
          <a:p>
            <a:pPr algn="ctr"/>
            <a:r>
              <a:rPr lang="cs-CZ" sz="1100" dirty="0">
                <a:latin typeface="Calibri" panose="020F0502020204030204" pitchFamily="34" charset="0"/>
                <a:cs typeface="Calibri" panose="020F0502020204030204" pitchFamily="34" charset="0"/>
              </a:rPr>
              <a:t>Zdroj: ISIN – Informační systém infekční nemocí, modul sociálních služeb</a:t>
            </a:r>
          </a:p>
        </p:txBody>
      </p:sp>
      <p:sp>
        <p:nvSpPr>
          <p:cNvPr id="3" name="Šipka dolů 2"/>
          <p:cNvSpPr/>
          <p:nvPr/>
        </p:nvSpPr>
        <p:spPr>
          <a:xfrm rot="5400000">
            <a:off x="11059065" y="1492369"/>
            <a:ext cx="362309" cy="29902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879482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ovéPole 8">
            <a:extLst>
              <a:ext uri="{FF2B5EF4-FFF2-40B4-BE49-F238E27FC236}">
                <a16:creationId xmlns:a16="http://schemas.microsoft.com/office/drawing/2014/main" id="{647DDAC2-3C77-4F03-9BD2-24C7C1216857}"/>
              </a:ext>
            </a:extLst>
          </p:cNvPr>
          <p:cNvSpPr txBox="1"/>
          <p:nvPr/>
        </p:nvSpPr>
        <p:spPr>
          <a:xfrm>
            <a:off x="2990850" y="6567385"/>
            <a:ext cx="6362700" cy="261610"/>
          </a:xfrm>
          <a:prstGeom prst="rect">
            <a:avLst/>
          </a:prstGeom>
          <a:noFill/>
        </p:spPr>
        <p:txBody>
          <a:bodyPr wrap="square" rtlCol="0">
            <a:spAutoFit/>
          </a:bodyPr>
          <a:lstStyle/>
          <a:p>
            <a:pPr algn="ctr"/>
            <a:r>
              <a:rPr lang="cs-CZ" sz="1100" dirty="0">
                <a:latin typeface="Calibri" panose="020F0502020204030204" pitchFamily="34" charset="0"/>
                <a:cs typeface="Calibri" panose="020F0502020204030204" pitchFamily="34" charset="0"/>
              </a:rPr>
              <a:t>Zdroj: ISIN – Informační systém infekční nemocí, modul sociálních služeb</a:t>
            </a:r>
          </a:p>
        </p:txBody>
      </p:sp>
      <p:sp>
        <p:nvSpPr>
          <p:cNvPr id="2" name="Nadpis 1">
            <a:extLst>
              <a:ext uri="{FF2B5EF4-FFF2-40B4-BE49-F238E27FC236}">
                <a16:creationId xmlns:a16="http://schemas.microsoft.com/office/drawing/2014/main" id="{9FAB93A6-2228-45F5-872E-1F511F38CC6C}"/>
              </a:ext>
            </a:extLst>
          </p:cNvPr>
          <p:cNvSpPr>
            <a:spLocks noGrp="1"/>
          </p:cNvSpPr>
          <p:nvPr>
            <p:ph type="title"/>
          </p:nvPr>
        </p:nvSpPr>
        <p:spPr>
          <a:xfrm>
            <a:off x="181992" y="2"/>
            <a:ext cx="7864952" cy="576000"/>
          </a:xfrm>
        </p:spPr>
        <p:txBody>
          <a:bodyPr/>
          <a:lstStyle/>
          <a:p>
            <a:r>
              <a:rPr lang="cs-CZ" dirty="0"/>
              <a:t>COVID-19 pozitivní pedagogové a další pracovníci ve školství</a:t>
            </a:r>
          </a:p>
        </p:txBody>
      </p:sp>
      <p:graphicFrame>
        <p:nvGraphicFramePr>
          <p:cNvPr id="7" name="Chart 31">
            <a:extLst>
              <a:ext uri="{FF2B5EF4-FFF2-40B4-BE49-F238E27FC236}">
                <a16:creationId xmlns:a16="http://schemas.microsoft.com/office/drawing/2014/main" id="{1A0DC1DF-8CED-49FC-A4A5-065F1A64BD52}"/>
              </a:ext>
            </a:extLst>
          </p:cNvPr>
          <p:cNvGraphicFramePr/>
          <p:nvPr>
            <p:extLst>
              <p:ext uri="{D42A27DB-BD31-4B8C-83A1-F6EECF244321}">
                <p14:modId xmlns:p14="http://schemas.microsoft.com/office/powerpoint/2010/main" val="31169822"/>
              </p:ext>
            </p:extLst>
          </p:nvPr>
        </p:nvGraphicFramePr>
        <p:xfrm>
          <a:off x="506227" y="1010971"/>
          <a:ext cx="8332973" cy="5612235"/>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2">
            <a:extLst>
              <a:ext uri="{FF2B5EF4-FFF2-40B4-BE49-F238E27FC236}">
                <a16:creationId xmlns:a16="http://schemas.microsoft.com/office/drawing/2014/main" id="{FDDA473E-2198-4E37-8DAB-7936176EB801}"/>
              </a:ext>
            </a:extLst>
          </p:cNvPr>
          <p:cNvSpPr txBox="1"/>
          <p:nvPr/>
        </p:nvSpPr>
        <p:spPr>
          <a:xfrm rot="16200000">
            <a:off x="-941446" y="3242780"/>
            <a:ext cx="2587568" cy="307777"/>
          </a:xfrm>
          <a:prstGeom prst="rect">
            <a:avLst/>
          </a:prstGeom>
          <a:noFill/>
        </p:spPr>
        <p:txBody>
          <a:bodyPr wrap="none" rtlCol="0">
            <a:spAutoFit/>
          </a:bodyPr>
          <a:lstStyle/>
          <a:p>
            <a:r>
              <a:rPr lang="cs-CZ" sz="1400" b="1" dirty="0"/>
              <a:t>Denní počet nových případů</a:t>
            </a:r>
          </a:p>
        </p:txBody>
      </p:sp>
      <p:cxnSp>
        <p:nvCxnSpPr>
          <p:cNvPr id="12" name="Straight Connector 4">
            <a:extLst>
              <a:ext uri="{FF2B5EF4-FFF2-40B4-BE49-F238E27FC236}">
                <a16:creationId xmlns:a16="http://schemas.microsoft.com/office/drawing/2014/main" id="{61A60986-249F-4FD7-AAA7-8BD13B1D7992}"/>
              </a:ext>
            </a:extLst>
          </p:cNvPr>
          <p:cNvCxnSpPr/>
          <p:nvPr/>
        </p:nvCxnSpPr>
        <p:spPr>
          <a:xfrm>
            <a:off x="6112425" y="1359733"/>
            <a:ext cx="360000" cy="0"/>
          </a:xfrm>
          <a:prstGeom prst="line">
            <a:avLst/>
          </a:prstGeom>
          <a:ln w="19050">
            <a:solidFill>
              <a:srgbClr val="002060"/>
            </a:solidFill>
            <a:prstDash val="solid"/>
          </a:ln>
        </p:spPr>
        <p:style>
          <a:lnRef idx="1">
            <a:schemeClr val="accent1"/>
          </a:lnRef>
          <a:fillRef idx="0">
            <a:schemeClr val="accent1"/>
          </a:fillRef>
          <a:effectRef idx="0">
            <a:schemeClr val="accent1"/>
          </a:effectRef>
          <a:fontRef idx="minor">
            <a:schemeClr val="tx1"/>
          </a:fontRef>
        </p:style>
      </p:cxnSp>
      <p:sp>
        <p:nvSpPr>
          <p:cNvPr id="13" name="TextBox 5">
            <a:extLst>
              <a:ext uri="{FF2B5EF4-FFF2-40B4-BE49-F238E27FC236}">
                <a16:creationId xmlns:a16="http://schemas.microsoft.com/office/drawing/2014/main" id="{6D3E0B94-D581-4819-B5C9-9EB381E068C1}"/>
              </a:ext>
            </a:extLst>
          </p:cNvPr>
          <p:cNvSpPr txBox="1"/>
          <p:nvPr/>
        </p:nvSpPr>
        <p:spPr>
          <a:xfrm>
            <a:off x="6443353" y="1199695"/>
            <a:ext cx="2282997" cy="307777"/>
          </a:xfrm>
          <a:prstGeom prst="rect">
            <a:avLst/>
          </a:prstGeom>
          <a:noFill/>
        </p:spPr>
        <p:txBody>
          <a:bodyPr wrap="none" rtlCol="0">
            <a:spAutoFit/>
          </a:bodyPr>
          <a:lstStyle/>
          <a:p>
            <a:r>
              <a:rPr lang="cs-CZ" sz="1400" b="1" dirty="0"/>
              <a:t>7 denní klouzavý průměr</a:t>
            </a:r>
          </a:p>
        </p:txBody>
      </p:sp>
      <p:graphicFrame>
        <p:nvGraphicFramePr>
          <p:cNvPr id="8" name="Tabulka 7">
            <a:extLst>
              <a:ext uri="{FF2B5EF4-FFF2-40B4-BE49-F238E27FC236}">
                <a16:creationId xmlns:a16="http://schemas.microsoft.com/office/drawing/2014/main" id="{10B700C9-AB6F-43A8-943E-F86E2165D755}"/>
              </a:ext>
            </a:extLst>
          </p:cNvPr>
          <p:cNvGraphicFramePr>
            <a:graphicFrameLocks noGrp="1"/>
          </p:cNvGraphicFramePr>
          <p:nvPr>
            <p:extLst>
              <p:ext uri="{D42A27DB-BD31-4B8C-83A1-F6EECF244321}">
                <p14:modId xmlns:p14="http://schemas.microsoft.com/office/powerpoint/2010/main" val="4025364621"/>
              </p:ext>
            </p:extLst>
          </p:nvPr>
        </p:nvGraphicFramePr>
        <p:xfrm>
          <a:off x="9180945" y="1157569"/>
          <a:ext cx="2812606" cy="5079996"/>
        </p:xfrm>
        <a:graphic>
          <a:graphicData uri="http://schemas.openxmlformats.org/drawingml/2006/table">
            <a:tbl>
              <a:tblPr/>
              <a:tblGrid>
                <a:gridCol w="1675440">
                  <a:extLst>
                    <a:ext uri="{9D8B030D-6E8A-4147-A177-3AD203B41FA5}">
                      <a16:colId xmlns:a16="http://schemas.microsoft.com/office/drawing/2014/main" val="413071720"/>
                    </a:ext>
                  </a:extLst>
                </a:gridCol>
                <a:gridCol w="1137166">
                  <a:extLst>
                    <a:ext uri="{9D8B030D-6E8A-4147-A177-3AD203B41FA5}">
                      <a16:colId xmlns:a16="http://schemas.microsoft.com/office/drawing/2014/main" val="1696405920"/>
                    </a:ext>
                  </a:extLst>
                </a:gridCol>
              </a:tblGrid>
              <a:tr h="5571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cs-CZ" sz="1200" b="1" i="0" u="none" strike="noStrike" dirty="0">
                        <a:solidFill>
                          <a:schemeClr val="tx1"/>
                        </a:solidFill>
                        <a:effectLst/>
                        <a:latin typeface="Calibri" panose="020F0502020204030204" pitchFamily="34"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200" b="1" i="0" u="none" strike="noStrike" dirty="0">
                          <a:solidFill>
                            <a:schemeClr val="tx1"/>
                          </a:solidFill>
                          <a:effectLst/>
                          <a:latin typeface="Calibri" panose="020F0502020204030204" pitchFamily="34" charset="0"/>
                        </a:rPr>
                        <a:t>Denní klouzavý průměr </a:t>
                      </a:r>
                    </a:p>
                    <a:p>
                      <a:pPr algn="ctr" fontAlgn="ctr"/>
                      <a:r>
                        <a:rPr lang="cs-CZ" sz="1200" b="1" i="0" u="none" strike="noStrike" dirty="0">
                          <a:solidFill>
                            <a:schemeClr val="tx1"/>
                          </a:solidFill>
                          <a:effectLst/>
                          <a:latin typeface="Calibri" panose="020F0502020204030204" pitchFamily="34" charset="0"/>
                        </a:rPr>
                        <a:t>za 22.3.-28.3.</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31832207"/>
                  </a:ext>
                </a:extLst>
              </a:tr>
              <a:tr h="301525">
                <a:tc>
                  <a:txBody>
                    <a:bodyPr/>
                    <a:lstStyle/>
                    <a:p>
                      <a:pPr algn="l" fontAlgn="ctr"/>
                      <a:r>
                        <a:rPr lang="cs-CZ" sz="1200" b="1" i="0" u="none" strike="noStrike" dirty="0">
                          <a:solidFill>
                            <a:schemeClr val="tx1"/>
                          </a:solidFill>
                          <a:effectLst/>
                          <a:latin typeface="Calibri" panose="020F0502020204030204" pitchFamily="34" charset="0"/>
                        </a:rPr>
                        <a:t>Hlavní město Praha</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200" b="0" i="0" u="none" strike="noStrike">
                          <a:solidFill>
                            <a:srgbClr val="000000"/>
                          </a:solidFill>
                          <a:effectLst/>
                          <a:latin typeface="Calibri" panose="020F0502020204030204" pitchFamily="34"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6640817"/>
                  </a:ext>
                </a:extLst>
              </a:tr>
              <a:tr h="301525">
                <a:tc>
                  <a:txBody>
                    <a:bodyPr/>
                    <a:lstStyle/>
                    <a:p>
                      <a:pPr algn="l" fontAlgn="ctr"/>
                      <a:r>
                        <a:rPr lang="cs-CZ" sz="1200" b="1" i="0" u="none" strike="noStrike">
                          <a:solidFill>
                            <a:schemeClr val="tx1"/>
                          </a:solidFill>
                          <a:effectLst/>
                          <a:latin typeface="Calibri" panose="020F0502020204030204" pitchFamily="34" charset="0"/>
                        </a:rPr>
                        <a:t>Středočeský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200" b="0" i="0" u="none" strike="noStrike">
                          <a:solidFill>
                            <a:srgbClr val="000000"/>
                          </a:solidFill>
                          <a:effectLst/>
                          <a:latin typeface="Calibri" panose="020F0502020204030204" pitchFamily="34"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74809383"/>
                  </a:ext>
                </a:extLst>
              </a:tr>
              <a:tr h="301525">
                <a:tc>
                  <a:txBody>
                    <a:bodyPr/>
                    <a:lstStyle/>
                    <a:p>
                      <a:pPr algn="l" fontAlgn="ctr"/>
                      <a:r>
                        <a:rPr lang="cs-CZ" sz="1200" b="1" i="0" u="none" strike="noStrike">
                          <a:solidFill>
                            <a:schemeClr val="tx1"/>
                          </a:solidFill>
                          <a:effectLst/>
                          <a:latin typeface="Calibri" panose="020F0502020204030204" pitchFamily="34" charset="0"/>
                        </a:rPr>
                        <a:t>Jihočeský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200" b="0" i="0" u="none" strike="noStrike">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0249884"/>
                  </a:ext>
                </a:extLst>
              </a:tr>
              <a:tr h="301525">
                <a:tc>
                  <a:txBody>
                    <a:bodyPr/>
                    <a:lstStyle/>
                    <a:p>
                      <a:pPr algn="l" fontAlgn="ctr"/>
                      <a:r>
                        <a:rPr lang="cs-CZ" sz="1200" b="1" i="0" u="none" strike="noStrike" dirty="0">
                          <a:solidFill>
                            <a:schemeClr val="tx1"/>
                          </a:solidFill>
                          <a:effectLst/>
                          <a:latin typeface="Calibri" panose="020F0502020204030204" pitchFamily="34" charset="0"/>
                        </a:rPr>
                        <a:t>Plzeňský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200" b="0" i="0" u="none" strike="noStrike">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10390105"/>
                  </a:ext>
                </a:extLst>
              </a:tr>
              <a:tr h="301525">
                <a:tc>
                  <a:txBody>
                    <a:bodyPr/>
                    <a:lstStyle/>
                    <a:p>
                      <a:pPr algn="l" fontAlgn="ctr"/>
                      <a:r>
                        <a:rPr lang="cs-CZ" sz="1200" b="1" i="0" u="none" strike="noStrike" dirty="0">
                          <a:solidFill>
                            <a:schemeClr val="tx1"/>
                          </a:solidFill>
                          <a:effectLst/>
                          <a:latin typeface="Calibri" panose="020F0502020204030204" pitchFamily="34" charset="0"/>
                        </a:rPr>
                        <a:t>Karlovarský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2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31515625"/>
                  </a:ext>
                </a:extLst>
              </a:tr>
              <a:tr h="301525">
                <a:tc>
                  <a:txBody>
                    <a:bodyPr/>
                    <a:lstStyle/>
                    <a:p>
                      <a:pPr algn="l" fontAlgn="ctr"/>
                      <a:r>
                        <a:rPr lang="cs-CZ" sz="1200" b="1" i="0" u="none" strike="noStrike" dirty="0">
                          <a:solidFill>
                            <a:schemeClr val="tx1"/>
                          </a:solidFill>
                          <a:effectLst/>
                          <a:latin typeface="Calibri" panose="020F0502020204030204" pitchFamily="34" charset="0"/>
                        </a:rPr>
                        <a:t>Ústecký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200" b="0" i="0" u="none" strike="noStrike">
                          <a:solidFill>
                            <a:srgbClr val="000000"/>
                          </a:solidFill>
                          <a:effectLst/>
                          <a:latin typeface="Calibri" panose="020F0502020204030204" pitchFamily="34"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3285489"/>
                  </a:ext>
                </a:extLst>
              </a:tr>
              <a:tr h="301525">
                <a:tc>
                  <a:txBody>
                    <a:bodyPr/>
                    <a:lstStyle/>
                    <a:p>
                      <a:pPr algn="l" fontAlgn="ctr"/>
                      <a:r>
                        <a:rPr lang="cs-CZ" sz="1200" b="1" i="0" u="none" strike="noStrike">
                          <a:solidFill>
                            <a:schemeClr val="tx1"/>
                          </a:solidFill>
                          <a:effectLst/>
                          <a:latin typeface="Calibri" panose="020F0502020204030204" pitchFamily="34" charset="0"/>
                        </a:rPr>
                        <a:t>Liberecký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200" b="0" i="0" u="none" strike="noStrike">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63928224"/>
                  </a:ext>
                </a:extLst>
              </a:tr>
              <a:tr h="301525">
                <a:tc>
                  <a:txBody>
                    <a:bodyPr/>
                    <a:lstStyle/>
                    <a:p>
                      <a:pPr algn="l" fontAlgn="ctr"/>
                      <a:r>
                        <a:rPr lang="cs-CZ" sz="1200" b="1" i="0" u="none" strike="noStrike">
                          <a:solidFill>
                            <a:schemeClr val="tx1"/>
                          </a:solidFill>
                          <a:effectLst/>
                          <a:latin typeface="Calibri" panose="020F0502020204030204" pitchFamily="34" charset="0"/>
                        </a:rPr>
                        <a:t>Královéhradecký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2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3425417"/>
                  </a:ext>
                </a:extLst>
              </a:tr>
              <a:tr h="301525">
                <a:tc>
                  <a:txBody>
                    <a:bodyPr/>
                    <a:lstStyle/>
                    <a:p>
                      <a:pPr algn="l" fontAlgn="ctr"/>
                      <a:r>
                        <a:rPr lang="cs-CZ" sz="1200" b="1" i="0" u="none" strike="noStrike" dirty="0">
                          <a:solidFill>
                            <a:schemeClr val="tx1"/>
                          </a:solidFill>
                          <a:effectLst/>
                          <a:latin typeface="Calibri" panose="020F0502020204030204" pitchFamily="34" charset="0"/>
                        </a:rPr>
                        <a:t>Pardubický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200" b="0" i="0" u="none" strike="noStrike">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21319143"/>
                  </a:ext>
                </a:extLst>
              </a:tr>
              <a:tr h="301525">
                <a:tc>
                  <a:txBody>
                    <a:bodyPr/>
                    <a:lstStyle/>
                    <a:p>
                      <a:pPr algn="l" fontAlgn="ctr"/>
                      <a:r>
                        <a:rPr lang="cs-CZ" sz="1200" b="1" i="0" u="none" strike="noStrike">
                          <a:solidFill>
                            <a:schemeClr val="tx1"/>
                          </a:solidFill>
                          <a:effectLst/>
                          <a:latin typeface="Calibri" panose="020F0502020204030204" pitchFamily="34" charset="0"/>
                        </a:rPr>
                        <a:t>Kraj Vysočina</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200" b="0" i="0" u="none" strike="noStrike">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469061"/>
                  </a:ext>
                </a:extLst>
              </a:tr>
              <a:tr h="301525">
                <a:tc>
                  <a:txBody>
                    <a:bodyPr/>
                    <a:lstStyle/>
                    <a:p>
                      <a:pPr algn="l" fontAlgn="ctr"/>
                      <a:r>
                        <a:rPr lang="cs-CZ" sz="1200" b="1" i="0" u="none" strike="noStrike" dirty="0">
                          <a:solidFill>
                            <a:schemeClr val="tx1"/>
                          </a:solidFill>
                          <a:effectLst/>
                          <a:latin typeface="Calibri" panose="020F0502020204030204" pitchFamily="34" charset="0"/>
                        </a:rPr>
                        <a:t>Jihomoravský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200" b="0" i="0" u="none" strike="noStrike">
                          <a:solidFill>
                            <a:srgbClr val="000000"/>
                          </a:solidFill>
                          <a:effectLst/>
                          <a:latin typeface="Calibri" panose="020F0502020204030204" pitchFamily="34"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745060"/>
                  </a:ext>
                </a:extLst>
              </a:tr>
              <a:tr h="301525">
                <a:tc>
                  <a:txBody>
                    <a:bodyPr/>
                    <a:lstStyle/>
                    <a:p>
                      <a:pPr algn="l" fontAlgn="ctr"/>
                      <a:r>
                        <a:rPr lang="cs-CZ" sz="1200" b="1" i="0" u="none" strike="noStrike">
                          <a:solidFill>
                            <a:schemeClr val="tx1"/>
                          </a:solidFill>
                          <a:effectLst/>
                          <a:latin typeface="Calibri" panose="020F0502020204030204" pitchFamily="34" charset="0"/>
                        </a:rPr>
                        <a:t>Olomoucký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200" b="0" i="0" u="none" strike="noStrike">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4359134"/>
                  </a:ext>
                </a:extLst>
              </a:tr>
              <a:tr h="301525">
                <a:tc>
                  <a:txBody>
                    <a:bodyPr/>
                    <a:lstStyle/>
                    <a:p>
                      <a:pPr algn="l" fontAlgn="ctr"/>
                      <a:r>
                        <a:rPr lang="cs-CZ" sz="1200" b="1" i="0" u="none" strike="noStrike">
                          <a:solidFill>
                            <a:schemeClr val="tx1"/>
                          </a:solidFill>
                          <a:effectLst/>
                          <a:latin typeface="Calibri" panose="020F0502020204030204" pitchFamily="34" charset="0"/>
                        </a:rPr>
                        <a:t>Zlínský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200" b="0" i="0" u="none" strike="noStrike">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5124751"/>
                  </a:ext>
                </a:extLst>
              </a:tr>
              <a:tr h="301525">
                <a:tc>
                  <a:txBody>
                    <a:bodyPr/>
                    <a:lstStyle/>
                    <a:p>
                      <a:pPr algn="l" fontAlgn="ctr"/>
                      <a:r>
                        <a:rPr lang="cs-CZ" sz="1200" b="1" i="0" u="none" strike="noStrike" dirty="0">
                          <a:solidFill>
                            <a:schemeClr val="tx1"/>
                          </a:solidFill>
                          <a:effectLst/>
                          <a:latin typeface="Calibri" panose="020F0502020204030204" pitchFamily="34" charset="0"/>
                        </a:rPr>
                        <a:t>Moravskoslezský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cs-CZ" sz="1200" b="0" i="0" u="none" strike="noStrike">
                          <a:solidFill>
                            <a:srgbClr val="000000"/>
                          </a:solidFill>
                          <a:effectLst/>
                          <a:latin typeface="Calibri" panose="020F0502020204030204" pitchFamily="34"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58326513"/>
                  </a:ext>
                </a:extLst>
              </a:tr>
              <a:tr h="301525">
                <a:tc>
                  <a:txBody>
                    <a:bodyPr/>
                    <a:lstStyle/>
                    <a:p>
                      <a:pPr algn="l" fontAlgn="ctr"/>
                      <a:r>
                        <a:rPr lang="cs-CZ" sz="1200" b="1" i="0" u="none" strike="noStrike" dirty="0">
                          <a:solidFill>
                            <a:schemeClr val="tx1"/>
                          </a:solidFill>
                          <a:effectLst/>
                          <a:latin typeface="Calibri" panose="020F0502020204030204" pitchFamily="34" charset="0"/>
                        </a:rPr>
                        <a:t>CELKEM</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200" b="1" i="0" u="none" strike="noStrike" dirty="0">
                          <a:solidFill>
                            <a:srgbClr val="000000"/>
                          </a:solidFill>
                          <a:effectLst/>
                          <a:latin typeface="Calibri" panose="020F0502020204030204" pitchFamily="34" charset="0"/>
                        </a:rPr>
                        <a:t>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31328876"/>
                  </a:ext>
                </a:extLst>
              </a:tr>
            </a:tbl>
          </a:graphicData>
        </a:graphic>
      </p:graphicFrame>
      <p:sp>
        <p:nvSpPr>
          <p:cNvPr id="9" name="Obdélník 4">
            <a:extLst>
              <a:ext uri="{FF2B5EF4-FFF2-40B4-BE49-F238E27FC236}">
                <a16:creationId xmlns:a16="http://schemas.microsoft.com/office/drawing/2014/main" id="{BB0A6EDE-757B-4DE1-A81A-313345F9B0DF}"/>
              </a:ext>
            </a:extLst>
          </p:cNvPr>
          <p:cNvSpPr/>
          <p:nvPr/>
        </p:nvSpPr>
        <p:spPr>
          <a:xfrm>
            <a:off x="609693" y="647811"/>
            <a:ext cx="10971018" cy="400110"/>
          </a:xfrm>
          <a:prstGeom prst="rect">
            <a:avLst/>
          </a:prstGeom>
        </p:spPr>
        <p:txBody>
          <a:bodyPr wrap="square">
            <a:spAutoFit/>
          </a:bodyPr>
          <a:lstStyle/>
          <a:p>
            <a:pPr lvl="0" algn="ctr" fontAlgn="ctr">
              <a:defRPr/>
            </a:pPr>
            <a:r>
              <a:rPr kumimoji="0" lang="cs-CZ"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Počet nových potvrzených případů (incidence), </a:t>
            </a:r>
            <a:r>
              <a:rPr lang="cs-CZ" sz="2000" b="1" dirty="0">
                <a:solidFill>
                  <a:srgbClr val="C00000"/>
                </a:solidFill>
                <a:latin typeface="Calibri" panose="020F0502020204030204" pitchFamily="34" charset="0"/>
              </a:rPr>
              <a:t>stav k 28. 3. 2021</a:t>
            </a:r>
            <a:endParaRPr kumimoji="0" lang="cs-CZ"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2188876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967A564D-817A-482D-8BCC-FCE2C62830D3}"/>
              </a:ext>
            </a:extLst>
          </p:cNvPr>
          <p:cNvSpPr>
            <a:spLocks noGrp="1"/>
          </p:cNvSpPr>
          <p:nvPr>
            <p:ph type="ctrTitle"/>
          </p:nvPr>
        </p:nvSpPr>
        <p:spPr>
          <a:xfrm>
            <a:off x="0" y="2229167"/>
            <a:ext cx="12192000" cy="1189622"/>
          </a:xfrm>
        </p:spPr>
        <p:txBody>
          <a:bodyPr/>
          <a:lstStyle/>
          <a:p>
            <a:r>
              <a:rPr lang="cs-CZ" dirty="0"/>
              <a:t>Nákaza COVID-19 u pedagogů a pracovníků ve školství – individuální záznamy</a:t>
            </a:r>
          </a:p>
        </p:txBody>
      </p:sp>
      <p:sp>
        <p:nvSpPr>
          <p:cNvPr id="5" name="Podnadpis 4">
            <a:extLst>
              <a:ext uri="{FF2B5EF4-FFF2-40B4-BE49-F238E27FC236}">
                <a16:creationId xmlns:a16="http://schemas.microsoft.com/office/drawing/2014/main" id="{ECB71022-B988-48D8-A571-213CB90D2BB5}"/>
              </a:ext>
            </a:extLst>
          </p:cNvPr>
          <p:cNvSpPr>
            <a:spLocks noGrp="1"/>
          </p:cNvSpPr>
          <p:nvPr>
            <p:ph type="subTitle" idx="1"/>
          </p:nvPr>
        </p:nvSpPr>
        <p:spPr>
          <a:xfrm>
            <a:off x="1202436" y="3983074"/>
            <a:ext cx="9787128" cy="1564690"/>
          </a:xfrm>
        </p:spPr>
        <p:txBody>
          <a:bodyPr>
            <a:normAutofit/>
          </a:bodyPr>
          <a:lstStyle/>
          <a:p>
            <a:r>
              <a:rPr lang="cs-CZ" sz="3800" b="1" dirty="0" smtClean="0">
                <a:solidFill>
                  <a:schemeClr val="tx1"/>
                </a:solidFill>
              </a:rPr>
              <a:t>Vakcinace u </a:t>
            </a:r>
            <a:r>
              <a:rPr lang="cs-CZ" sz="3800" b="1" dirty="0">
                <a:solidFill>
                  <a:schemeClr val="tx1"/>
                </a:solidFill>
              </a:rPr>
              <a:t>pedagogů </a:t>
            </a:r>
            <a:r>
              <a:rPr lang="cs-CZ" sz="3800" b="1" dirty="0" smtClean="0">
                <a:solidFill>
                  <a:schemeClr val="tx1"/>
                </a:solidFill>
              </a:rPr>
              <a:t>a </a:t>
            </a:r>
            <a:r>
              <a:rPr lang="cs-CZ" sz="3800" b="1" dirty="0">
                <a:solidFill>
                  <a:schemeClr val="tx1"/>
                </a:solidFill>
              </a:rPr>
              <a:t>pracovníků škol</a:t>
            </a:r>
          </a:p>
        </p:txBody>
      </p:sp>
    </p:spTree>
    <p:extLst>
      <p:ext uri="{BB962C8B-B14F-4D97-AF65-F5344CB8AC3E}">
        <p14:creationId xmlns:p14="http://schemas.microsoft.com/office/powerpoint/2010/main" val="27976843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308473" y="238761"/>
            <a:ext cx="11567710" cy="310854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2800" b="1" i="0" strike="noStrike" kern="1200" cap="none" spc="0" normalizeH="0" baseline="0" noProof="0" dirty="0">
                <a:ln>
                  <a:noFill/>
                </a:ln>
                <a:effectLst/>
                <a:uLnTx/>
                <a:uFillTx/>
                <a:latin typeface="Calibri" panose="020F0502020204030204"/>
              </a:rPr>
              <a:t>Školy</a:t>
            </a:r>
            <a:r>
              <a:rPr kumimoji="0" lang="cs-CZ" sz="2800" b="1" i="0" strike="noStrike" kern="1200" cap="none" spc="0" normalizeH="0" noProof="0" dirty="0">
                <a:ln>
                  <a:noFill/>
                </a:ln>
                <a:effectLst/>
                <a:uLnTx/>
                <a:uFillTx/>
                <a:latin typeface="Calibri" panose="020F0502020204030204"/>
              </a:rPr>
              <a:t> tvoří dle šetření krajských hygienických stanic v celkovém dlouhodobém přehledu významný počet ohnisek nákazy COVID-19, </a:t>
            </a:r>
          </a:p>
          <a:p>
            <a:pPr lvl="0" algn="ctr">
              <a:defRPr/>
            </a:pPr>
            <a:r>
              <a:rPr kumimoji="0" lang="cs-CZ" sz="2800" b="1" i="0" strike="noStrike" kern="1200" cap="none" spc="0" normalizeH="0" noProof="0" dirty="0">
                <a:ln>
                  <a:noFill/>
                </a:ln>
                <a:effectLst/>
                <a:uLnTx/>
                <a:uFillTx/>
                <a:latin typeface="Calibri" panose="020F0502020204030204"/>
              </a:rPr>
              <a:t>v absolutním počtu jde o nejčastější typ ohniska. </a:t>
            </a:r>
            <a:r>
              <a:rPr lang="cs-CZ" sz="2800" b="1" dirty="0">
                <a:latin typeface="Calibri" panose="020F0502020204030204"/>
              </a:rPr>
              <a:t>Počty zachycených ohnisek mohou být ovlivněny jejich dosažitelností při epidemiologickém šetření. Uzavřené komunity typu škola, sociální zařízení nebo velký výrobní závod jsou snadněji identifikovatelné než volnočasové aktivity nebo otevřené provozy typu knihovna či restaurace. </a:t>
            </a:r>
            <a:endParaRPr kumimoji="0" lang="cs-CZ" sz="2800" b="0" i="0" strike="noStrike" kern="1200" cap="none" spc="0" normalizeH="0" baseline="0" noProof="0" dirty="0">
              <a:ln>
                <a:noFill/>
              </a:ln>
              <a:effectLst/>
              <a:uLnTx/>
              <a:uFillTx/>
              <a:latin typeface="Calibri" panose="020F0502020204030204"/>
            </a:endParaRPr>
          </a:p>
        </p:txBody>
      </p:sp>
      <p:sp>
        <p:nvSpPr>
          <p:cNvPr id="5" name="Šipka dolů 4"/>
          <p:cNvSpPr/>
          <p:nvPr/>
        </p:nvSpPr>
        <p:spPr>
          <a:xfrm>
            <a:off x="5636428" y="3778191"/>
            <a:ext cx="911800" cy="869077"/>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ovéPole 7"/>
          <p:cNvSpPr txBox="1"/>
          <p:nvPr/>
        </p:nvSpPr>
        <p:spPr>
          <a:xfrm>
            <a:off x="420190" y="4740080"/>
            <a:ext cx="11344275" cy="1938992"/>
          </a:xfrm>
          <a:prstGeom prst="rect">
            <a:avLst/>
          </a:prstGeom>
          <a:noFill/>
        </p:spPr>
        <p:txBody>
          <a:bodyPr wrap="square" rtlCol="0">
            <a:spAutoFit/>
          </a:bodyPr>
          <a:lstStyle/>
          <a:p>
            <a:pPr lvl="0" algn="ctr">
              <a:defRPr/>
            </a:pPr>
            <a:r>
              <a:rPr lang="cs-CZ" sz="3000" b="1" dirty="0">
                <a:solidFill>
                  <a:srgbClr val="C00000"/>
                </a:solidFill>
                <a:latin typeface="Calibri" panose="020F0502020204030204"/>
              </a:rPr>
              <a:t>Z hlediska velikosti jde o ohniska spíše malá, průměrně </a:t>
            </a:r>
            <a:r>
              <a:rPr lang="cs-CZ" sz="3000" b="1" dirty="0" smtClean="0">
                <a:solidFill>
                  <a:srgbClr val="C00000"/>
                </a:solidFill>
                <a:latin typeface="Calibri" panose="020F0502020204030204"/>
              </a:rPr>
              <a:t>cca 5 - 6 </a:t>
            </a:r>
            <a:r>
              <a:rPr lang="cs-CZ" sz="3000" b="1" dirty="0">
                <a:solidFill>
                  <a:srgbClr val="C00000"/>
                </a:solidFill>
                <a:latin typeface="Calibri" panose="020F0502020204030204"/>
              </a:rPr>
              <a:t>identifikovaných pozitivních případů na jedno zařízení. Důvodem může být dobrá sledovatelnost šíření nákazy vedoucí k včasnému podchycení ohnisek. </a:t>
            </a:r>
            <a:endParaRPr kumimoji="0" lang="cs-CZ" sz="3000" b="0" i="0" u="none" strike="noStrike" kern="1200" cap="none" spc="0" normalizeH="0" baseline="0" noProof="0" dirty="0">
              <a:ln>
                <a:noFill/>
              </a:ln>
              <a:solidFill>
                <a:srgbClr val="C00000"/>
              </a:solidFill>
              <a:effectLst/>
              <a:uLnTx/>
              <a:uFillTx/>
              <a:latin typeface="Calibri" panose="020F0502020204030204"/>
            </a:endParaRPr>
          </a:p>
        </p:txBody>
      </p:sp>
    </p:spTree>
    <p:extLst>
      <p:ext uri="{BB962C8B-B14F-4D97-AF65-F5344CB8AC3E}">
        <p14:creationId xmlns:p14="http://schemas.microsoft.com/office/powerpoint/2010/main" val="39835403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5FC0918-448C-4034-B0A1-65B8C6FA0526}"/>
              </a:ext>
            </a:extLst>
          </p:cNvPr>
          <p:cNvSpPr>
            <a:spLocks noGrp="1"/>
          </p:cNvSpPr>
          <p:nvPr>
            <p:ph type="title"/>
          </p:nvPr>
        </p:nvSpPr>
        <p:spPr>
          <a:xfrm>
            <a:off x="381740" y="2"/>
            <a:ext cx="6120660" cy="576000"/>
          </a:xfrm>
        </p:spPr>
        <p:txBody>
          <a:bodyPr/>
          <a:lstStyle/>
          <a:p>
            <a:r>
              <a:rPr lang="cs-CZ" dirty="0"/>
              <a:t>Stav očkování v ČR – dispečink 28. 03. 2021</a:t>
            </a:r>
          </a:p>
        </p:txBody>
      </p:sp>
      <p:graphicFrame>
        <p:nvGraphicFramePr>
          <p:cNvPr id="5" name="Tabulka 4">
            <a:extLst>
              <a:ext uri="{FF2B5EF4-FFF2-40B4-BE49-F238E27FC236}">
                <a16:creationId xmlns:a16="http://schemas.microsoft.com/office/drawing/2014/main" id="{90173EAE-E734-4BE3-BDF9-6A5EFE5B8E09}"/>
              </a:ext>
            </a:extLst>
          </p:cNvPr>
          <p:cNvGraphicFramePr>
            <a:graphicFrameLocks noGrp="1"/>
          </p:cNvGraphicFramePr>
          <p:nvPr/>
        </p:nvGraphicFramePr>
        <p:xfrm>
          <a:off x="173511" y="675052"/>
          <a:ext cx="11795168" cy="5059184"/>
        </p:xfrm>
        <a:graphic>
          <a:graphicData uri="http://schemas.openxmlformats.org/drawingml/2006/table">
            <a:tbl>
              <a:tblPr firstRow="1" firstCol="1" bandRow="1"/>
              <a:tblGrid>
                <a:gridCol w="1677923">
                  <a:extLst>
                    <a:ext uri="{9D8B030D-6E8A-4147-A177-3AD203B41FA5}">
                      <a16:colId xmlns:a16="http://schemas.microsoft.com/office/drawing/2014/main" val="2373790424"/>
                    </a:ext>
                  </a:extLst>
                </a:gridCol>
                <a:gridCol w="1280571">
                  <a:extLst>
                    <a:ext uri="{9D8B030D-6E8A-4147-A177-3AD203B41FA5}">
                      <a16:colId xmlns:a16="http://schemas.microsoft.com/office/drawing/2014/main" val="1349139316"/>
                    </a:ext>
                  </a:extLst>
                </a:gridCol>
                <a:gridCol w="1472779">
                  <a:extLst>
                    <a:ext uri="{9D8B030D-6E8A-4147-A177-3AD203B41FA5}">
                      <a16:colId xmlns:a16="http://schemas.microsoft.com/office/drawing/2014/main" val="903375139"/>
                    </a:ext>
                  </a:extLst>
                </a:gridCol>
                <a:gridCol w="1472779">
                  <a:extLst>
                    <a:ext uri="{9D8B030D-6E8A-4147-A177-3AD203B41FA5}">
                      <a16:colId xmlns:a16="http://schemas.microsoft.com/office/drawing/2014/main" val="373931928"/>
                    </a:ext>
                  </a:extLst>
                </a:gridCol>
                <a:gridCol w="1472779">
                  <a:extLst>
                    <a:ext uri="{9D8B030D-6E8A-4147-A177-3AD203B41FA5}">
                      <a16:colId xmlns:a16="http://schemas.microsoft.com/office/drawing/2014/main" val="1530030546"/>
                    </a:ext>
                  </a:extLst>
                </a:gridCol>
                <a:gridCol w="1472779">
                  <a:extLst>
                    <a:ext uri="{9D8B030D-6E8A-4147-A177-3AD203B41FA5}">
                      <a16:colId xmlns:a16="http://schemas.microsoft.com/office/drawing/2014/main" val="1068499448"/>
                    </a:ext>
                  </a:extLst>
                </a:gridCol>
                <a:gridCol w="1472779">
                  <a:extLst>
                    <a:ext uri="{9D8B030D-6E8A-4147-A177-3AD203B41FA5}">
                      <a16:colId xmlns:a16="http://schemas.microsoft.com/office/drawing/2014/main" val="20007"/>
                    </a:ext>
                  </a:extLst>
                </a:gridCol>
                <a:gridCol w="1472779">
                  <a:extLst>
                    <a:ext uri="{9D8B030D-6E8A-4147-A177-3AD203B41FA5}">
                      <a16:colId xmlns:a16="http://schemas.microsoft.com/office/drawing/2014/main" val="20006"/>
                    </a:ext>
                  </a:extLst>
                </a:gridCol>
              </a:tblGrid>
              <a:tr h="940940">
                <a:tc>
                  <a:txBody>
                    <a:bodyPr/>
                    <a:lstStyle/>
                    <a:p>
                      <a:pPr>
                        <a:spcAft>
                          <a:spcPts val="0"/>
                        </a:spcAft>
                      </a:pPr>
                      <a:r>
                        <a:rPr lang="cs-CZ" sz="1800" b="1" dirty="0">
                          <a:solidFill>
                            <a:srgbClr val="1F497D"/>
                          </a:solidFill>
                          <a:effectLst/>
                          <a:latin typeface="+mn-lt"/>
                          <a:ea typeface="Calibri" panose="020F0502020204030204" pitchFamily="34" charset="0"/>
                        </a:rPr>
                        <a:t> </a:t>
                      </a:r>
                      <a:endParaRPr lang="cs-CZ" sz="1800" b="1" dirty="0">
                        <a:effectLst/>
                        <a:latin typeface="+mn-lt"/>
                        <a:ea typeface="Calibri" panose="020F050202020403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cs-CZ" sz="1800" b="1" dirty="0">
                          <a:effectLst/>
                          <a:latin typeface="+mn-lt"/>
                          <a:ea typeface="Calibri" panose="020F0502020204030204" pitchFamily="34" charset="0"/>
                        </a:rPr>
                        <a:t>Celkem</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cs-CZ" sz="1800" b="1" dirty="0">
                          <a:effectLst/>
                          <a:latin typeface="+mn-lt"/>
                          <a:ea typeface="Calibri" panose="020F0502020204030204" pitchFamily="34" charset="0"/>
                        </a:rPr>
                        <a:t>Věk 80+ let</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cs-CZ" sz="1800" b="1" dirty="0">
                          <a:effectLst/>
                          <a:latin typeface="+mn-lt"/>
                          <a:ea typeface="Calibri" panose="020F0502020204030204" pitchFamily="34" charset="0"/>
                        </a:rPr>
                        <a:t>Věk 70-79 let</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cs-CZ" sz="1800" b="1" dirty="0">
                          <a:effectLst/>
                          <a:latin typeface="+mn-lt"/>
                          <a:ea typeface="Calibri" panose="020F0502020204030204" pitchFamily="34" charset="0"/>
                        </a:rPr>
                        <a:t>Zdravotničtí pracovníci</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cs-CZ" sz="1800" b="1" dirty="0">
                          <a:effectLst/>
                          <a:latin typeface="+mn-lt"/>
                          <a:ea typeface="Calibri" panose="020F0502020204030204" pitchFamily="34" charset="0"/>
                        </a:rPr>
                        <a:t>Pracovníci </a:t>
                      </a:r>
                    </a:p>
                    <a:p>
                      <a:pPr marL="0" marR="0" lvl="0" indent="0" algn="ctr" defTabSz="914400" rtl="0" eaLnBrk="1" fontAlgn="auto" latinLnBrk="0" hangingPunct="1">
                        <a:lnSpc>
                          <a:spcPct val="100000"/>
                        </a:lnSpc>
                        <a:spcBef>
                          <a:spcPts val="0"/>
                        </a:spcBef>
                        <a:spcAft>
                          <a:spcPts val="0"/>
                        </a:spcAft>
                        <a:buClrTx/>
                        <a:buSzTx/>
                        <a:buFontTx/>
                        <a:buNone/>
                        <a:tabLst/>
                        <a:defRPr/>
                      </a:pPr>
                      <a:r>
                        <a:rPr lang="cs-CZ" sz="1800" b="1" dirty="0">
                          <a:effectLst/>
                          <a:latin typeface="+mn-lt"/>
                          <a:ea typeface="Calibri" panose="020F0502020204030204" pitchFamily="34" charset="0"/>
                        </a:rPr>
                        <a:t>ve školství</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cs-CZ" sz="1800" b="1" dirty="0">
                          <a:effectLst/>
                          <a:latin typeface="+mn-lt"/>
                          <a:ea typeface="Calibri" panose="020F0502020204030204" pitchFamily="34" charset="0"/>
                        </a:rPr>
                        <a:t> Chronici</a:t>
                      </a:r>
                    </a:p>
                    <a:p>
                      <a:pPr marL="0" marR="0" lvl="0" indent="0" algn="ctr" defTabSz="914400" rtl="0" eaLnBrk="1" fontAlgn="auto" latinLnBrk="0" hangingPunct="1">
                        <a:lnSpc>
                          <a:spcPct val="100000"/>
                        </a:lnSpc>
                        <a:spcBef>
                          <a:spcPts val="0"/>
                        </a:spcBef>
                        <a:spcAft>
                          <a:spcPts val="0"/>
                        </a:spcAft>
                        <a:buClrTx/>
                        <a:buSzTx/>
                        <a:buFontTx/>
                        <a:buNone/>
                        <a:tabLst/>
                        <a:defRPr/>
                      </a:pPr>
                      <a:r>
                        <a:rPr lang="cs-CZ" sz="1800" b="1" dirty="0">
                          <a:effectLst/>
                          <a:latin typeface="+mn-lt"/>
                          <a:ea typeface="Calibri" panose="020F0502020204030204" pitchFamily="34" charset="0"/>
                        </a:rPr>
                        <a:t>Na OČM</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cs-CZ" sz="1800" b="1" dirty="0">
                          <a:effectLst/>
                          <a:latin typeface="+mn-lt"/>
                          <a:ea typeface="Calibri" panose="020F0502020204030204" pitchFamily="34" charset="0"/>
                        </a:rPr>
                        <a:t>Chronici u PL</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7790541"/>
                  </a:ext>
                </a:extLst>
              </a:tr>
              <a:tr h="574820">
                <a:tc>
                  <a:txBody>
                    <a:bodyPr/>
                    <a:lstStyle/>
                    <a:p>
                      <a:pPr algn="ctr">
                        <a:spcAft>
                          <a:spcPts val="0"/>
                        </a:spcAft>
                      </a:pPr>
                      <a:r>
                        <a:rPr lang="cs-CZ" sz="1600" b="1" dirty="0">
                          <a:effectLst/>
                          <a:latin typeface="+mn-lt"/>
                          <a:ea typeface="Calibri" panose="020F0502020204030204" pitchFamily="34" charset="0"/>
                        </a:rPr>
                        <a:t>Registrace na OČM</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cs-CZ" sz="1800" b="1" i="0" u="none" strike="noStrike" dirty="0">
                          <a:solidFill>
                            <a:srgbClr val="00B050"/>
                          </a:solidFill>
                          <a:effectLst/>
                          <a:latin typeface="Arial" panose="020B0604020202020204" pitchFamily="34" charset="0"/>
                        </a:rPr>
                        <a:t>818 219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cs-CZ" sz="1800" b="1" i="0" u="none" strike="noStrike" dirty="0">
                          <a:solidFill>
                            <a:srgbClr val="00B050"/>
                          </a:solidFill>
                          <a:effectLst/>
                          <a:latin typeface="Arial" panose="020B0604020202020204" pitchFamily="34" charset="0"/>
                        </a:rPr>
                        <a:t>200 318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cs-CZ" sz="1800" b="1" i="0" u="none" strike="noStrike" dirty="0">
                          <a:solidFill>
                            <a:srgbClr val="00B050"/>
                          </a:solidFill>
                          <a:effectLst/>
                          <a:latin typeface="Arial" panose="020B0604020202020204" pitchFamily="34" charset="0"/>
                        </a:rPr>
                        <a:t>354 550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cs-CZ" sz="1800" b="1" i="0" u="none" strike="noStrike" dirty="0">
                          <a:solidFill>
                            <a:srgbClr val="00B050"/>
                          </a:solidFill>
                          <a:effectLst/>
                          <a:latin typeface="Arial" panose="020B0604020202020204" pitchFamily="34" charset="0"/>
                        </a:rPr>
                        <a:t>29 705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dirty="0">
                          <a:solidFill>
                            <a:srgbClr val="00B050"/>
                          </a:solidFill>
                          <a:effectLst/>
                          <a:latin typeface="Arial" panose="020B0604020202020204" pitchFamily="34" charset="0"/>
                          <a:ea typeface="+mn-ea"/>
                          <a:cs typeface="+mn-cs"/>
                        </a:rPr>
                        <a:t>186 491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dirty="0">
                          <a:solidFill>
                            <a:srgbClr val="00B050"/>
                          </a:solidFill>
                          <a:effectLst/>
                          <a:latin typeface="Arial" panose="020B0604020202020204" pitchFamily="34" charset="0"/>
                          <a:ea typeface="+mn-ea"/>
                          <a:cs typeface="+mn-cs"/>
                        </a:rPr>
                        <a:t>55 325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600" b="1" i="1" u="none" strike="noStrike" kern="1200" dirty="0">
                          <a:solidFill>
                            <a:schemeClr val="tx1"/>
                          </a:solidFill>
                          <a:effectLst/>
                          <a:latin typeface="Arial" panose="020B0604020202020204" pitchFamily="34" charset="0"/>
                          <a:ea typeface="+mn-ea"/>
                          <a:cs typeface="+mn-cs"/>
                        </a:rPr>
                        <a: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3637411"/>
                  </a:ext>
                </a:extLst>
              </a:tr>
              <a:tr h="57482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cs-CZ" sz="1600" b="1" dirty="0">
                          <a:effectLst/>
                          <a:latin typeface="+mn-lt"/>
                          <a:ea typeface="Calibri" panose="020F0502020204030204" pitchFamily="34" charset="0"/>
                        </a:rPr>
                        <a:t>Registrace u</a:t>
                      </a:r>
                      <a:r>
                        <a:rPr lang="cs-CZ" sz="1600" b="1" baseline="0" dirty="0">
                          <a:effectLst/>
                          <a:latin typeface="+mn-lt"/>
                          <a:ea typeface="Calibri" panose="020F0502020204030204" pitchFamily="34" charset="0"/>
                        </a:rPr>
                        <a:t> PL</a:t>
                      </a:r>
                      <a:endParaRPr lang="cs-CZ" sz="1600" b="1" dirty="0">
                        <a:effectLst/>
                        <a:latin typeface="+mn-lt"/>
                        <a:ea typeface="Calibri" panose="020F050202020403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dirty="0">
                          <a:solidFill>
                            <a:srgbClr val="00B050"/>
                          </a:solidFill>
                          <a:effectLst/>
                          <a:latin typeface="Arial" panose="020B0604020202020204" pitchFamily="34" charset="0"/>
                          <a:ea typeface="+mn-ea"/>
                          <a:cs typeface="+mn-cs"/>
                        </a:rPr>
                        <a:t>467 167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baseline="0" dirty="0">
                          <a:solidFill>
                            <a:srgbClr val="00B050"/>
                          </a:solidFill>
                          <a:effectLst/>
                          <a:latin typeface="Arial" panose="020B0604020202020204" pitchFamily="34" charset="0"/>
                          <a:ea typeface="+mn-ea"/>
                          <a:cs typeface="+mn-cs"/>
                        </a:rPr>
                        <a:t>64 649</a:t>
                      </a:r>
                      <a:endParaRPr lang="cs-CZ" sz="1800" b="1" i="0" u="none" strike="noStrike" kern="1200" dirty="0">
                        <a:solidFill>
                          <a:srgbClr val="00B050"/>
                        </a:solidFill>
                        <a:effectLst/>
                        <a:latin typeface="Arial" panose="020B0604020202020204" pitchFamily="34" charset="0"/>
                        <a:ea typeface="+mn-ea"/>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dirty="0">
                          <a:solidFill>
                            <a:srgbClr val="00B050"/>
                          </a:solidFill>
                          <a:effectLst/>
                          <a:latin typeface="Arial" panose="020B0604020202020204" pitchFamily="34" charset="0"/>
                          <a:ea typeface="+mn-ea"/>
                          <a:cs typeface="+mn-cs"/>
                        </a:rPr>
                        <a:t>278 346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0" i="1" u="none" strike="noStrike" kern="1200" dirty="0">
                          <a:solidFill>
                            <a:schemeClr val="tx1"/>
                          </a:solidFill>
                          <a:effectLst/>
                          <a:latin typeface="Arial" panose="020B0604020202020204" pitchFamily="34" charset="0"/>
                          <a:ea typeface="+mn-ea"/>
                          <a:cs typeface="+mn-cs"/>
                        </a:rPr>
                        <a: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0" i="1" u="none" strike="noStrike" kern="1200" dirty="0">
                          <a:solidFill>
                            <a:schemeClr val="tx1"/>
                          </a:solidFill>
                          <a:effectLst/>
                          <a:latin typeface="Arial" panose="020B0604020202020204" pitchFamily="34" charset="0"/>
                          <a:ea typeface="+mn-ea"/>
                          <a:cs typeface="+mn-cs"/>
                        </a:rPr>
                        <a: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cs-CZ" sz="1800" b="0" i="0" u="none" strike="noStrike" kern="1200" dirty="0">
                          <a:solidFill>
                            <a:schemeClr val="tx1"/>
                          </a:solidFill>
                          <a:effectLst/>
                          <a:latin typeface="Arial" panose="020B0604020202020204" pitchFamily="34" charset="0"/>
                          <a:ea typeface="+mn-ea"/>
                          <a:cs typeface="+mn-cs"/>
                        </a:rPr>
                        <a: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baseline="0" dirty="0">
                          <a:solidFill>
                            <a:srgbClr val="00B050"/>
                          </a:solidFill>
                          <a:effectLst/>
                          <a:latin typeface="Arial" panose="020B0604020202020204" pitchFamily="34" charset="0"/>
                          <a:ea typeface="+mn-ea"/>
                          <a:cs typeface="+mn-cs"/>
                        </a:rPr>
                        <a:t>137 201</a:t>
                      </a:r>
                      <a:endParaRPr lang="cs-CZ" sz="1800" b="1" i="0" u="none" strike="noStrike" kern="1200" dirty="0">
                        <a:solidFill>
                          <a:srgbClr val="00B050"/>
                        </a:solidFill>
                        <a:effectLst/>
                        <a:latin typeface="Arial" panose="020B0604020202020204" pitchFamily="34" charset="0"/>
                        <a:ea typeface="+mn-ea"/>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03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cs-CZ" sz="1800" b="1" dirty="0">
                          <a:effectLst/>
                          <a:latin typeface="+mn-lt"/>
                          <a:ea typeface="Calibri" panose="020F0502020204030204" pitchFamily="34" charset="0"/>
                        </a:rPr>
                        <a:t>Celkem OČM a PL registrace</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dirty="0">
                          <a:solidFill>
                            <a:schemeClr val="tx1"/>
                          </a:solidFill>
                          <a:effectLst/>
                          <a:latin typeface="Arial" panose="020B0604020202020204" pitchFamily="34" charset="0"/>
                          <a:ea typeface="+mn-ea"/>
                          <a:cs typeface="+mn-cs"/>
                        </a:rPr>
                        <a:t>1 285</a:t>
                      </a:r>
                      <a:r>
                        <a:rPr lang="cs-CZ" sz="1800" b="1" i="0" u="none" strike="noStrike" kern="1200" baseline="0" dirty="0">
                          <a:solidFill>
                            <a:schemeClr val="tx1"/>
                          </a:solidFill>
                          <a:effectLst/>
                          <a:latin typeface="Arial" panose="020B0604020202020204" pitchFamily="34" charset="0"/>
                          <a:ea typeface="+mn-ea"/>
                          <a:cs typeface="+mn-cs"/>
                        </a:rPr>
                        <a:t> 386</a:t>
                      </a:r>
                      <a:endParaRPr lang="cs-CZ" sz="1800" b="1" i="0" u="none" strike="noStrike" kern="1200" dirty="0">
                        <a:solidFill>
                          <a:schemeClr val="tx1"/>
                        </a:solidFill>
                        <a:effectLst/>
                        <a:latin typeface="Arial" panose="020B0604020202020204" pitchFamily="34" charset="0"/>
                        <a:ea typeface="+mn-ea"/>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dirty="0">
                          <a:solidFill>
                            <a:schemeClr val="tx1"/>
                          </a:solidFill>
                          <a:effectLst/>
                          <a:latin typeface="Arial" panose="020B0604020202020204" pitchFamily="34" charset="0"/>
                          <a:ea typeface="+mn-ea"/>
                          <a:cs typeface="+mn-cs"/>
                        </a:rPr>
                        <a:t>264 967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dirty="0">
                          <a:solidFill>
                            <a:schemeClr val="tx1"/>
                          </a:solidFill>
                          <a:effectLst/>
                          <a:latin typeface="Arial" panose="020B0604020202020204" pitchFamily="34" charset="0"/>
                          <a:ea typeface="+mn-ea"/>
                          <a:cs typeface="+mn-cs"/>
                        </a:rPr>
                        <a:t>632 896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dirty="0">
                          <a:solidFill>
                            <a:schemeClr val="tx1"/>
                          </a:solidFill>
                          <a:effectLst/>
                          <a:latin typeface="Arial" panose="020B0604020202020204" pitchFamily="34" charset="0"/>
                          <a:ea typeface="+mn-ea"/>
                          <a:cs typeface="+mn-cs"/>
                        </a:rPr>
                        <a:t>29 705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dirty="0">
                          <a:solidFill>
                            <a:schemeClr val="tx1"/>
                          </a:solidFill>
                          <a:effectLst/>
                          <a:latin typeface="Arial" panose="020B0604020202020204" pitchFamily="34" charset="0"/>
                          <a:ea typeface="+mn-ea"/>
                          <a:cs typeface="+mn-cs"/>
                        </a:rPr>
                        <a:t>186 491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cs-CZ" sz="1800" b="0" i="0" u="none" strike="noStrike" kern="1200" dirty="0">
                          <a:solidFill>
                            <a:schemeClr val="tx1"/>
                          </a:solidFill>
                          <a:effectLst/>
                          <a:latin typeface="Arial" panose="020B0604020202020204" pitchFamily="34" charset="0"/>
                          <a:ea typeface="+mn-ea"/>
                          <a:cs typeface="+mn-cs"/>
                        </a:rPr>
                        <a: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dirty="0">
                          <a:solidFill>
                            <a:schemeClr val="tx1"/>
                          </a:solidFill>
                          <a:effectLst/>
                          <a:latin typeface="Arial" panose="020B0604020202020204" pitchFamily="34" charset="0"/>
                          <a:ea typeface="+mn-ea"/>
                          <a:cs typeface="+mn-cs"/>
                        </a:rPr>
                        <a:t>137 201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785412">
                <a:tc>
                  <a:txBody>
                    <a:bodyPr/>
                    <a:lstStyle/>
                    <a:p>
                      <a:pPr algn="ctr">
                        <a:spcAft>
                          <a:spcPts val="0"/>
                        </a:spcAft>
                      </a:pPr>
                      <a:r>
                        <a:rPr lang="cs-CZ" sz="1600" b="1" dirty="0">
                          <a:effectLst/>
                          <a:latin typeface="+mn-lt"/>
                          <a:ea typeface="Calibri" panose="020F0502020204030204" pitchFamily="34" charset="0"/>
                        </a:rPr>
                        <a:t>Počet očkovaných osob u PL</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dirty="0">
                          <a:solidFill>
                            <a:srgbClr val="00B050"/>
                          </a:solidFill>
                          <a:effectLst/>
                          <a:latin typeface="Arial" panose="020B0604020202020204" pitchFamily="34" charset="0"/>
                          <a:ea typeface="+mn-ea"/>
                          <a:cs typeface="+mn-cs"/>
                        </a:rPr>
                        <a:t>86 947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dirty="0">
                          <a:solidFill>
                            <a:srgbClr val="00B050"/>
                          </a:solidFill>
                          <a:effectLst/>
                          <a:latin typeface="Arial" panose="020B0604020202020204" pitchFamily="34" charset="0"/>
                          <a:ea typeface="+mn-ea"/>
                          <a:cs typeface="+mn-cs"/>
                        </a:rPr>
                        <a:t>19 664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dirty="0">
                          <a:solidFill>
                            <a:srgbClr val="00B050"/>
                          </a:solidFill>
                          <a:effectLst/>
                          <a:latin typeface="Arial" panose="020B0604020202020204" pitchFamily="34" charset="0"/>
                          <a:ea typeface="+mn-ea"/>
                          <a:cs typeface="+mn-cs"/>
                        </a:rPr>
                        <a:t>66</a:t>
                      </a:r>
                      <a:r>
                        <a:rPr lang="cs-CZ" sz="1800" b="1" i="0" u="none" strike="noStrike" kern="1200" baseline="0" dirty="0">
                          <a:solidFill>
                            <a:srgbClr val="00B050"/>
                          </a:solidFill>
                          <a:effectLst/>
                          <a:latin typeface="Arial" panose="020B0604020202020204" pitchFamily="34" charset="0"/>
                          <a:ea typeface="+mn-ea"/>
                          <a:cs typeface="+mn-cs"/>
                        </a:rPr>
                        <a:t> 955</a:t>
                      </a:r>
                      <a:endParaRPr lang="cs-CZ" sz="1800" b="1" i="0" u="none" strike="noStrike" kern="1200" dirty="0">
                        <a:solidFill>
                          <a:srgbClr val="00B050"/>
                        </a:solidFill>
                        <a:effectLst/>
                        <a:latin typeface="Arial" panose="020B0604020202020204" pitchFamily="34" charset="0"/>
                        <a:ea typeface="+mn-ea"/>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0" i="0" u="none" strike="noStrike" kern="1200" dirty="0">
                          <a:solidFill>
                            <a:schemeClr val="tx1"/>
                          </a:solidFill>
                          <a:effectLst/>
                          <a:latin typeface="Arial" panose="020B0604020202020204" pitchFamily="34" charset="0"/>
                          <a:ea typeface="+mn-ea"/>
                          <a:cs typeface="+mn-cs"/>
                        </a:rPr>
                        <a: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0" i="0" u="none" strike="noStrike" kern="1200" dirty="0">
                          <a:solidFill>
                            <a:schemeClr val="tx1"/>
                          </a:solidFill>
                          <a:effectLst/>
                          <a:latin typeface="Arial" panose="020B0604020202020204" pitchFamily="34" charset="0"/>
                          <a:ea typeface="+mn-ea"/>
                          <a:cs typeface="+mn-cs"/>
                        </a:rPr>
                        <a: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cs-CZ" sz="1800" b="0" i="0" u="none" strike="noStrike" kern="1200" dirty="0">
                          <a:solidFill>
                            <a:schemeClr val="tx1"/>
                          </a:solidFill>
                          <a:effectLst/>
                          <a:latin typeface="Arial" panose="020B0604020202020204" pitchFamily="34" charset="0"/>
                          <a:ea typeface="+mn-ea"/>
                          <a:cs typeface="+mn-cs"/>
                        </a:rPr>
                        <a: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dirty="0">
                          <a:solidFill>
                            <a:srgbClr val="00B050"/>
                          </a:solidFill>
                          <a:effectLst/>
                          <a:latin typeface="Arial" panose="020B0604020202020204" pitchFamily="34" charset="0"/>
                          <a:ea typeface="+mn-ea"/>
                          <a:cs typeface="+mn-cs"/>
                        </a:rPr>
                        <a:t>11 998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74820">
                <a:tc>
                  <a:txBody>
                    <a:bodyPr/>
                    <a:lstStyle/>
                    <a:p>
                      <a:pPr algn="ctr">
                        <a:spcAft>
                          <a:spcPts val="0"/>
                        </a:spcAft>
                      </a:pPr>
                      <a:r>
                        <a:rPr lang="cs-CZ" sz="1600" b="1" dirty="0">
                          <a:effectLst/>
                          <a:latin typeface="+mn-lt"/>
                          <a:ea typeface="Calibri" panose="020F0502020204030204" pitchFamily="34" charset="0"/>
                        </a:rPr>
                        <a:t>Zbývá</a:t>
                      </a:r>
                      <a:r>
                        <a:rPr lang="cs-CZ" sz="1600" b="1" baseline="0" dirty="0">
                          <a:effectLst/>
                          <a:latin typeface="+mn-lt"/>
                          <a:ea typeface="Calibri" panose="020F0502020204030204" pitchFamily="34" charset="0"/>
                        </a:rPr>
                        <a:t> naočkovat u PL</a:t>
                      </a:r>
                      <a:endParaRPr lang="cs-CZ" sz="1600" b="1" dirty="0">
                        <a:effectLst/>
                        <a:latin typeface="+mn-lt"/>
                        <a:ea typeface="Calibri" panose="020F050202020403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dirty="0">
                          <a:solidFill>
                            <a:srgbClr val="C00000"/>
                          </a:solidFill>
                          <a:effectLst/>
                          <a:latin typeface="Arial" panose="020B0604020202020204" pitchFamily="34" charset="0"/>
                          <a:ea typeface="+mn-ea"/>
                          <a:cs typeface="+mn-cs"/>
                        </a:rPr>
                        <a:t>380 220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dirty="0">
                          <a:solidFill>
                            <a:srgbClr val="C00000"/>
                          </a:solidFill>
                          <a:effectLst/>
                          <a:latin typeface="Arial" panose="020B0604020202020204" pitchFamily="34" charset="0"/>
                          <a:ea typeface="+mn-ea"/>
                          <a:cs typeface="+mn-cs"/>
                        </a:rPr>
                        <a:t>45 521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dirty="0">
                          <a:solidFill>
                            <a:srgbClr val="C00000"/>
                          </a:solidFill>
                          <a:effectLst/>
                          <a:latin typeface="Arial" panose="020B0604020202020204" pitchFamily="34" charset="0"/>
                          <a:ea typeface="+mn-ea"/>
                          <a:cs typeface="+mn-cs"/>
                        </a:rPr>
                        <a:t> 217 507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0" i="0" u="none" strike="noStrike" kern="1200" dirty="0">
                          <a:solidFill>
                            <a:schemeClr val="tx1"/>
                          </a:solidFill>
                          <a:effectLst/>
                          <a:latin typeface="Arial" panose="020B0604020202020204" pitchFamily="34" charset="0"/>
                          <a:ea typeface="+mn-ea"/>
                          <a:cs typeface="+mn-cs"/>
                        </a:rPr>
                        <a: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0" i="0" u="none" strike="noStrike" kern="1200" dirty="0">
                          <a:solidFill>
                            <a:schemeClr val="tx1"/>
                          </a:solidFill>
                          <a:effectLst/>
                          <a:latin typeface="Arial" panose="020B0604020202020204" pitchFamily="34" charset="0"/>
                          <a:ea typeface="+mn-ea"/>
                          <a:cs typeface="+mn-cs"/>
                        </a:rPr>
                        <a: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cs-CZ" sz="1800" b="0" i="0" u="none" strike="noStrike" kern="1200" dirty="0">
                          <a:solidFill>
                            <a:schemeClr val="tx1"/>
                          </a:solidFill>
                          <a:effectLst/>
                          <a:latin typeface="Arial" panose="020B0604020202020204" pitchFamily="34" charset="0"/>
                          <a:ea typeface="+mn-ea"/>
                          <a:cs typeface="+mn-cs"/>
                        </a:rPr>
                        <a: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dirty="0">
                          <a:solidFill>
                            <a:srgbClr val="C00000"/>
                          </a:solidFill>
                          <a:effectLst/>
                          <a:latin typeface="Arial" panose="020B0604020202020204" pitchFamily="34" charset="0"/>
                          <a:ea typeface="+mn-ea"/>
                          <a:cs typeface="+mn-cs"/>
                        </a:rPr>
                        <a:t>117 170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78541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cs-CZ" sz="1400" b="1" dirty="0">
                          <a:effectLst/>
                          <a:latin typeface="+mn-lt"/>
                          <a:ea typeface="Calibri" panose="020F0502020204030204" pitchFamily="34" charset="0"/>
                        </a:rPr>
                        <a:t>Čekající na OČM před závorou na rezervaci termínu</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cs-CZ" sz="1800" b="1" i="0" u="none" strike="noStrike" dirty="0">
                          <a:solidFill>
                            <a:srgbClr val="C00000"/>
                          </a:solidFill>
                          <a:effectLst/>
                          <a:latin typeface="Arial" panose="020B0604020202020204" pitchFamily="34" charset="0"/>
                        </a:rPr>
                        <a:t>266 266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cs-CZ" sz="1800" b="1" i="0" u="none" strike="noStrike" dirty="0">
                          <a:solidFill>
                            <a:srgbClr val="C00000"/>
                          </a:solidFill>
                          <a:effectLst/>
                          <a:latin typeface="Arial" panose="020B0604020202020204" pitchFamily="34" charset="0"/>
                        </a:rPr>
                        <a:t>8 976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cs-CZ" sz="1800" b="1" i="0" u="none" strike="noStrike" dirty="0">
                          <a:solidFill>
                            <a:srgbClr val="C00000"/>
                          </a:solidFill>
                          <a:effectLst/>
                          <a:latin typeface="Arial" panose="020B0604020202020204" pitchFamily="34" charset="0"/>
                        </a:rPr>
                        <a:t>128 228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cs-CZ" sz="1800" b="1" i="0" u="none" strike="noStrike" baseline="0" dirty="0">
                          <a:solidFill>
                            <a:srgbClr val="C00000"/>
                          </a:solidFill>
                          <a:effectLst/>
                          <a:latin typeface="Arial" panose="020B0604020202020204" pitchFamily="34" charset="0"/>
                        </a:rPr>
                        <a:t>3 996</a:t>
                      </a:r>
                      <a:endParaRPr lang="cs-CZ" sz="1800" b="1" i="0" u="none" strike="noStrike" dirty="0">
                        <a:solidFill>
                          <a:srgbClr val="C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cs-CZ" sz="1800" b="1" i="0" u="none" strike="noStrike" dirty="0">
                          <a:solidFill>
                            <a:srgbClr val="C00000"/>
                          </a:solidFill>
                          <a:effectLst/>
                          <a:latin typeface="Arial" panose="020B0604020202020204" pitchFamily="34" charset="0"/>
                        </a:rPr>
                        <a:t>80 220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cs-CZ" sz="1800" b="1" i="0" u="none" strike="noStrike" kern="1200" dirty="0">
                          <a:solidFill>
                            <a:srgbClr val="C00000"/>
                          </a:solidFill>
                          <a:effectLst/>
                          <a:latin typeface="Arial" panose="020B0604020202020204" pitchFamily="34" charset="0"/>
                          <a:ea typeface="+mn-ea"/>
                          <a:cs typeface="+mn-cs"/>
                        </a:rPr>
                        <a:t>55 325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cs-CZ" sz="1800" b="0" i="0" u="none" strike="noStrike" kern="1200" dirty="0">
                          <a:solidFill>
                            <a:schemeClr val="tx1"/>
                          </a:solidFill>
                          <a:effectLst/>
                          <a:latin typeface="Arial" panose="020B0604020202020204" pitchFamily="34" charset="0"/>
                          <a:ea typeface="+mn-ea"/>
                          <a:cs typeface="+mn-cs"/>
                        </a:rPr>
                        <a: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1058226"/>
                  </a:ext>
                </a:extLst>
              </a:tr>
            </a:tbl>
          </a:graphicData>
        </a:graphic>
      </p:graphicFrame>
      <p:sp>
        <p:nvSpPr>
          <p:cNvPr id="3" name="TextovéPole 2"/>
          <p:cNvSpPr txBox="1"/>
          <p:nvPr/>
        </p:nvSpPr>
        <p:spPr>
          <a:xfrm>
            <a:off x="173511" y="5833286"/>
            <a:ext cx="11795168" cy="92333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Mimo registrační systém, bylo očkováno 183 570 osob v sociálních službách.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Probíhá přeočkování druhých dávek u osob a od pondělka sledujeme </a:t>
            </a:r>
            <a:r>
              <a:rPr kumimoji="0" lang="cs-CZ" sz="1800" b="1" i="0" u="none" strike="noStrike" kern="1200" cap="none" spc="0" normalizeH="0" baseline="0" noProof="0" dirty="0" err="1">
                <a:ln>
                  <a:noFill/>
                </a:ln>
                <a:solidFill>
                  <a:srgbClr val="000000"/>
                </a:solidFill>
                <a:effectLst/>
                <a:uLnTx/>
                <a:uFillTx/>
                <a:latin typeface="Arial" panose="020B0604020202020204"/>
                <a:ea typeface="+mn-ea"/>
                <a:cs typeface="+mn-cs"/>
              </a:rPr>
              <a:t>doregistraci</a:t>
            </a: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 osob 80 </a:t>
            </a:r>
            <a:r>
              <a:rPr kumimoji="0" lang="en-US" sz="1800" b="1"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US" sz="1800" b="1" i="0" u="none" strike="noStrike" kern="1200" cap="none" spc="0" normalizeH="0" baseline="0" noProof="0" dirty="0" err="1">
                <a:ln>
                  <a:noFill/>
                </a:ln>
                <a:solidFill>
                  <a:srgbClr val="000000"/>
                </a:solidFill>
                <a:effectLst/>
                <a:uLnTx/>
                <a:uFillTx/>
                <a:latin typeface="Arial" panose="020B0604020202020204"/>
                <a:ea typeface="+mn-ea"/>
                <a:cs typeface="+mn-cs"/>
              </a:rPr>
              <a:t>na</a:t>
            </a:r>
            <a:r>
              <a:rPr kumimoji="0" lang="en-US" sz="1800" b="1" i="0" u="none" strike="noStrike" kern="1200" cap="none" spc="0" normalizeH="0" baseline="0" noProof="0" dirty="0">
                <a:ln>
                  <a:noFill/>
                </a:ln>
                <a:solidFill>
                  <a:srgbClr val="000000"/>
                </a:solidFill>
                <a:effectLst/>
                <a:uLnTx/>
                <a:uFillTx/>
                <a:latin typeface="Arial" panose="020B0604020202020204"/>
                <a:ea typeface="+mn-ea"/>
                <a:cs typeface="+mn-cs"/>
              </a:rPr>
              <a:t> O</a:t>
            </a: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Č</a:t>
            </a:r>
            <a:r>
              <a:rPr kumimoji="0" lang="en-US" sz="1800" b="1" i="0" u="none" strike="noStrike" kern="1200" cap="none" spc="0" normalizeH="0" baseline="0" noProof="0" dirty="0">
                <a:ln>
                  <a:noFill/>
                </a:ln>
                <a:solidFill>
                  <a:srgbClr val="000000"/>
                </a:solidFill>
                <a:effectLst/>
                <a:uLnTx/>
                <a:uFillTx/>
                <a:latin typeface="Arial" panose="020B0604020202020204"/>
                <a:ea typeface="+mn-ea"/>
                <a:cs typeface="+mn-cs"/>
              </a:rPr>
              <a:t>M</a:t>
            </a:r>
            <a:endPar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cs-CZ" sz="1800" b="1" i="0" u="none" strike="noStrike" kern="1200" cap="none" spc="0" normalizeH="0" baseline="0" noProof="0" dirty="0">
                <a:ln>
                  <a:noFill/>
                </a:ln>
                <a:solidFill>
                  <a:srgbClr val="000000"/>
                </a:solidFill>
                <a:effectLst/>
                <a:uLnTx/>
                <a:uFillTx/>
                <a:latin typeface="Arial" panose="020B0604020202020204"/>
                <a:ea typeface="+mn-ea"/>
                <a:cs typeface="+mn-cs"/>
              </a:rPr>
              <a:t>Žádáme praktické lékaře o doočkování obyvatel starších 80 let.  </a:t>
            </a:r>
          </a:p>
        </p:txBody>
      </p:sp>
      <p:sp>
        <p:nvSpPr>
          <p:cNvPr id="4" name="Šipka dolů 3"/>
          <p:cNvSpPr/>
          <p:nvPr/>
        </p:nvSpPr>
        <p:spPr>
          <a:xfrm>
            <a:off x="7996687" y="500332"/>
            <a:ext cx="508958" cy="422694"/>
          </a:xfrm>
          <a:prstGeom prst="downArrow">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5818301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D7972E5-0CCD-46CA-80F9-F819739D546F}"/>
              </a:ext>
            </a:extLst>
          </p:cNvPr>
          <p:cNvSpPr>
            <a:spLocks noGrp="1"/>
          </p:cNvSpPr>
          <p:nvPr>
            <p:ph type="title"/>
          </p:nvPr>
        </p:nvSpPr>
        <p:spPr>
          <a:xfrm>
            <a:off x="257785" y="0"/>
            <a:ext cx="7434501" cy="576000"/>
          </a:xfrm>
        </p:spPr>
        <p:txBody>
          <a:bodyPr/>
          <a:lstStyle/>
          <a:p>
            <a:r>
              <a:rPr lang="cs-CZ" dirty="0"/>
              <a:t>Prioritní skupiny pro očkování – aplikované dávky v čase</a:t>
            </a:r>
          </a:p>
        </p:txBody>
      </p:sp>
      <p:sp>
        <p:nvSpPr>
          <p:cNvPr id="27" name="TextBox 26">
            <a:extLst>
              <a:ext uri="{FF2B5EF4-FFF2-40B4-BE49-F238E27FC236}">
                <a16:creationId xmlns:a16="http://schemas.microsoft.com/office/drawing/2014/main" id="{835D0792-DA3D-4697-90DD-E7E191A14A9B}"/>
              </a:ext>
            </a:extLst>
          </p:cNvPr>
          <p:cNvSpPr txBox="1"/>
          <p:nvPr/>
        </p:nvSpPr>
        <p:spPr>
          <a:xfrm rot="16200000">
            <a:off x="-2211899" y="3171829"/>
            <a:ext cx="498812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400" b="1" i="0" u="none" strike="noStrike" kern="1200" cap="none" spc="0" normalizeH="0" baseline="0" noProof="0" dirty="0">
                <a:ln>
                  <a:noFill/>
                </a:ln>
                <a:solidFill>
                  <a:srgbClr val="000000"/>
                </a:solidFill>
                <a:effectLst/>
                <a:uLnTx/>
                <a:uFillTx/>
                <a:latin typeface="Arial" panose="020B0604020202020204"/>
                <a:ea typeface="+mn-ea"/>
                <a:cs typeface="+mn-cs"/>
              </a:rPr>
              <a:t>Kumulativní počet aplikovaných dávek</a:t>
            </a:r>
          </a:p>
        </p:txBody>
      </p:sp>
      <p:graphicFrame>
        <p:nvGraphicFramePr>
          <p:cNvPr id="9" name="Graf 8">
            <a:extLst>
              <a:ext uri="{FF2B5EF4-FFF2-40B4-BE49-F238E27FC236}">
                <a16:creationId xmlns:a16="http://schemas.microsoft.com/office/drawing/2014/main" id="{FDFE61B8-F449-4A66-9A16-364371C6A084}"/>
              </a:ext>
            </a:extLst>
          </p:cNvPr>
          <p:cNvGraphicFramePr/>
          <p:nvPr>
            <p:extLst/>
          </p:nvPr>
        </p:nvGraphicFramePr>
        <p:xfrm>
          <a:off x="561974" y="759913"/>
          <a:ext cx="11377929" cy="581888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Tabulka 10">
            <a:extLst>
              <a:ext uri="{FF2B5EF4-FFF2-40B4-BE49-F238E27FC236}">
                <a16:creationId xmlns:a16="http://schemas.microsoft.com/office/drawing/2014/main" id="{35619201-FB04-4641-AC77-14154175A615}"/>
              </a:ext>
            </a:extLst>
          </p:cNvPr>
          <p:cNvGraphicFramePr>
            <a:graphicFrameLocks noGrp="1"/>
          </p:cNvGraphicFramePr>
          <p:nvPr>
            <p:extLst/>
          </p:nvPr>
        </p:nvGraphicFramePr>
        <p:xfrm>
          <a:off x="9332022" y="999808"/>
          <a:ext cx="2731706" cy="4392003"/>
        </p:xfrm>
        <a:graphic>
          <a:graphicData uri="http://schemas.openxmlformats.org/drawingml/2006/table">
            <a:tbl>
              <a:tblPr/>
              <a:tblGrid>
                <a:gridCol w="1967061">
                  <a:extLst>
                    <a:ext uri="{9D8B030D-6E8A-4147-A177-3AD203B41FA5}">
                      <a16:colId xmlns:a16="http://schemas.microsoft.com/office/drawing/2014/main" val="2493138386"/>
                    </a:ext>
                  </a:extLst>
                </a:gridCol>
                <a:gridCol w="764645">
                  <a:extLst>
                    <a:ext uri="{9D8B030D-6E8A-4147-A177-3AD203B41FA5}">
                      <a16:colId xmlns:a16="http://schemas.microsoft.com/office/drawing/2014/main" val="477226283"/>
                    </a:ext>
                  </a:extLst>
                </a:gridCol>
              </a:tblGrid>
              <a:tr h="627429">
                <a:tc>
                  <a:txBody>
                    <a:bodyPr/>
                    <a:lstStyle/>
                    <a:p>
                      <a:pPr algn="l" fontAlgn="ctr"/>
                      <a:r>
                        <a:rPr lang="cs-CZ" sz="1200" b="1" i="0" u="none" strike="noStrike" dirty="0">
                          <a:solidFill>
                            <a:srgbClr val="000000"/>
                          </a:solidFill>
                          <a:effectLst/>
                          <a:latin typeface="Arial" panose="020B0604020202020204" pitchFamily="34" charset="0"/>
                        </a:rPr>
                        <a:t>Osoby ve věku 80+ celkem</a:t>
                      </a:r>
                    </a:p>
                  </a:txBody>
                  <a:tcPr marL="9525" marR="9525" marT="9525" marB="0" anchor="ctr">
                    <a:lnL>
                      <a:noFill/>
                    </a:lnL>
                    <a:lnR>
                      <a:noFill/>
                    </a:lnR>
                    <a:lnT>
                      <a:noFill/>
                    </a:lnT>
                    <a:lnB>
                      <a:noFill/>
                    </a:lnB>
                    <a:solidFill>
                      <a:schemeClr val="bg1"/>
                    </a:solidFill>
                  </a:tcPr>
                </a:tc>
                <a:tc>
                  <a:txBody>
                    <a:bodyPr/>
                    <a:lstStyle/>
                    <a:p>
                      <a:pPr algn="ctr" fontAlgn="ctr"/>
                      <a:r>
                        <a:rPr lang="cs-CZ" sz="1200" b="1" i="0" u="none" strike="noStrike">
                          <a:solidFill>
                            <a:srgbClr val="000000"/>
                          </a:solidFill>
                          <a:effectLst/>
                          <a:latin typeface="Arial" panose="020B0604020202020204" pitchFamily="34" charset="0"/>
                        </a:rPr>
                        <a:t>473 544</a:t>
                      </a:r>
                    </a:p>
                  </a:txBody>
                  <a:tcPr marL="9525" marR="9525" marT="9525" marB="0" anchor="ctr">
                    <a:lnL>
                      <a:noFill/>
                    </a:lnL>
                    <a:lnR>
                      <a:noFill/>
                    </a:lnR>
                    <a:lnT>
                      <a:noFill/>
                    </a:lnT>
                    <a:lnB>
                      <a:noFill/>
                    </a:lnB>
                    <a:solidFill>
                      <a:schemeClr val="bg1"/>
                    </a:solidFill>
                  </a:tcPr>
                </a:tc>
                <a:extLst>
                  <a:ext uri="{0D108BD9-81ED-4DB2-BD59-A6C34878D82A}">
                    <a16:rowId xmlns:a16="http://schemas.microsoft.com/office/drawing/2014/main" val="1180816711"/>
                  </a:ext>
                </a:extLst>
              </a:tr>
              <a:tr h="627429">
                <a:tc>
                  <a:txBody>
                    <a:bodyPr/>
                    <a:lstStyle/>
                    <a:p>
                      <a:pPr algn="l" fontAlgn="ctr"/>
                      <a:r>
                        <a:rPr lang="cs-CZ" sz="1200" b="1" i="0" u="none" strike="noStrike">
                          <a:solidFill>
                            <a:srgbClr val="000000"/>
                          </a:solidFill>
                          <a:effectLst/>
                          <a:latin typeface="Arial" panose="020B0604020202020204" pitchFamily="34" charset="0"/>
                        </a:rPr>
                        <a:t>Osoby ve věku 70-79 celkem</a:t>
                      </a:r>
                    </a:p>
                  </a:txBody>
                  <a:tcPr marL="9525" marR="9525" marT="9525" marB="0" anchor="ctr">
                    <a:lnL>
                      <a:noFill/>
                    </a:lnL>
                    <a:lnR>
                      <a:noFill/>
                    </a:lnR>
                    <a:lnT>
                      <a:noFill/>
                    </a:lnT>
                    <a:lnB>
                      <a:noFill/>
                    </a:lnB>
                    <a:solidFill>
                      <a:schemeClr val="bg1"/>
                    </a:solidFill>
                  </a:tcPr>
                </a:tc>
                <a:tc>
                  <a:txBody>
                    <a:bodyPr/>
                    <a:lstStyle/>
                    <a:p>
                      <a:pPr algn="ctr" fontAlgn="ctr"/>
                      <a:r>
                        <a:rPr lang="cs-CZ" sz="1200" b="1" i="0" u="none" strike="noStrike">
                          <a:solidFill>
                            <a:srgbClr val="000000"/>
                          </a:solidFill>
                          <a:effectLst/>
                          <a:latin typeface="Arial" panose="020B0604020202020204" pitchFamily="34" charset="0"/>
                        </a:rPr>
                        <a:t>446 294</a:t>
                      </a:r>
                    </a:p>
                  </a:txBody>
                  <a:tcPr marL="9525" marR="9525" marT="9525" marB="0" anchor="ctr">
                    <a:lnL>
                      <a:noFill/>
                    </a:lnL>
                    <a:lnR>
                      <a:noFill/>
                    </a:lnR>
                    <a:lnT>
                      <a:noFill/>
                    </a:lnT>
                    <a:lnB>
                      <a:noFill/>
                    </a:lnB>
                    <a:solidFill>
                      <a:schemeClr val="bg1"/>
                    </a:solidFill>
                  </a:tcPr>
                </a:tc>
                <a:extLst>
                  <a:ext uri="{0D108BD9-81ED-4DB2-BD59-A6C34878D82A}">
                    <a16:rowId xmlns:a16="http://schemas.microsoft.com/office/drawing/2014/main" val="3451517692"/>
                  </a:ext>
                </a:extLst>
              </a:tr>
              <a:tr h="627429">
                <a:tc>
                  <a:txBody>
                    <a:bodyPr/>
                    <a:lstStyle/>
                    <a:p>
                      <a:pPr algn="l" fontAlgn="ctr"/>
                      <a:r>
                        <a:rPr lang="cs-CZ" sz="1200" b="1" i="0" u="none" strike="noStrike">
                          <a:solidFill>
                            <a:srgbClr val="000000"/>
                          </a:solidFill>
                          <a:effectLst/>
                          <a:latin typeface="Arial" panose="020B0604020202020204" pitchFamily="34" charset="0"/>
                        </a:rPr>
                        <a:t>Zdravotničtí pracovníci / ochrana veřejného zdraví celkem</a:t>
                      </a:r>
                    </a:p>
                  </a:txBody>
                  <a:tcPr marL="9525" marR="9525" marT="9525" marB="0" anchor="ctr">
                    <a:lnL>
                      <a:noFill/>
                    </a:lnL>
                    <a:lnR>
                      <a:noFill/>
                    </a:lnR>
                    <a:lnT>
                      <a:noFill/>
                    </a:lnT>
                    <a:lnB>
                      <a:noFill/>
                    </a:lnB>
                    <a:solidFill>
                      <a:schemeClr val="bg1"/>
                    </a:solidFill>
                  </a:tcPr>
                </a:tc>
                <a:tc>
                  <a:txBody>
                    <a:bodyPr/>
                    <a:lstStyle/>
                    <a:p>
                      <a:pPr algn="ctr" fontAlgn="ctr"/>
                      <a:r>
                        <a:rPr lang="cs-CZ" sz="1200" b="1" i="0" u="none" strike="noStrike">
                          <a:solidFill>
                            <a:srgbClr val="000000"/>
                          </a:solidFill>
                          <a:effectLst/>
                          <a:latin typeface="Arial" panose="020B0604020202020204" pitchFamily="34" charset="0"/>
                        </a:rPr>
                        <a:t>355 660</a:t>
                      </a:r>
                    </a:p>
                  </a:txBody>
                  <a:tcPr marL="9525" marR="9525" marT="9525" marB="0" anchor="ctr">
                    <a:lnL>
                      <a:noFill/>
                    </a:lnL>
                    <a:lnR>
                      <a:noFill/>
                    </a:lnR>
                    <a:lnT>
                      <a:noFill/>
                    </a:lnT>
                    <a:lnB>
                      <a:noFill/>
                    </a:lnB>
                    <a:solidFill>
                      <a:schemeClr val="bg1"/>
                    </a:solidFill>
                  </a:tcPr>
                </a:tc>
                <a:extLst>
                  <a:ext uri="{0D108BD9-81ED-4DB2-BD59-A6C34878D82A}">
                    <a16:rowId xmlns:a16="http://schemas.microsoft.com/office/drawing/2014/main" val="397161812"/>
                  </a:ext>
                </a:extLst>
              </a:tr>
              <a:tr h="627429">
                <a:tc>
                  <a:txBody>
                    <a:bodyPr/>
                    <a:lstStyle/>
                    <a:p>
                      <a:pPr algn="l" fontAlgn="ctr"/>
                      <a:r>
                        <a:rPr lang="cs-CZ" sz="1200" b="1" i="0" u="none" strike="noStrike">
                          <a:solidFill>
                            <a:srgbClr val="000000"/>
                          </a:solidFill>
                          <a:effectLst/>
                          <a:latin typeface="Arial" panose="020B0604020202020204" pitchFamily="34" charset="0"/>
                        </a:rPr>
                        <a:t>Pracovníci a klienti v sociálních službách</a:t>
                      </a:r>
                    </a:p>
                  </a:txBody>
                  <a:tcPr marL="9525" marR="9525" marT="9525" marB="0" anchor="ctr">
                    <a:lnL>
                      <a:noFill/>
                    </a:lnL>
                    <a:lnR>
                      <a:noFill/>
                    </a:lnR>
                    <a:lnT>
                      <a:noFill/>
                    </a:lnT>
                    <a:lnB>
                      <a:noFill/>
                    </a:lnB>
                    <a:solidFill>
                      <a:schemeClr val="bg1"/>
                    </a:solidFill>
                  </a:tcPr>
                </a:tc>
                <a:tc>
                  <a:txBody>
                    <a:bodyPr/>
                    <a:lstStyle/>
                    <a:p>
                      <a:pPr algn="ctr" fontAlgn="ctr"/>
                      <a:r>
                        <a:rPr lang="cs-CZ" sz="1200" b="1" i="0" u="none" strike="noStrike">
                          <a:solidFill>
                            <a:srgbClr val="000000"/>
                          </a:solidFill>
                          <a:effectLst/>
                          <a:latin typeface="Arial" panose="020B0604020202020204" pitchFamily="34" charset="0"/>
                        </a:rPr>
                        <a:t>168 432</a:t>
                      </a:r>
                    </a:p>
                  </a:txBody>
                  <a:tcPr marL="9525" marR="9525" marT="9525" marB="0" anchor="ctr">
                    <a:lnL>
                      <a:noFill/>
                    </a:lnL>
                    <a:lnR>
                      <a:noFill/>
                    </a:lnR>
                    <a:lnT>
                      <a:noFill/>
                    </a:lnT>
                    <a:lnB>
                      <a:noFill/>
                    </a:lnB>
                    <a:solidFill>
                      <a:schemeClr val="bg1"/>
                    </a:solidFill>
                  </a:tcPr>
                </a:tc>
                <a:extLst>
                  <a:ext uri="{0D108BD9-81ED-4DB2-BD59-A6C34878D82A}">
                    <a16:rowId xmlns:a16="http://schemas.microsoft.com/office/drawing/2014/main" val="1971415959"/>
                  </a:ext>
                </a:extLst>
              </a:tr>
              <a:tr h="627429">
                <a:tc>
                  <a:txBody>
                    <a:bodyPr/>
                    <a:lstStyle/>
                    <a:p>
                      <a:pPr algn="l" fontAlgn="ctr"/>
                      <a:r>
                        <a:rPr lang="cs-CZ" sz="1200" b="1" i="0" u="none" strike="noStrike" dirty="0">
                          <a:solidFill>
                            <a:srgbClr val="000000"/>
                          </a:solidFill>
                          <a:effectLst/>
                          <a:latin typeface="Arial" panose="020B0604020202020204" pitchFamily="34" charset="0"/>
                        </a:rPr>
                        <a:t>Ostatní*</a:t>
                      </a:r>
                    </a:p>
                  </a:txBody>
                  <a:tcPr marL="9525" marR="9525" marT="9525" marB="0" anchor="ctr">
                    <a:lnL>
                      <a:noFill/>
                    </a:lnL>
                    <a:lnR>
                      <a:noFill/>
                    </a:lnR>
                    <a:lnT>
                      <a:noFill/>
                    </a:lnT>
                    <a:lnB>
                      <a:noFill/>
                    </a:lnB>
                    <a:solidFill>
                      <a:schemeClr val="bg1"/>
                    </a:solidFill>
                  </a:tcPr>
                </a:tc>
                <a:tc>
                  <a:txBody>
                    <a:bodyPr/>
                    <a:lstStyle/>
                    <a:p>
                      <a:pPr algn="ctr" fontAlgn="ctr"/>
                      <a:r>
                        <a:rPr lang="cs-CZ" sz="1200" b="1" i="0" u="none" strike="noStrike">
                          <a:solidFill>
                            <a:srgbClr val="000000"/>
                          </a:solidFill>
                          <a:effectLst/>
                          <a:latin typeface="Arial" panose="020B0604020202020204" pitchFamily="34" charset="0"/>
                        </a:rPr>
                        <a:t>129 332</a:t>
                      </a:r>
                    </a:p>
                  </a:txBody>
                  <a:tcPr marL="9525" marR="9525" marT="9525" marB="0" anchor="ctr">
                    <a:lnL>
                      <a:noFill/>
                    </a:lnL>
                    <a:lnR>
                      <a:noFill/>
                    </a:lnR>
                    <a:lnT>
                      <a:noFill/>
                    </a:lnT>
                    <a:lnB>
                      <a:noFill/>
                    </a:lnB>
                    <a:solidFill>
                      <a:schemeClr val="bg1"/>
                    </a:solidFill>
                  </a:tcPr>
                </a:tc>
                <a:extLst>
                  <a:ext uri="{0D108BD9-81ED-4DB2-BD59-A6C34878D82A}">
                    <a16:rowId xmlns:a16="http://schemas.microsoft.com/office/drawing/2014/main" val="3995106629"/>
                  </a:ext>
                </a:extLst>
              </a:tr>
              <a:tr h="627429">
                <a:tc>
                  <a:txBody>
                    <a:bodyPr/>
                    <a:lstStyle/>
                    <a:p>
                      <a:pPr algn="l" fontAlgn="ctr"/>
                      <a:r>
                        <a:rPr lang="cs-CZ" sz="1200" b="1" i="0" u="none" strike="noStrike">
                          <a:solidFill>
                            <a:srgbClr val="000000"/>
                          </a:solidFill>
                          <a:effectLst/>
                          <a:latin typeface="Arial" panose="020B0604020202020204" pitchFamily="34" charset="0"/>
                        </a:rPr>
                        <a:t>Pracovníci ve školství</a:t>
                      </a:r>
                    </a:p>
                  </a:txBody>
                  <a:tcPr marL="9525" marR="9525" marT="9525" marB="0" anchor="ctr">
                    <a:lnL>
                      <a:noFill/>
                    </a:lnL>
                    <a:lnR>
                      <a:noFill/>
                    </a:lnR>
                    <a:lnT>
                      <a:noFill/>
                    </a:lnT>
                    <a:lnB>
                      <a:noFill/>
                    </a:lnB>
                    <a:solidFill>
                      <a:schemeClr val="bg1"/>
                    </a:solidFill>
                  </a:tcPr>
                </a:tc>
                <a:tc>
                  <a:txBody>
                    <a:bodyPr/>
                    <a:lstStyle/>
                    <a:p>
                      <a:pPr algn="ctr" fontAlgn="ctr"/>
                      <a:r>
                        <a:rPr lang="cs-CZ" sz="1200" b="1" i="0" u="none" strike="noStrike">
                          <a:solidFill>
                            <a:srgbClr val="000000"/>
                          </a:solidFill>
                          <a:effectLst/>
                          <a:latin typeface="Arial" panose="020B0604020202020204" pitchFamily="34" charset="0"/>
                        </a:rPr>
                        <a:t>120 325</a:t>
                      </a:r>
                    </a:p>
                  </a:txBody>
                  <a:tcPr marL="9525" marR="9525" marT="9525" marB="0" anchor="ctr">
                    <a:lnL>
                      <a:noFill/>
                    </a:lnL>
                    <a:lnR>
                      <a:noFill/>
                    </a:lnR>
                    <a:lnT>
                      <a:noFill/>
                    </a:lnT>
                    <a:lnB>
                      <a:noFill/>
                    </a:lnB>
                    <a:solidFill>
                      <a:schemeClr val="bg1"/>
                    </a:solidFill>
                  </a:tcPr>
                </a:tc>
                <a:extLst>
                  <a:ext uri="{0D108BD9-81ED-4DB2-BD59-A6C34878D82A}">
                    <a16:rowId xmlns:a16="http://schemas.microsoft.com/office/drawing/2014/main" val="2039445733"/>
                  </a:ext>
                </a:extLst>
              </a:tr>
              <a:tr h="627429">
                <a:tc>
                  <a:txBody>
                    <a:bodyPr/>
                    <a:lstStyle/>
                    <a:p>
                      <a:pPr algn="l" fontAlgn="ctr"/>
                      <a:r>
                        <a:rPr lang="cs-CZ" sz="1200" b="1" i="0" u="none" strike="noStrike" dirty="0">
                          <a:solidFill>
                            <a:srgbClr val="000000"/>
                          </a:solidFill>
                          <a:effectLst/>
                          <a:latin typeface="Arial" panose="020B0604020202020204" pitchFamily="34" charset="0"/>
                        </a:rPr>
                        <a:t>Chronicky nemocní</a:t>
                      </a:r>
                    </a:p>
                  </a:txBody>
                  <a:tcPr marL="9525" marR="9525" marT="9525" marB="0" anchor="ctr">
                    <a:lnL>
                      <a:noFill/>
                    </a:lnL>
                    <a:lnR>
                      <a:noFill/>
                    </a:lnR>
                    <a:lnT>
                      <a:noFill/>
                    </a:lnT>
                    <a:lnB>
                      <a:noFill/>
                    </a:lnB>
                    <a:solidFill>
                      <a:schemeClr val="bg1"/>
                    </a:solidFill>
                  </a:tcPr>
                </a:tc>
                <a:tc>
                  <a:txBody>
                    <a:bodyPr/>
                    <a:lstStyle/>
                    <a:p>
                      <a:pPr algn="ctr" fontAlgn="ctr"/>
                      <a:r>
                        <a:rPr lang="cs-CZ" sz="1200" b="1" i="0" u="none" strike="noStrike" dirty="0">
                          <a:solidFill>
                            <a:srgbClr val="000000"/>
                          </a:solidFill>
                          <a:effectLst/>
                          <a:latin typeface="Arial" panose="020B0604020202020204" pitchFamily="34" charset="0"/>
                        </a:rPr>
                        <a:t>27 257</a:t>
                      </a:r>
                    </a:p>
                  </a:txBody>
                  <a:tcPr marL="9525" marR="9525" marT="9525" marB="0" anchor="ctr">
                    <a:lnL>
                      <a:noFill/>
                    </a:lnL>
                    <a:lnR>
                      <a:noFill/>
                    </a:lnR>
                    <a:lnT>
                      <a:noFill/>
                    </a:lnT>
                    <a:lnB>
                      <a:noFill/>
                    </a:lnB>
                    <a:solidFill>
                      <a:schemeClr val="bg1"/>
                    </a:solidFill>
                  </a:tcPr>
                </a:tc>
                <a:extLst>
                  <a:ext uri="{0D108BD9-81ED-4DB2-BD59-A6C34878D82A}">
                    <a16:rowId xmlns:a16="http://schemas.microsoft.com/office/drawing/2014/main" val="3522989975"/>
                  </a:ext>
                </a:extLst>
              </a:tr>
            </a:tbl>
          </a:graphicData>
        </a:graphic>
      </p:graphicFrame>
      <p:sp>
        <p:nvSpPr>
          <p:cNvPr id="3" name="Obdélník 2">
            <a:extLst>
              <a:ext uri="{FF2B5EF4-FFF2-40B4-BE49-F238E27FC236}">
                <a16:creationId xmlns:a16="http://schemas.microsoft.com/office/drawing/2014/main" id="{442835BF-F101-4F84-B183-D210FFF048AE}"/>
              </a:ext>
            </a:extLst>
          </p:cNvPr>
          <p:cNvSpPr/>
          <p:nvPr/>
        </p:nvSpPr>
        <p:spPr>
          <a:xfrm>
            <a:off x="9186460" y="5448273"/>
            <a:ext cx="2762968"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000" b="0" i="0" u="none" strike="noStrike" kern="1200" cap="none" spc="0" normalizeH="0" baseline="0" noProof="0" dirty="0">
                <a:ln>
                  <a:noFill/>
                </a:ln>
                <a:solidFill>
                  <a:srgbClr val="000000"/>
                </a:solidFill>
                <a:effectLst/>
                <a:uLnTx/>
                <a:uFillTx/>
                <a:latin typeface="Arial" panose="020B0604020202020204"/>
                <a:ea typeface="+mn-ea"/>
                <a:cs typeface="+mn-cs"/>
              </a:rPr>
              <a:t>* pracovníci kritické infrastruktury a ostatní</a:t>
            </a:r>
          </a:p>
        </p:txBody>
      </p:sp>
      <p:sp>
        <p:nvSpPr>
          <p:cNvPr id="12" name="Obdélník 11">
            <a:extLst>
              <a:ext uri="{FF2B5EF4-FFF2-40B4-BE49-F238E27FC236}">
                <a16:creationId xmlns:a16="http://schemas.microsoft.com/office/drawing/2014/main" id="{F2F30761-04A3-420D-862F-AD03D34803D6}"/>
              </a:ext>
            </a:extLst>
          </p:cNvPr>
          <p:cNvSpPr/>
          <p:nvPr/>
        </p:nvSpPr>
        <p:spPr>
          <a:xfrm>
            <a:off x="4010285" y="6574393"/>
            <a:ext cx="4297971" cy="2616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0" i="0" u="none" strike="noStrike" kern="1200" cap="none" spc="0" normalizeH="0" baseline="0" noProof="0" dirty="0">
                <a:ln>
                  <a:noFill/>
                </a:ln>
                <a:solidFill>
                  <a:srgbClr val="000000"/>
                </a:solidFill>
                <a:effectLst/>
                <a:uLnTx/>
                <a:uFillTx/>
                <a:latin typeface="Arial" panose="020B0604020202020204"/>
                <a:ea typeface="+mn-ea"/>
                <a:cs typeface="+mn-cs"/>
              </a:rPr>
              <a:t>Zdroj: Informační systém infekční nemoci (ISIN) – modul očkování</a:t>
            </a:r>
          </a:p>
        </p:txBody>
      </p:sp>
    </p:spTree>
    <p:extLst>
      <p:ext uri="{BB962C8B-B14F-4D97-AF65-F5344CB8AC3E}">
        <p14:creationId xmlns:p14="http://schemas.microsoft.com/office/powerpoint/2010/main" val="28618701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D7972E5-0CCD-46CA-80F9-F819739D546F}"/>
              </a:ext>
            </a:extLst>
          </p:cNvPr>
          <p:cNvSpPr>
            <a:spLocks noGrp="1"/>
          </p:cNvSpPr>
          <p:nvPr>
            <p:ph type="title"/>
          </p:nvPr>
        </p:nvSpPr>
        <p:spPr>
          <a:xfrm>
            <a:off x="257785" y="0"/>
            <a:ext cx="7434501" cy="576000"/>
          </a:xfrm>
        </p:spPr>
        <p:txBody>
          <a:bodyPr/>
          <a:lstStyle/>
          <a:p>
            <a:r>
              <a:rPr lang="cs-CZ" dirty="0"/>
              <a:t>Vakcinace dle kategorií: osoby </a:t>
            </a:r>
          </a:p>
        </p:txBody>
      </p:sp>
      <p:sp>
        <p:nvSpPr>
          <p:cNvPr id="9" name="TextBox 6">
            <a:extLst>
              <a:ext uri="{FF2B5EF4-FFF2-40B4-BE49-F238E27FC236}">
                <a16:creationId xmlns:a16="http://schemas.microsoft.com/office/drawing/2014/main" id="{01B45DCB-A3A6-4350-8A61-90F29254024D}"/>
              </a:ext>
            </a:extLst>
          </p:cNvPr>
          <p:cNvSpPr txBox="1"/>
          <p:nvPr/>
        </p:nvSpPr>
        <p:spPr>
          <a:xfrm>
            <a:off x="5765437" y="102272"/>
            <a:ext cx="270625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FFFFFF"/>
                </a:solidFill>
                <a:effectLst/>
                <a:uLnTx/>
                <a:uFillTx/>
                <a:latin typeface="Arial" panose="020B0604020202020204"/>
                <a:ea typeface="+mn-ea"/>
                <a:cs typeface="+mn-cs"/>
              </a:rPr>
              <a:t>Stav k 28. 3. 2021</a:t>
            </a:r>
          </a:p>
        </p:txBody>
      </p:sp>
      <p:sp>
        <p:nvSpPr>
          <p:cNvPr id="8" name="TextovéPole 7">
            <a:extLst>
              <a:ext uri="{FF2B5EF4-FFF2-40B4-BE49-F238E27FC236}">
                <a16:creationId xmlns:a16="http://schemas.microsoft.com/office/drawing/2014/main" id="{5317C36A-E941-43B0-827A-3E8272DBA669}"/>
              </a:ext>
            </a:extLst>
          </p:cNvPr>
          <p:cNvSpPr txBox="1"/>
          <p:nvPr/>
        </p:nvSpPr>
        <p:spPr>
          <a:xfrm>
            <a:off x="303276" y="6185027"/>
            <a:ext cx="1158544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1" u="none" strike="noStrike" kern="1200" cap="none" spc="0" normalizeH="0" baseline="0" noProof="0" dirty="0">
                <a:ln>
                  <a:noFill/>
                </a:ln>
                <a:solidFill>
                  <a:srgbClr val="000000"/>
                </a:solidFill>
                <a:effectLst/>
                <a:uLnTx/>
                <a:uFillTx/>
                <a:latin typeface="Arial" panose="020B0604020202020204"/>
                <a:ea typeface="+mn-ea"/>
                <a:cs typeface="+mn-cs"/>
              </a:rPr>
              <a:t>* Do kategorií „ostatní“ podle věku jsou zařazeni senioři nespadající do jiné kategorie, neboť ve věku 70-79 a 80 a více let jsou očkovány i osoby, které jsou začleněny do kategorie zdravotníků (dle vzdělání) nebo sociálních zřízení (dle pobytu)</a:t>
            </a:r>
            <a:endParaRPr kumimoji="0" lang="en-US" sz="14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graphicFrame>
        <p:nvGraphicFramePr>
          <p:cNvPr id="10" name="Tabulka 9">
            <a:extLst>
              <a:ext uri="{FF2B5EF4-FFF2-40B4-BE49-F238E27FC236}">
                <a16:creationId xmlns:a16="http://schemas.microsoft.com/office/drawing/2014/main" id="{47D0674B-1F8C-4B46-ACDE-575F0A720D26}"/>
              </a:ext>
            </a:extLst>
          </p:cNvPr>
          <p:cNvGraphicFramePr>
            <a:graphicFrameLocks noGrp="1"/>
          </p:cNvGraphicFramePr>
          <p:nvPr>
            <p:extLst/>
          </p:nvPr>
        </p:nvGraphicFramePr>
        <p:xfrm>
          <a:off x="2520586" y="1762918"/>
          <a:ext cx="9569979" cy="4422105"/>
        </p:xfrm>
        <a:graphic>
          <a:graphicData uri="http://schemas.openxmlformats.org/drawingml/2006/table">
            <a:tbl>
              <a:tblPr/>
              <a:tblGrid>
                <a:gridCol w="1063331">
                  <a:extLst>
                    <a:ext uri="{9D8B030D-6E8A-4147-A177-3AD203B41FA5}">
                      <a16:colId xmlns:a16="http://schemas.microsoft.com/office/drawing/2014/main" val="3044931688"/>
                    </a:ext>
                  </a:extLst>
                </a:gridCol>
                <a:gridCol w="1063331">
                  <a:extLst>
                    <a:ext uri="{9D8B030D-6E8A-4147-A177-3AD203B41FA5}">
                      <a16:colId xmlns:a16="http://schemas.microsoft.com/office/drawing/2014/main" val="2466067193"/>
                    </a:ext>
                  </a:extLst>
                </a:gridCol>
                <a:gridCol w="1063331">
                  <a:extLst>
                    <a:ext uri="{9D8B030D-6E8A-4147-A177-3AD203B41FA5}">
                      <a16:colId xmlns:a16="http://schemas.microsoft.com/office/drawing/2014/main" val="765649265"/>
                    </a:ext>
                  </a:extLst>
                </a:gridCol>
                <a:gridCol w="1063331">
                  <a:extLst>
                    <a:ext uri="{9D8B030D-6E8A-4147-A177-3AD203B41FA5}">
                      <a16:colId xmlns:a16="http://schemas.microsoft.com/office/drawing/2014/main" val="335336773"/>
                    </a:ext>
                  </a:extLst>
                </a:gridCol>
                <a:gridCol w="1063331">
                  <a:extLst>
                    <a:ext uri="{9D8B030D-6E8A-4147-A177-3AD203B41FA5}">
                      <a16:colId xmlns:a16="http://schemas.microsoft.com/office/drawing/2014/main" val="1499512573"/>
                    </a:ext>
                  </a:extLst>
                </a:gridCol>
                <a:gridCol w="1063331">
                  <a:extLst>
                    <a:ext uri="{9D8B030D-6E8A-4147-A177-3AD203B41FA5}">
                      <a16:colId xmlns:a16="http://schemas.microsoft.com/office/drawing/2014/main" val="2608453981"/>
                    </a:ext>
                  </a:extLst>
                </a:gridCol>
                <a:gridCol w="1063331">
                  <a:extLst>
                    <a:ext uri="{9D8B030D-6E8A-4147-A177-3AD203B41FA5}">
                      <a16:colId xmlns:a16="http://schemas.microsoft.com/office/drawing/2014/main" val="4196619205"/>
                    </a:ext>
                  </a:extLst>
                </a:gridCol>
                <a:gridCol w="1063331">
                  <a:extLst>
                    <a:ext uri="{9D8B030D-6E8A-4147-A177-3AD203B41FA5}">
                      <a16:colId xmlns:a16="http://schemas.microsoft.com/office/drawing/2014/main" val="406972802"/>
                    </a:ext>
                  </a:extLst>
                </a:gridCol>
                <a:gridCol w="1063331">
                  <a:extLst>
                    <a:ext uri="{9D8B030D-6E8A-4147-A177-3AD203B41FA5}">
                      <a16:colId xmlns:a16="http://schemas.microsoft.com/office/drawing/2014/main" val="2649445505"/>
                    </a:ext>
                  </a:extLst>
                </a:gridCol>
              </a:tblGrid>
              <a:tr h="294807">
                <a:tc>
                  <a:txBody>
                    <a:bodyPr/>
                    <a:lstStyle/>
                    <a:p>
                      <a:pPr algn="r" fontAlgn="b"/>
                      <a:endParaRPr lang="cs-CZ"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EE1"/>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2C5"/>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BE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3F6"/>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4E7"/>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898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A5A8"/>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4F7"/>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3E6"/>
                    </a:solidFill>
                  </a:tcPr>
                </a:tc>
                <a:extLst>
                  <a:ext uri="{0D108BD9-81ED-4DB2-BD59-A6C34878D82A}">
                    <a16:rowId xmlns:a16="http://schemas.microsoft.com/office/drawing/2014/main" val="1843462601"/>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2E5"/>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2E5"/>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6D9"/>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ACC"/>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7476"/>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B6B8"/>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9FC"/>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4E7"/>
                    </a:solidFill>
                  </a:tcPr>
                </a:tc>
                <a:extLst>
                  <a:ext uri="{0D108BD9-81ED-4DB2-BD59-A6C34878D82A}">
                    <a16:rowId xmlns:a16="http://schemas.microsoft.com/office/drawing/2014/main" val="3651670491"/>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0E2"/>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1E4"/>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1D4"/>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7FA"/>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2D5"/>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8284"/>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A2A4"/>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EF1"/>
                    </a:solidFill>
                  </a:tcPr>
                </a:tc>
                <a:extLst>
                  <a:ext uri="{0D108BD9-81ED-4DB2-BD59-A6C34878D82A}">
                    <a16:rowId xmlns:a16="http://schemas.microsoft.com/office/drawing/2014/main" val="2292335233"/>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3E6"/>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BEC0"/>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DE0"/>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6F9"/>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3D6"/>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888A"/>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B0B3"/>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9FC"/>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0F3"/>
                    </a:solidFill>
                  </a:tcPr>
                </a:tc>
                <a:extLst>
                  <a:ext uri="{0D108BD9-81ED-4DB2-BD59-A6C34878D82A}">
                    <a16:rowId xmlns:a16="http://schemas.microsoft.com/office/drawing/2014/main" val="3786528317"/>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7EA"/>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1E4"/>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8E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9FC"/>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ADC"/>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8696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BEC1"/>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4E7"/>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ADC"/>
                    </a:solidFill>
                  </a:tcPr>
                </a:tc>
                <a:extLst>
                  <a:ext uri="{0D108BD9-81ED-4DB2-BD59-A6C34878D82A}">
                    <a16:rowId xmlns:a16="http://schemas.microsoft.com/office/drawing/2014/main" val="2739671102"/>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BD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9DC"/>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1D4"/>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FF2"/>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1D3"/>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9699"/>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B3B5"/>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2F5"/>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9EB"/>
                    </a:solidFill>
                  </a:tcPr>
                </a:tc>
                <a:extLst>
                  <a:ext uri="{0D108BD9-81ED-4DB2-BD59-A6C34878D82A}">
                    <a16:rowId xmlns:a16="http://schemas.microsoft.com/office/drawing/2014/main" val="2572889858"/>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EE1"/>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DE0"/>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6D9"/>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AFD"/>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9EC"/>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7E80"/>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A5A8"/>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7FA"/>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ADD"/>
                    </a:solidFill>
                  </a:tcPr>
                </a:tc>
                <a:extLst>
                  <a:ext uri="{0D108BD9-81ED-4DB2-BD59-A6C34878D82A}">
                    <a16:rowId xmlns:a16="http://schemas.microsoft.com/office/drawing/2014/main" val="1148072800"/>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EE1"/>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FE2"/>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FE2"/>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2F5"/>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2E4"/>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8183"/>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A3A6"/>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0F2"/>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4E7"/>
                    </a:solidFill>
                  </a:tcPr>
                </a:tc>
                <a:extLst>
                  <a:ext uri="{0D108BD9-81ED-4DB2-BD59-A6C34878D82A}">
                    <a16:rowId xmlns:a16="http://schemas.microsoft.com/office/drawing/2014/main" val="1874977878"/>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0E3"/>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CD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DE0"/>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6F9"/>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6D9"/>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7D7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9698"/>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8F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6F9"/>
                    </a:solidFill>
                  </a:tcPr>
                </a:tc>
                <a:extLst>
                  <a:ext uri="{0D108BD9-81ED-4DB2-BD59-A6C34878D82A}">
                    <a16:rowId xmlns:a16="http://schemas.microsoft.com/office/drawing/2014/main" val="708843444"/>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0E3"/>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BD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DD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8F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8C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7B7D"/>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A8AA"/>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BF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1F4"/>
                    </a:solidFill>
                  </a:tcPr>
                </a:tc>
                <a:extLst>
                  <a:ext uri="{0D108BD9-81ED-4DB2-BD59-A6C34878D82A}">
                    <a16:rowId xmlns:a16="http://schemas.microsoft.com/office/drawing/2014/main" val="1613748252"/>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8D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EE0"/>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4D7"/>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EF1"/>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ADD"/>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8789"/>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ADA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5F8"/>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DF0"/>
                    </a:solidFill>
                  </a:tcPr>
                </a:tc>
                <a:extLst>
                  <a:ext uri="{0D108BD9-81ED-4DB2-BD59-A6C34878D82A}">
                    <a16:rowId xmlns:a16="http://schemas.microsoft.com/office/drawing/2014/main" val="3311055817"/>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EE1"/>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CD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DD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BF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DE0"/>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7A7C"/>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9EA1"/>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7FA"/>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BEE"/>
                    </a:solidFill>
                  </a:tcPr>
                </a:tc>
                <a:extLst>
                  <a:ext uri="{0D108BD9-81ED-4DB2-BD59-A6C34878D82A}">
                    <a16:rowId xmlns:a16="http://schemas.microsoft.com/office/drawing/2014/main" val="3112853855"/>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4E7"/>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7D9"/>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3D6"/>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0E3"/>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8284"/>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9395"/>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7FA"/>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3F6"/>
                    </a:solidFill>
                  </a:tcPr>
                </a:tc>
                <a:extLst>
                  <a:ext uri="{0D108BD9-81ED-4DB2-BD59-A6C34878D82A}">
                    <a16:rowId xmlns:a16="http://schemas.microsoft.com/office/drawing/2014/main" val="3050551610"/>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0E3"/>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EE0"/>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9DC"/>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7FA"/>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EF1"/>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7B7D"/>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A9A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7FA"/>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2D4"/>
                    </a:solidFill>
                  </a:tcPr>
                </a:tc>
                <a:extLst>
                  <a:ext uri="{0D108BD9-81ED-4DB2-BD59-A6C34878D82A}">
                    <a16:rowId xmlns:a16="http://schemas.microsoft.com/office/drawing/2014/main" val="1655783104"/>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FE2"/>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7DA"/>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BD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6F9"/>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BD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8183"/>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A9A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6F9"/>
                    </a:solidFill>
                  </a:tcPr>
                </a:tc>
                <a:tc>
                  <a:txBody>
                    <a:bodyPr/>
                    <a:lstStyle/>
                    <a:p>
                      <a:pPr algn="r" fontAlgn="b"/>
                      <a:endParaRPr lang="cs-CZ"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6E9"/>
                    </a:solidFill>
                  </a:tcPr>
                </a:tc>
                <a:extLst>
                  <a:ext uri="{0D108BD9-81ED-4DB2-BD59-A6C34878D82A}">
                    <a16:rowId xmlns:a16="http://schemas.microsoft.com/office/drawing/2014/main" val="2678338230"/>
                  </a:ext>
                </a:extLst>
              </a:tr>
            </a:tbl>
          </a:graphicData>
        </a:graphic>
      </p:graphicFrame>
      <p:graphicFrame>
        <p:nvGraphicFramePr>
          <p:cNvPr id="12" name="Table 2">
            <a:extLst>
              <a:ext uri="{FF2B5EF4-FFF2-40B4-BE49-F238E27FC236}">
                <a16:creationId xmlns:a16="http://schemas.microsoft.com/office/drawing/2014/main" id="{B2A3A08E-FF02-4843-BCF4-1A0D407B21AB}"/>
              </a:ext>
            </a:extLst>
          </p:cNvPr>
          <p:cNvGraphicFramePr>
            <a:graphicFrameLocks noGrp="1"/>
          </p:cNvGraphicFramePr>
          <p:nvPr>
            <p:extLst>
              <p:ext uri="{D42A27DB-BD31-4B8C-83A1-F6EECF244321}">
                <p14:modId xmlns:p14="http://schemas.microsoft.com/office/powerpoint/2010/main" val="524881547"/>
              </p:ext>
            </p:extLst>
          </p:nvPr>
        </p:nvGraphicFramePr>
        <p:xfrm>
          <a:off x="180975" y="772885"/>
          <a:ext cx="11909589" cy="5412135"/>
        </p:xfrm>
        <a:graphic>
          <a:graphicData uri="http://schemas.openxmlformats.org/drawingml/2006/table">
            <a:tbl>
              <a:tblPr firstRow="1" lastRow="1" bandRow="1">
                <a:tableStyleId>{74C1A8A3-306A-4EB7-A6B1-4F7E0EB9C5D6}</a:tableStyleId>
              </a:tblPr>
              <a:tblGrid>
                <a:gridCol w="1676963">
                  <a:extLst>
                    <a:ext uri="{9D8B030D-6E8A-4147-A177-3AD203B41FA5}">
                      <a16:colId xmlns:a16="http://schemas.microsoft.com/office/drawing/2014/main" val="2523158226"/>
                    </a:ext>
                  </a:extLst>
                </a:gridCol>
                <a:gridCol w="664762">
                  <a:extLst>
                    <a:ext uri="{9D8B030D-6E8A-4147-A177-3AD203B41FA5}">
                      <a16:colId xmlns:a16="http://schemas.microsoft.com/office/drawing/2014/main" val="1593569998"/>
                    </a:ext>
                  </a:extLst>
                </a:gridCol>
                <a:gridCol w="1063096">
                  <a:extLst>
                    <a:ext uri="{9D8B030D-6E8A-4147-A177-3AD203B41FA5}">
                      <a16:colId xmlns:a16="http://schemas.microsoft.com/office/drawing/2014/main" val="710676150"/>
                    </a:ext>
                  </a:extLst>
                </a:gridCol>
                <a:gridCol w="1063096">
                  <a:extLst>
                    <a:ext uri="{9D8B030D-6E8A-4147-A177-3AD203B41FA5}">
                      <a16:colId xmlns:a16="http://schemas.microsoft.com/office/drawing/2014/main" val="3128786877"/>
                    </a:ext>
                  </a:extLst>
                </a:gridCol>
                <a:gridCol w="1063096">
                  <a:extLst>
                    <a:ext uri="{9D8B030D-6E8A-4147-A177-3AD203B41FA5}">
                      <a16:colId xmlns:a16="http://schemas.microsoft.com/office/drawing/2014/main" val="3315404817"/>
                    </a:ext>
                  </a:extLst>
                </a:gridCol>
                <a:gridCol w="1063096">
                  <a:extLst>
                    <a:ext uri="{9D8B030D-6E8A-4147-A177-3AD203B41FA5}">
                      <a16:colId xmlns:a16="http://schemas.microsoft.com/office/drawing/2014/main" val="1231245903"/>
                    </a:ext>
                  </a:extLst>
                </a:gridCol>
                <a:gridCol w="1063096">
                  <a:extLst>
                    <a:ext uri="{9D8B030D-6E8A-4147-A177-3AD203B41FA5}">
                      <a16:colId xmlns:a16="http://schemas.microsoft.com/office/drawing/2014/main" val="1673001791"/>
                    </a:ext>
                  </a:extLst>
                </a:gridCol>
                <a:gridCol w="1063096">
                  <a:extLst>
                    <a:ext uri="{9D8B030D-6E8A-4147-A177-3AD203B41FA5}">
                      <a16:colId xmlns:a16="http://schemas.microsoft.com/office/drawing/2014/main" val="3777559418"/>
                    </a:ext>
                  </a:extLst>
                </a:gridCol>
                <a:gridCol w="1063096">
                  <a:extLst>
                    <a:ext uri="{9D8B030D-6E8A-4147-A177-3AD203B41FA5}">
                      <a16:colId xmlns:a16="http://schemas.microsoft.com/office/drawing/2014/main" val="445358752"/>
                    </a:ext>
                  </a:extLst>
                </a:gridCol>
                <a:gridCol w="1063096">
                  <a:extLst>
                    <a:ext uri="{9D8B030D-6E8A-4147-A177-3AD203B41FA5}">
                      <a16:colId xmlns:a16="http://schemas.microsoft.com/office/drawing/2014/main" val="557861143"/>
                    </a:ext>
                  </a:extLst>
                </a:gridCol>
                <a:gridCol w="1063096">
                  <a:extLst>
                    <a:ext uri="{9D8B030D-6E8A-4147-A177-3AD203B41FA5}">
                      <a16:colId xmlns:a16="http://schemas.microsoft.com/office/drawing/2014/main" val="2198972229"/>
                    </a:ext>
                  </a:extLst>
                </a:gridCol>
              </a:tblGrid>
              <a:tr h="988170">
                <a:tc>
                  <a:txBody>
                    <a:bodyPr/>
                    <a:lstStyle/>
                    <a:p>
                      <a:pPr algn="r" fontAlgn="b"/>
                      <a:endParaRPr lang="cs-CZ" sz="14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cs-CZ" sz="1200" b="1" i="1" u="none" strike="noStrike" dirty="0">
                          <a:solidFill>
                            <a:schemeClr val="tx1"/>
                          </a:solidFill>
                          <a:effectLst/>
                          <a:latin typeface="+mn-lt"/>
                        </a:rPr>
                        <a:t>Počet osob celkem</a:t>
                      </a:r>
                    </a:p>
                  </a:txBody>
                  <a:tcPr marL="36000" marR="3600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cs-CZ" sz="1200" b="1" i="0" u="none" strike="noStrike" dirty="0">
                          <a:solidFill>
                            <a:srgbClr val="000000"/>
                          </a:solidFill>
                          <a:effectLst/>
                          <a:latin typeface="+mn-lt"/>
                        </a:rPr>
                        <a:t>ZP v nemocnicích / ZZS</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cs-CZ" sz="1200" b="1" i="0" u="none" strike="noStrike" dirty="0">
                          <a:solidFill>
                            <a:srgbClr val="000000"/>
                          </a:solidFill>
                          <a:effectLst/>
                          <a:latin typeface="+mn-lt"/>
                        </a:rPr>
                        <a:t>Ostatní zdravotnictví / ochrana veřejného zdraví</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cs-CZ" sz="1200" b="1" i="0" u="none" strike="noStrike" dirty="0">
                          <a:solidFill>
                            <a:srgbClr val="000000"/>
                          </a:solidFill>
                          <a:effectLst/>
                          <a:latin typeface="+mn-lt"/>
                        </a:rPr>
                        <a:t>Klienti a pracovníci v sociálních službách</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cs-CZ" sz="1200" b="1" i="0" u="none" strike="noStrike" dirty="0">
                          <a:solidFill>
                            <a:srgbClr val="000000"/>
                          </a:solidFill>
                          <a:effectLst/>
                          <a:latin typeface="+mn-lt"/>
                        </a:rPr>
                        <a:t>Ostatní –</a:t>
                      </a:r>
                    </a:p>
                    <a:p>
                      <a:pPr algn="ctr" fontAlgn="ctr"/>
                      <a:r>
                        <a:rPr lang="cs-CZ" sz="1200" b="1" i="0" u="none" strike="noStrike" dirty="0">
                          <a:solidFill>
                            <a:srgbClr val="000000"/>
                          </a:solidFill>
                          <a:effectLst/>
                          <a:latin typeface="+mn-lt"/>
                        </a:rPr>
                        <a:t>pracovníci kritické infrastruktury</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cs-CZ" sz="1100" b="1" i="0" u="none" strike="noStrike" dirty="0" smtClean="0">
                          <a:solidFill>
                            <a:srgbClr val="000000"/>
                          </a:solidFill>
                          <a:effectLst/>
                          <a:latin typeface="+mn-lt"/>
                        </a:rPr>
                        <a:t>Pracovníci </a:t>
                      </a:r>
                    </a:p>
                    <a:p>
                      <a:pPr algn="ctr" fontAlgn="ctr"/>
                      <a:r>
                        <a:rPr lang="cs-CZ" sz="1100" b="1" i="0" u="none" strike="noStrike" dirty="0" smtClean="0">
                          <a:solidFill>
                            <a:srgbClr val="000000"/>
                          </a:solidFill>
                          <a:effectLst/>
                          <a:latin typeface="+mn-lt"/>
                        </a:rPr>
                        <a:t>ve </a:t>
                      </a:r>
                      <a:r>
                        <a:rPr lang="cs-CZ" sz="1100" b="1" i="0" u="none" strike="noStrike" dirty="0">
                          <a:solidFill>
                            <a:srgbClr val="000000"/>
                          </a:solidFill>
                          <a:effectLst/>
                          <a:latin typeface="+mn-lt"/>
                        </a:rPr>
                        <a:t>školství</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C000"/>
                    </a:solidFill>
                  </a:tcPr>
                </a:tc>
                <a:tc>
                  <a:txBody>
                    <a:bodyPr/>
                    <a:lstStyle/>
                    <a:p>
                      <a:pPr algn="ctr" fontAlgn="ctr"/>
                      <a:r>
                        <a:rPr lang="cs-CZ" sz="1200" b="1" i="0" u="none" strike="noStrike" dirty="0">
                          <a:solidFill>
                            <a:srgbClr val="000000"/>
                          </a:solidFill>
                          <a:effectLst/>
                          <a:latin typeface="+mn-lt"/>
                        </a:rPr>
                        <a:t>Ostatní –</a:t>
                      </a:r>
                    </a:p>
                    <a:p>
                      <a:pPr algn="ctr" fontAlgn="ctr"/>
                      <a:r>
                        <a:rPr lang="cs-CZ" sz="1200" b="1" i="0" u="none" strike="noStrike" dirty="0">
                          <a:solidFill>
                            <a:srgbClr val="000000"/>
                          </a:solidFill>
                          <a:effectLst/>
                          <a:latin typeface="+mn-lt"/>
                        </a:rPr>
                        <a:t>věk 70-79 let*</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cs-CZ" sz="1200" b="1" i="0" u="none" strike="noStrike" dirty="0">
                          <a:solidFill>
                            <a:srgbClr val="000000"/>
                          </a:solidFill>
                          <a:effectLst/>
                          <a:latin typeface="+mn-lt"/>
                        </a:rPr>
                        <a:t>Ostatní – </a:t>
                      </a:r>
                    </a:p>
                    <a:p>
                      <a:pPr algn="ctr" fontAlgn="ctr"/>
                      <a:r>
                        <a:rPr lang="cs-CZ" sz="1200" b="1" i="0" u="none" strike="noStrike" dirty="0">
                          <a:solidFill>
                            <a:srgbClr val="000000"/>
                          </a:solidFill>
                          <a:effectLst/>
                          <a:latin typeface="+mn-lt"/>
                        </a:rPr>
                        <a:t>věk 80 a více let*</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cs-CZ" sz="1200" b="1" i="0" u="none" strike="noStrike" dirty="0">
                          <a:solidFill>
                            <a:srgbClr val="000000"/>
                          </a:solidFill>
                          <a:effectLst/>
                          <a:latin typeface="+mn-lt"/>
                        </a:rPr>
                        <a:t>Ostatní - chronicky nemocní</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cs-CZ" sz="1200" b="1" i="0" u="none" strike="noStrike" dirty="0">
                          <a:solidFill>
                            <a:srgbClr val="000000"/>
                          </a:solidFill>
                          <a:effectLst/>
                          <a:latin typeface="+mn-lt"/>
                        </a:rPr>
                        <a:t>Ostatní</a:t>
                      </a:r>
                    </a:p>
                  </a:txBody>
                  <a:tcPr marL="9525" marR="9525" marT="9525" marB="0" anchor="ctr">
                    <a:lnL w="28575" cap="flat" cmpd="sng" algn="ctr">
                      <a:noFill/>
                      <a:prstDash val="solid"/>
                      <a:round/>
                      <a:headEnd type="none" w="med" len="med"/>
                      <a:tailEnd type="none" w="med" len="med"/>
                    </a:lnL>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3062634"/>
                  </a:ext>
                </a:extLst>
              </a:tr>
              <a:tr h="294931">
                <a:tc>
                  <a:txBody>
                    <a:bodyPr/>
                    <a:lstStyle/>
                    <a:p>
                      <a:pPr algn="l" fontAlgn="b"/>
                      <a:r>
                        <a:rPr lang="cs-CZ" sz="1200" b="1" u="none" strike="noStrike" dirty="0">
                          <a:effectLst/>
                        </a:rPr>
                        <a:t>Hlavní město Praha</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dirty="0">
                          <a:solidFill>
                            <a:srgbClr val="000000"/>
                          </a:solidFill>
                          <a:effectLst/>
                          <a:latin typeface="Arial" panose="020B0604020202020204" pitchFamily="34" charset="0"/>
                        </a:rPr>
                        <a:t>193 636</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15 777 (8,1 %)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29 588 (15,3 %)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9 439 (4,9 %)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5 332 (2,8 %)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dirty="0">
                          <a:solidFill>
                            <a:srgbClr val="000000"/>
                          </a:solidFill>
                          <a:effectLst/>
                          <a:latin typeface="Arial" panose="020B0604020202020204" pitchFamily="34" charset="0"/>
                        </a:rPr>
                        <a:t>13 122 (6,8 %)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57 997 (30,0 %)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43 806 (22,6 %)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5 228 (2,7 %)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13 347 (6,9 %)</a:t>
                      </a:r>
                    </a:p>
                  </a:txBody>
                  <a:tcPr marL="9525" marR="9525" marT="9525" marB="0" anchor="ctr">
                    <a:lnL w="28575" cap="flat" cmpd="sng" algn="ctr">
                      <a:noFill/>
                      <a:prstDash val="solid"/>
                      <a:round/>
                      <a:headEnd type="none" w="med" len="med"/>
                      <a:tailEnd type="none" w="med" len="med"/>
                    </a:lnL>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776035022"/>
                  </a:ext>
                </a:extLst>
              </a:tr>
              <a:tr h="294931">
                <a:tc>
                  <a:txBody>
                    <a:bodyPr/>
                    <a:lstStyle/>
                    <a:p>
                      <a:pPr algn="l" fontAlgn="b"/>
                      <a:r>
                        <a:rPr lang="cs-CZ" sz="1200" b="1" u="none" strike="noStrike" dirty="0">
                          <a:effectLst/>
                        </a:rPr>
                        <a:t>Středočeský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dirty="0">
                          <a:solidFill>
                            <a:srgbClr val="000000"/>
                          </a:solidFill>
                          <a:effectLst/>
                          <a:latin typeface="Arial" panose="020B0604020202020204" pitchFamily="34" charset="0"/>
                        </a:rPr>
                        <a:t>125 440</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8 960 (7,1 %)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9 087 (7,2 %)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12 776 (10,2 %)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577 (0,5 %)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dirty="0">
                          <a:solidFill>
                            <a:srgbClr val="000000"/>
                          </a:solidFill>
                          <a:effectLst/>
                          <a:latin typeface="Arial" panose="020B0604020202020204" pitchFamily="34" charset="0"/>
                        </a:rPr>
                        <a:t>16 822 (13,4 %)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44 072 (35,1 %)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23 114 (18,4 %)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1 660 (1,3 %)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8 372 (6,7 %)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848947671"/>
                  </a:ext>
                </a:extLst>
              </a:tr>
              <a:tr h="294931">
                <a:tc>
                  <a:txBody>
                    <a:bodyPr/>
                    <a:lstStyle/>
                    <a:p>
                      <a:pPr algn="l" fontAlgn="b"/>
                      <a:r>
                        <a:rPr lang="cs-CZ" sz="1200" b="1" u="none" strike="noStrike" dirty="0">
                          <a:effectLst/>
                        </a:rPr>
                        <a:t>Jihočeský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69 796</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5 455 (7,8 %)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5 250 (7,5 %)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8 079 (11,6 %)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1 338 (1,9 %)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dirty="0">
                          <a:solidFill>
                            <a:srgbClr val="000000"/>
                          </a:solidFill>
                          <a:effectLst/>
                          <a:latin typeface="Arial" panose="020B0604020202020204" pitchFamily="34" charset="0"/>
                        </a:rPr>
                        <a:t>7 793 (11,2 %)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22 147 (31,7 %)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16 453 (23,6 %)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397 (0,6 %)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2 884 (4,1 %)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844333786"/>
                  </a:ext>
                </a:extLst>
              </a:tr>
              <a:tr h="294931">
                <a:tc>
                  <a:txBody>
                    <a:bodyPr/>
                    <a:lstStyle/>
                    <a:p>
                      <a:pPr algn="l" fontAlgn="b"/>
                      <a:r>
                        <a:rPr lang="cs-CZ" sz="1200" b="1" u="none" strike="noStrike" dirty="0">
                          <a:effectLst/>
                        </a:rPr>
                        <a:t>Plzeňský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59 329</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4 074 (6,9 %)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9 757 (16,4 %)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5 051 (8,5 %)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1 308 (2,2 %)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dirty="0">
                          <a:solidFill>
                            <a:srgbClr val="000000"/>
                          </a:solidFill>
                          <a:effectLst/>
                          <a:latin typeface="Arial" panose="020B0604020202020204" pitchFamily="34" charset="0"/>
                        </a:rPr>
                        <a:t>6 536 (11,0 %)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17 883 (30,1 %)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11 795 (19,9 %)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764 (1,3 %)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2 161 (3,6 %)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443186940"/>
                  </a:ext>
                </a:extLst>
              </a:tr>
              <a:tr h="294931">
                <a:tc>
                  <a:txBody>
                    <a:bodyPr/>
                    <a:lstStyle/>
                    <a:p>
                      <a:pPr algn="l" fontAlgn="b"/>
                      <a:r>
                        <a:rPr lang="cs-CZ" sz="1200" b="1" u="none" strike="noStrike" dirty="0">
                          <a:effectLst/>
                        </a:rPr>
                        <a:t>Karlovarský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39 915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2 384 (6,0 %)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2 964 (7,4 %)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2 293 (5,7 %)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489 (1,2 %)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dirty="0">
                          <a:solidFill>
                            <a:srgbClr val="000000"/>
                          </a:solidFill>
                          <a:effectLst/>
                          <a:latin typeface="Arial" panose="020B0604020202020204" pitchFamily="34" charset="0"/>
                        </a:rPr>
                        <a:t>3 724 (9,3 %)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15 124 (37,9 %)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6 534 (16,4 %)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2 686 (6,7 %)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3 717 (9,3 %)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247044073"/>
                  </a:ext>
                </a:extLst>
              </a:tr>
              <a:tr h="294931">
                <a:tc>
                  <a:txBody>
                    <a:bodyPr/>
                    <a:lstStyle/>
                    <a:p>
                      <a:pPr algn="l" fontAlgn="b"/>
                      <a:r>
                        <a:rPr lang="cs-CZ" sz="1200" b="1" u="none" strike="noStrike" dirty="0">
                          <a:effectLst/>
                        </a:rPr>
                        <a:t>Ústecký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70 801</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6 351 (9,0 %)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6 643 (9,4 %)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8 200 (11,6 %)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2 804 (4,0 %)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dirty="0">
                          <a:solidFill>
                            <a:srgbClr val="000000"/>
                          </a:solidFill>
                          <a:effectLst/>
                          <a:latin typeface="Arial" panose="020B0604020202020204" pitchFamily="34" charset="0"/>
                        </a:rPr>
                        <a:t>8 237 (11,6 %)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18 727 (26,5 %)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13 640 (19,3 %)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2 279 (3,2 %)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3 920 (5,5 %)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024894236"/>
                  </a:ext>
                </a:extLst>
              </a:tr>
              <a:tr h="294931">
                <a:tc>
                  <a:txBody>
                    <a:bodyPr/>
                    <a:lstStyle/>
                    <a:p>
                      <a:pPr algn="l" fontAlgn="b"/>
                      <a:r>
                        <a:rPr lang="cs-CZ" sz="1200" b="1" u="none" strike="noStrike" dirty="0">
                          <a:effectLst/>
                        </a:rPr>
                        <a:t>Liberecký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39 975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3 282 (8,2 %)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3 398 (8,5 %)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4 090 (10,2 %)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413 (1,0 %)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dirty="0">
                          <a:solidFill>
                            <a:srgbClr val="000000"/>
                          </a:solidFill>
                          <a:effectLst/>
                          <a:latin typeface="Arial" panose="020B0604020202020204" pitchFamily="34" charset="0"/>
                        </a:rPr>
                        <a:t>2 195 (5,5 %)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13 058 (32,7 %)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9 059 (22,7 %)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781 (2,0 %)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3 699 (9,3 %)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28109536"/>
                  </a:ext>
                </a:extLst>
              </a:tr>
              <a:tr h="294931">
                <a:tc>
                  <a:txBody>
                    <a:bodyPr/>
                    <a:lstStyle/>
                    <a:p>
                      <a:pPr algn="l" fontAlgn="b"/>
                      <a:r>
                        <a:rPr lang="cs-CZ" sz="1200" b="1" u="none" strike="noStrike" dirty="0">
                          <a:effectLst/>
                        </a:rPr>
                        <a:t>Královéhradecký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63 429</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5 167 (8,1 %)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4 991 (7,9 %)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4 980 (7,9 %)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2 023 (3,2 %)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dirty="0">
                          <a:solidFill>
                            <a:srgbClr val="000000"/>
                          </a:solidFill>
                          <a:effectLst/>
                          <a:latin typeface="Arial" panose="020B0604020202020204" pitchFamily="34" charset="0"/>
                        </a:rPr>
                        <a:t>4 632 (7,3 %)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20 286 (32,0 %)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14 683 (23,1 %)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2 382 (3,8 %)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4 285 (6,8 %)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519525594"/>
                  </a:ext>
                </a:extLst>
              </a:tr>
              <a:tr h="294931">
                <a:tc>
                  <a:txBody>
                    <a:bodyPr/>
                    <a:lstStyle/>
                    <a:p>
                      <a:pPr algn="l" fontAlgn="b"/>
                      <a:r>
                        <a:rPr lang="cs-CZ" sz="1200" b="1" u="none" strike="noStrike" dirty="0">
                          <a:effectLst/>
                        </a:rPr>
                        <a:t>Pardubický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45 736</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3 472 (7,6 %)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4 020 (8,8 %)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3 837 (8,4 %)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928 (2,0 %)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dirty="0">
                          <a:solidFill>
                            <a:srgbClr val="000000"/>
                          </a:solidFill>
                          <a:effectLst/>
                          <a:latin typeface="Arial" panose="020B0604020202020204" pitchFamily="34" charset="0"/>
                        </a:rPr>
                        <a:t>4 658 (10,2 %)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15 031 (32,9 %)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12 183 (26,6 %)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687 (1,5 %)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920 (2,0 %)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350366277"/>
                  </a:ext>
                </a:extLst>
              </a:tr>
              <a:tr h="294931">
                <a:tc>
                  <a:txBody>
                    <a:bodyPr/>
                    <a:lstStyle/>
                    <a:p>
                      <a:pPr algn="l" fontAlgn="b"/>
                      <a:r>
                        <a:rPr lang="cs-CZ" sz="1200" b="1" u="none" strike="noStrike" dirty="0">
                          <a:effectLst/>
                        </a:rPr>
                        <a:t>Kraj Vysočina</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53 525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4 072 (7,6 %)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4 815 (9,0 %)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4 603 (8,6 %)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800 (1,5 %)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dirty="0">
                          <a:solidFill>
                            <a:srgbClr val="000000"/>
                          </a:solidFill>
                          <a:effectLst/>
                          <a:latin typeface="Arial" panose="020B0604020202020204" pitchFamily="34" charset="0"/>
                        </a:rPr>
                        <a:t>7 384 (13,8 %)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17 861 (33,4 %)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11 761 (22,0 %)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425 (0,8 %)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1 804 (3,4 %)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2557106"/>
                  </a:ext>
                </a:extLst>
              </a:tr>
              <a:tr h="294931">
                <a:tc>
                  <a:txBody>
                    <a:bodyPr/>
                    <a:lstStyle/>
                    <a:p>
                      <a:pPr algn="l" fontAlgn="b"/>
                      <a:r>
                        <a:rPr lang="cs-CZ" sz="1200" b="1" u="none" strike="noStrike" dirty="0">
                          <a:effectLst/>
                        </a:rPr>
                        <a:t>Jihomoravský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129 326</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12 638 (9,8 %)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10 791 (8,3 %)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13 881 (10,7 %)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5 344 (4,1 %)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dirty="0">
                          <a:solidFill>
                            <a:srgbClr val="000000"/>
                          </a:solidFill>
                          <a:effectLst/>
                          <a:latin typeface="Arial" panose="020B0604020202020204" pitchFamily="34" charset="0"/>
                        </a:rPr>
                        <a:t>11 932 (9,2 %)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39 215 (30,3 %)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26 932 (20,8 %)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3 015 (2,3 %)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5 578 (4,3 %)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27962169"/>
                  </a:ext>
                </a:extLst>
              </a:tr>
              <a:tr h="294931">
                <a:tc>
                  <a:txBody>
                    <a:bodyPr/>
                    <a:lstStyle/>
                    <a:p>
                      <a:pPr algn="l" fontAlgn="b"/>
                      <a:r>
                        <a:rPr lang="cs-CZ" sz="1200" b="1" u="none" strike="noStrike" dirty="0">
                          <a:effectLst/>
                        </a:rPr>
                        <a:t>Olomoucký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62 229</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5 155 (8,3 %)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5 487 (8,8 %)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5 340 (8,6 %)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540 (0,9 %)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dirty="0">
                          <a:solidFill>
                            <a:srgbClr val="000000"/>
                          </a:solidFill>
                          <a:effectLst/>
                          <a:latin typeface="Arial" panose="020B0604020202020204" pitchFamily="34" charset="0"/>
                        </a:rPr>
                        <a:t>5 284 (8,5 %)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20 935 (33,6 %)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15 196 (24,4 %)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1 179 (1,9 %)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3 113 (5,0 %)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893644269"/>
                  </a:ext>
                </a:extLst>
              </a:tr>
              <a:tr h="294931">
                <a:tc>
                  <a:txBody>
                    <a:bodyPr/>
                    <a:lstStyle/>
                    <a:p>
                      <a:pPr algn="l" fontAlgn="b"/>
                      <a:r>
                        <a:rPr lang="cs-CZ" sz="1200" b="1" u="none" strike="noStrike" dirty="0">
                          <a:effectLst/>
                        </a:rPr>
                        <a:t>Zlínský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55 312</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3 721 (6,7 %)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5 578 (10,1 %)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6 126 (11,1 %)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289 (0,5 %)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100" b="0" i="0" u="none" strike="noStrike" dirty="0">
                          <a:solidFill>
                            <a:srgbClr val="000000"/>
                          </a:solidFill>
                          <a:effectLst/>
                          <a:latin typeface="Arial" panose="020B0604020202020204" pitchFamily="34" charset="0"/>
                        </a:rPr>
                        <a:t>4 279 (7,7 %)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17 476 (31,6 %)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15 173 (27,4 %)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1 026 (1,9 %)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1 644 (3,0 %)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556090642"/>
                  </a:ext>
                </a:extLst>
              </a:tr>
              <a:tr h="294931">
                <a:tc>
                  <a:txBody>
                    <a:bodyPr/>
                    <a:lstStyle/>
                    <a:p>
                      <a:pPr algn="l" fontAlgn="b"/>
                      <a:r>
                        <a:rPr lang="cs-CZ" sz="1200" b="1" u="none" strike="noStrike" dirty="0">
                          <a:effectLst/>
                        </a:rPr>
                        <a:t>Moravskoslezský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noFill/>
                  </a:tcPr>
                </a:tc>
                <a:tc>
                  <a:txBody>
                    <a:bodyPr/>
                    <a:lstStyle/>
                    <a:p>
                      <a:pPr algn="ctr" fontAlgn="ctr"/>
                      <a:r>
                        <a:rPr lang="cs-CZ" sz="1050" b="0" i="1" u="none" strike="noStrike">
                          <a:solidFill>
                            <a:srgbClr val="000000"/>
                          </a:solidFill>
                          <a:effectLst/>
                          <a:latin typeface="Arial" panose="020B0604020202020204" pitchFamily="34" charset="0"/>
                        </a:rPr>
                        <a:t>118 787</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noFill/>
                  </a:tcPr>
                </a:tc>
                <a:tc>
                  <a:txBody>
                    <a:bodyPr/>
                    <a:lstStyle/>
                    <a:p>
                      <a:pPr algn="ctr" fontAlgn="ctr"/>
                      <a:r>
                        <a:rPr lang="cs-CZ" sz="1050" b="0" i="0" u="none" strike="noStrike">
                          <a:solidFill>
                            <a:srgbClr val="000000"/>
                          </a:solidFill>
                          <a:effectLst/>
                          <a:latin typeface="Arial" panose="020B0604020202020204" pitchFamily="34" charset="0"/>
                        </a:rPr>
                        <a:t>9 099 (7,7 %)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noFill/>
                  </a:tcPr>
                </a:tc>
                <a:tc>
                  <a:txBody>
                    <a:bodyPr/>
                    <a:lstStyle/>
                    <a:p>
                      <a:pPr algn="ctr" fontAlgn="ctr"/>
                      <a:r>
                        <a:rPr lang="cs-CZ" sz="1050" b="0" i="0" u="none" strike="noStrike">
                          <a:solidFill>
                            <a:srgbClr val="000000"/>
                          </a:solidFill>
                          <a:effectLst/>
                          <a:latin typeface="Arial" panose="020B0604020202020204" pitchFamily="34" charset="0"/>
                        </a:rPr>
                        <a:t>9 897 (8,3 %)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noFill/>
                  </a:tcPr>
                </a:tc>
                <a:tc>
                  <a:txBody>
                    <a:bodyPr/>
                    <a:lstStyle/>
                    <a:p>
                      <a:pPr algn="ctr" fontAlgn="ctr"/>
                      <a:r>
                        <a:rPr lang="cs-CZ" sz="1050" b="0" i="0" u="none" strike="noStrike">
                          <a:solidFill>
                            <a:srgbClr val="000000"/>
                          </a:solidFill>
                          <a:effectLst/>
                          <a:latin typeface="Arial" panose="020B0604020202020204" pitchFamily="34" charset="0"/>
                        </a:rPr>
                        <a:t>11 306 (9,5 %)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noFill/>
                  </a:tcPr>
                </a:tc>
                <a:tc>
                  <a:txBody>
                    <a:bodyPr/>
                    <a:lstStyle/>
                    <a:p>
                      <a:pPr algn="ctr" fontAlgn="ctr"/>
                      <a:r>
                        <a:rPr lang="cs-CZ" sz="1050" b="0" i="0" u="none" strike="noStrike">
                          <a:solidFill>
                            <a:srgbClr val="000000"/>
                          </a:solidFill>
                          <a:effectLst/>
                          <a:latin typeface="Arial" panose="020B0604020202020204" pitchFamily="34" charset="0"/>
                        </a:rPr>
                        <a:t>2 208 (1,9 %)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noFill/>
                  </a:tcPr>
                </a:tc>
                <a:tc>
                  <a:txBody>
                    <a:bodyPr/>
                    <a:lstStyle/>
                    <a:p>
                      <a:pPr algn="ctr" fontAlgn="ctr"/>
                      <a:r>
                        <a:rPr lang="cs-CZ" sz="1100" b="0" i="0" u="none" strike="noStrike" dirty="0">
                          <a:solidFill>
                            <a:srgbClr val="000000"/>
                          </a:solidFill>
                          <a:effectLst/>
                          <a:latin typeface="Arial" panose="020B0604020202020204" pitchFamily="34" charset="0"/>
                        </a:rPr>
                        <a:t>4 957 (4,2 %)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39 824 (33,5 %)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noFill/>
                  </a:tcPr>
                </a:tc>
                <a:tc>
                  <a:txBody>
                    <a:bodyPr/>
                    <a:lstStyle/>
                    <a:p>
                      <a:pPr algn="ctr" fontAlgn="ctr"/>
                      <a:r>
                        <a:rPr lang="cs-CZ" sz="1050" b="0" i="0" u="none" strike="noStrike">
                          <a:solidFill>
                            <a:srgbClr val="000000"/>
                          </a:solidFill>
                          <a:effectLst/>
                          <a:latin typeface="Arial" panose="020B0604020202020204" pitchFamily="34" charset="0"/>
                        </a:rPr>
                        <a:t>25 843 (21,8 %)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noFill/>
                  </a:tcPr>
                </a:tc>
                <a:tc>
                  <a:txBody>
                    <a:bodyPr/>
                    <a:lstStyle/>
                    <a:p>
                      <a:pPr algn="ctr" fontAlgn="ctr"/>
                      <a:r>
                        <a:rPr lang="cs-CZ" sz="1050" b="0" i="0" u="none" strike="noStrike">
                          <a:solidFill>
                            <a:srgbClr val="000000"/>
                          </a:solidFill>
                          <a:effectLst/>
                          <a:latin typeface="Arial" panose="020B0604020202020204" pitchFamily="34" charset="0"/>
                        </a:rPr>
                        <a:t>2 150 (1,8 %)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noFill/>
                  </a:tcPr>
                </a:tc>
                <a:tc>
                  <a:txBody>
                    <a:bodyPr/>
                    <a:lstStyle/>
                    <a:p>
                      <a:pPr algn="ctr" fontAlgn="ctr"/>
                      <a:r>
                        <a:rPr lang="cs-CZ" sz="1050" b="0" i="0" u="none" strike="noStrike">
                          <a:solidFill>
                            <a:srgbClr val="000000"/>
                          </a:solidFill>
                          <a:effectLst/>
                          <a:latin typeface="Arial" panose="020B0604020202020204" pitchFamily="34" charset="0"/>
                        </a:rPr>
                        <a:t>13 503 (11,4 %)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noFill/>
                  </a:tcPr>
                </a:tc>
                <a:extLst>
                  <a:ext uri="{0D108BD9-81ED-4DB2-BD59-A6C34878D82A}">
                    <a16:rowId xmlns:a16="http://schemas.microsoft.com/office/drawing/2014/main" val="2328310195"/>
                  </a:ext>
                </a:extLst>
              </a:tr>
              <a:tr h="294931">
                <a:tc>
                  <a:txBody>
                    <a:bodyPr/>
                    <a:lstStyle/>
                    <a:p>
                      <a:pPr algn="l" fontAlgn="b"/>
                      <a:r>
                        <a:rPr lang="cs-CZ" sz="1200" b="1" u="none" strike="noStrike" dirty="0">
                          <a:effectLst/>
                        </a:rPr>
                        <a:t>ČR</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noFill/>
                  </a:tcPr>
                </a:tc>
                <a:tc>
                  <a:txBody>
                    <a:bodyPr/>
                    <a:lstStyle/>
                    <a:p>
                      <a:pPr algn="ctr" fontAlgn="ctr"/>
                      <a:r>
                        <a:rPr lang="cs-CZ" sz="1050" b="1" i="1" u="none" strike="noStrike">
                          <a:solidFill>
                            <a:srgbClr val="000000"/>
                          </a:solidFill>
                          <a:effectLst/>
                          <a:latin typeface="Arial" panose="020B0604020202020204" pitchFamily="34" charset="0"/>
                        </a:rPr>
                        <a:t>1 127 236</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noFill/>
                  </a:tcPr>
                </a:tc>
                <a:tc>
                  <a:txBody>
                    <a:bodyPr/>
                    <a:lstStyle/>
                    <a:p>
                      <a:pPr algn="ctr" fontAlgn="ctr"/>
                      <a:r>
                        <a:rPr lang="cs-CZ" sz="1050" b="1" i="0" u="none" strike="noStrike">
                          <a:solidFill>
                            <a:srgbClr val="000000"/>
                          </a:solidFill>
                          <a:effectLst/>
                          <a:latin typeface="Arial" panose="020B0604020202020204" pitchFamily="34" charset="0"/>
                        </a:rPr>
                        <a:t>89 607 (7,9 %)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noFill/>
                  </a:tcPr>
                </a:tc>
                <a:tc>
                  <a:txBody>
                    <a:bodyPr/>
                    <a:lstStyle/>
                    <a:p>
                      <a:pPr algn="ctr" fontAlgn="ctr"/>
                      <a:r>
                        <a:rPr lang="cs-CZ" sz="1050" b="1" i="0" u="none" strike="noStrike">
                          <a:solidFill>
                            <a:srgbClr val="000000"/>
                          </a:solidFill>
                          <a:effectLst/>
                          <a:latin typeface="Arial" panose="020B0604020202020204" pitchFamily="34" charset="0"/>
                        </a:rPr>
                        <a:t>112 266 (10,0 %)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noFill/>
                  </a:tcPr>
                </a:tc>
                <a:tc>
                  <a:txBody>
                    <a:bodyPr/>
                    <a:lstStyle/>
                    <a:p>
                      <a:pPr algn="ctr" fontAlgn="ctr"/>
                      <a:r>
                        <a:rPr lang="cs-CZ" sz="1050" b="1" i="0" u="none" strike="noStrike">
                          <a:solidFill>
                            <a:srgbClr val="000000"/>
                          </a:solidFill>
                          <a:effectLst/>
                          <a:latin typeface="Arial" panose="020B0604020202020204" pitchFamily="34" charset="0"/>
                        </a:rPr>
                        <a:t>100 001 (8,9 %)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noFill/>
                  </a:tcPr>
                </a:tc>
                <a:tc>
                  <a:txBody>
                    <a:bodyPr/>
                    <a:lstStyle/>
                    <a:p>
                      <a:pPr algn="ctr" fontAlgn="ctr"/>
                      <a:r>
                        <a:rPr lang="cs-CZ" sz="1050" b="1" i="0" u="none" strike="noStrike">
                          <a:solidFill>
                            <a:srgbClr val="000000"/>
                          </a:solidFill>
                          <a:effectLst/>
                          <a:latin typeface="Arial" panose="020B0604020202020204" pitchFamily="34" charset="0"/>
                        </a:rPr>
                        <a:t>24 393 (2,2 %)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noFill/>
                  </a:tcPr>
                </a:tc>
                <a:tc>
                  <a:txBody>
                    <a:bodyPr/>
                    <a:lstStyle/>
                    <a:p>
                      <a:pPr algn="ctr" fontAlgn="ctr"/>
                      <a:r>
                        <a:rPr lang="cs-CZ" sz="1100" b="1" i="0" u="none" strike="noStrike" dirty="0">
                          <a:solidFill>
                            <a:srgbClr val="000000"/>
                          </a:solidFill>
                          <a:effectLst/>
                          <a:latin typeface="Arial" panose="020B0604020202020204" pitchFamily="34" charset="0"/>
                        </a:rPr>
                        <a:t>101 555 (9,0 %)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solidFill>
                      <a:srgbClr val="FFC000"/>
                    </a:solidFill>
                  </a:tcPr>
                </a:tc>
                <a:tc>
                  <a:txBody>
                    <a:bodyPr/>
                    <a:lstStyle/>
                    <a:p>
                      <a:pPr algn="ctr" fontAlgn="ctr"/>
                      <a:r>
                        <a:rPr lang="cs-CZ" sz="1050" b="1" i="0" u="none" strike="noStrike">
                          <a:solidFill>
                            <a:srgbClr val="000000"/>
                          </a:solidFill>
                          <a:effectLst/>
                          <a:latin typeface="Arial" panose="020B0604020202020204" pitchFamily="34" charset="0"/>
                        </a:rPr>
                        <a:t>359 636 (31,9 %)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noFill/>
                  </a:tcPr>
                </a:tc>
                <a:tc>
                  <a:txBody>
                    <a:bodyPr/>
                    <a:lstStyle/>
                    <a:p>
                      <a:pPr algn="ctr" fontAlgn="ctr"/>
                      <a:r>
                        <a:rPr lang="cs-CZ" sz="1050" b="1" i="0" u="none" strike="noStrike" dirty="0">
                          <a:solidFill>
                            <a:srgbClr val="000000"/>
                          </a:solidFill>
                          <a:effectLst/>
                          <a:latin typeface="Arial" panose="020B0604020202020204" pitchFamily="34" charset="0"/>
                        </a:rPr>
                        <a:t>246 172 (21,8 %)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noFill/>
                  </a:tcPr>
                </a:tc>
                <a:tc>
                  <a:txBody>
                    <a:bodyPr/>
                    <a:lstStyle/>
                    <a:p>
                      <a:pPr algn="ctr" fontAlgn="ctr"/>
                      <a:r>
                        <a:rPr lang="cs-CZ" sz="1050" b="1" i="0" u="none" strike="noStrike" dirty="0">
                          <a:solidFill>
                            <a:srgbClr val="000000"/>
                          </a:solidFill>
                          <a:effectLst/>
                          <a:latin typeface="Arial" panose="020B0604020202020204" pitchFamily="34" charset="0"/>
                        </a:rPr>
                        <a:t>24 659 (2,2 %)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noFill/>
                  </a:tcPr>
                </a:tc>
                <a:tc>
                  <a:txBody>
                    <a:bodyPr/>
                    <a:lstStyle/>
                    <a:p>
                      <a:pPr algn="ctr" fontAlgn="ctr"/>
                      <a:r>
                        <a:rPr lang="cs-CZ" sz="1050" b="1" i="0" u="none" strike="noStrike" dirty="0">
                          <a:solidFill>
                            <a:srgbClr val="000000"/>
                          </a:solidFill>
                          <a:effectLst/>
                          <a:latin typeface="Arial" panose="020B0604020202020204" pitchFamily="34" charset="0"/>
                        </a:rPr>
                        <a:t>68 947 (6,1 %)</a:t>
                      </a:r>
                    </a:p>
                  </a:txBody>
                  <a:tcPr marL="9525" marR="9525" marT="9525" marB="0" anchor="ctr">
                    <a:lnL w="28575" cap="flat" cmpd="sng" algn="ctr">
                      <a:noFill/>
                      <a:prstDash val="solid"/>
                      <a:round/>
                      <a:headEnd type="none" w="med" len="med"/>
                      <a:tailEnd type="none" w="med" len="med"/>
                    </a:lnL>
                    <a:noFill/>
                  </a:tcPr>
                </a:tc>
                <a:extLst>
                  <a:ext uri="{0D108BD9-81ED-4DB2-BD59-A6C34878D82A}">
                    <a16:rowId xmlns:a16="http://schemas.microsoft.com/office/drawing/2014/main" val="181976480"/>
                  </a:ext>
                </a:extLst>
              </a:tr>
            </a:tbl>
          </a:graphicData>
        </a:graphic>
      </p:graphicFrame>
    </p:spTree>
    <p:extLst>
      <p:ext uri="{BB962C8B-B14F-4D97-AF65-F5344CB8AC3E}">
        <p14:creationId xmlns:p14="http://schemas.microsoft.com/office/powerpoint/2010/main" val="380198294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ulka 3">
            <a:extLst>
              <a:ext uri="{FF2B5EF4-FFF2-40B4-BE49-F238E27FC236}">
                <a16:creationId xmlns:a16="http://schemas.microsoft.com/office/drawing/2014/main" id="{62546D41-E0D3-4E4B-8B0C-F5D9BA20FA3B}"/>
              </a:ext>
            </a:extLst>
          </p:cNvPr>
          <p:cNvGraphicFramePr>
            <a:graphicFrameLocks noGrp="1"/>
          </p:cNvGraphicFramePr>
          <p:nvPr>
            <p:extLst/>
          </p:nvPr>
        </p:nvGraphicFramePr>
        <p:xfrm>
          <a:off x="2517774" y="1762918"/>
          <a:ext cx="9572787" cy="4422105"/>
        </p:xfrm>
        <a:graphic>
          <a:graphicData uri="http://schemas.openxmlformats.org/drawingml/2006/table">
            <a:tbl>
              <a:tblPr/>
              <a:tblGrid>
                <a:gridCol w="1063643">
                  <a:extLst>
                    <a:ext uri="{9D8B030D-6E8A-4147-A177-3AD203B41FA5}">
                      <a16:colId xmlns:a16="http://schemas.microsoft.com/office/drawing/2014/main" val="980324101"/>
                    </a:ext>
                  </a:extLst>
                </a:gridCol>
                <a:gridCol w="1063643">
                  <a:extLst>
                    <a:ext uri="{9D8B030D-6E8A-4147-A177-3AD203B41FA5}">
                      <a16:colId xmlns:a16="http://schemas.microsoft.com/office/drawing/2014/main" val="1369125689"/>
                    </a:ext>
                  </a:extLst>
                </a:gridCol>
                <a:gridCol w="1063643">
                  <a:extLst>
                    <a:ext uri="{9D8B030D-6E8A-4147-A177-3AD203B41FA5}">
                      <a16:colId xmlns:a16="http://schemas.microsoft.com/office/drawing/2014/main" val="2013608101"/>
                    </a:ext>
                  </a:extLst>
                </a:gridCol>
                <a:gridCol w="1063643">
                  <a:extLst>
                    <a:ext uri="{9D8B030D-6E8A-4147-A177-3AD203B41FA5}">
                      <a16:colId xmlns:a16="http://schemas.microsoft.com/office/drawing/2014/main" val="1972375494"/>
                    </a:ext>
                  </a:extLst>
                </a:gridCol>
                <a:gridCol w="1063643">
                  <a:extLst>
                    <a:ext uri="{9D8B030D-6E8A-4147-A177-3AD203B41FA5}">
                      <a16:colId xmlns:a16="http://schemas.microsoft.com/office/drawing/2014/main" val="3261003724"/>
                    </a:ext>
                  </a:extLst>
                </a:gridCol>
                <a:gridCol w="1063643">
                  <a:extLst>
                    <a:ext uri="{9D8B030D-6E8A-4147-A177-3AD203B41FA5}">
                      <a16:colId xmlns:a16="http://schemas.microsoft.com/office/drawing/2014/main" val="1264209259"/>
                    </a:ext>
                  </a:extLst>
                </a:gridCol>
                <a:gridCol w="1063643">
                  <a:extLst>
                    <a:ext uri="{9D8B030D-6E8A-4147-A177-3AD203B41FA5}">
                      <a16:colId xmlns:a16="http://schemas.microsoft.com/office/drawing/2014/main" val="2068699851"/>
                    </a:ext>
                  </a:extLst>
                </a:gridCol>
                <a:gridCol w="1063643">
                  <a:extLst>
                    <a:ext uri="{9D8B030D-6E8A-4147-A177-3AD203B41FA5}">
                      <a16:colId xmlns:a16="http://schemas.microsoft.com/office/drawing/2014/main" val="3834520546"/>
                    </a:ext>
                  </a:extLst>
                </a:gridCol>
                <a:gridCol w="1063643">
                  <a:extLst>
                    <a:ext uri="{9D8B030D-6E8A-4147-A177-3AD203B41FA5}">
                      <a16:colId xmlns:a16="http://schemas.microsoft.com/office/drawing/2014/main" val="1155636531"/>
                    </a:ext>
                  </a:extLst>
                </a:gridCol>
              </a:tblGrid>
              <a:tr h="294807">
                <a:tc>
                  <a:txBody>
                    <a:bodyPr/>
                    <a:lstStyle/>
                    <a:p>
                      <a:pPr algn="r" fontAlgn="b"/>
                      <a:endParaRPr lang="cs-CZ"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FD2"/>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B5B8"/>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8EA"/>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4F7"/>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8F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AED"/>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7E80"/>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1E4"/>
                    </a:solidFill>
                  </a:tcPr>
                </a:tc>
                <a:extLst>
                  <a:ext uri="{0D108BD9-81ED-4DB2-BD59-A6C34878D82A}">
                    <a16:rowId xmlns:a16="http://schemas.microsoft.com/office/drawing/2014/main" val="2490156922"/>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2C5"/>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ACD"/>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6C9"/>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6E9"/>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AED"/>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A0A2"/>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5E7"/>
                    </a:solidFill>
                  </a:tcPr>
                </a:tc>
                <a:extLst>
                  <a:ext uri="{0D108BD9-81ED-4DB2-BD59-A6C34878D82A}">
                    <a16:rowId xmlns:a16="http://schemas.microsoft.com/office/drawing/2014/main" val="3890142177"/>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8CA"/>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8D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BABC"/>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BF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4F7"/>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6C6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2F5"/>
                    </a:solidFill>
                  </a:tcPr>
                </a:tc>
                <a:extLst>
                  <a:ext uri="{0D108BD9-81ED-4DB2-BD59-A6C34878D82A}">
                    <a16:rowId xmlns:a16="http://schemas.microsoft.com/office/drawing/2014/main" val="920286450"/>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5D8"/>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9C9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1D4"/>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9F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1F4"/>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4E7"/>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9FA1"/>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3F6"/>
                    </a:solidFill>
                  </a:tcPr>
                </a:tc>
                <a:extLst>
                  <a:ext uri="{0D108BD9-81ED-4DB2-BD59-A6C34878D82A}">
                    <a16:rowId xmlns:a16="http://schemas.microsoft.com/office/drawing/2014/main" val="238664273"/>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DC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7CA"/>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2D5"/>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5F7"/>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7FA"/>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8D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9597"/>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4E7"/>
                    </a:solidFill>
                  </a:tcPr>
                </a:tc>
                <a:extLst>
                  <a:ext uri="{0D108BD9-81ED-4DB2-BD59-A6C34878D82A}">
                    <a16:rowId xmlns:a16="http://schemas.microsoft.com/office/drawing/2014/main" val="2529238239"/>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B4B7"/>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5C7"/>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3D6"/>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AFD"/>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3F6"/>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5E8"/>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9A9C"/>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AED"/>
                    </a:solidFill>
                  </a:tcPr>
                </a:tc>
                <a:extLst>
                  <a:ext uri="{0D108BD9-81ED-4DB2-BD59-A6C34878D82A}">
                    <a16:rowId xmlns:a16="http://schemas.microsoft.com/office/drawing/2014/main" val="1428099937"/>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FD2"/>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DD0"/>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ACC"/>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BF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8F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6D9"/>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8D8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7E9"/>
                    </a:solidFill>
                  </a:tcPr>
                </a:tc>
                <a:extLst>
                  <a:ext uri="{0D108BD9-81ED-4DB2-BD59-A6C34878D82A}">
                    <a16:rowId xmlns:a16="http://schemas.microsoft.com/office/drawing/2014/main" val="2259746908"/>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2C5"/>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FD2"/>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ACD"/>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BF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FF1"/>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8183"/>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1E4"/>
                    </a:solidFill>
                  </a:tcPr>
                </a:tc>
                <a:extLst>
                  <a:ext uri="{0D108BD9-81ED-4DB2-BD59-A6C34878D82A}">
                    <a16:rowId xmlns:a16="http://schemas.microsoft.com/office/drawing/2014/main" val="1881790930"/>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BC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BC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DBD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4F7"/>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8E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4F7"/>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8696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6F9"/>
                    </a:solidFill>
                  </a:tcPr>
                </a:tc>
                <a:extLst>
                  <a:ext uri="{0D108BD9-81ED-4DB2-BD59-A6C34878D82A}">
                    <a16:rowId xmlns:a16="http://schemas.microsoft.com/office/drawing/2014/main" val="1979690115"/>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4C7"/>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BDC0"/>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BEC0"/>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BF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6F9"/>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8F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8588"/>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5F8"/>
                    </a:solidFill>
                  </a:tcPr>
                </a:tc>
                <a:extLst>
                  <a:ext uri="{0D108BD9-81ED-4DB2-BD59-A6C34878D82A}">
                    <a16:rowId xmlns:a16="http://schemas.microsoft.com/office/drawing/2014/main" val="63210052"/>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0C3"/>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2D4"/>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BFC1"/>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AED"/>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DF0"/>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1F4"/>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9A9C"/>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FF2"/>
                    </a:solidFill>
                  </a:tcPr>
                </a:tc>
                <a:extLst>
                  <a:ext uri="{0D108BD9-81ED-4DB2-BD59-A6C34878D82A}">
                    <a16:rowId xmlns:a16="http://schemas.microsoft.com/office/drawing/2014/main" val="54848592"/>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ACD"/>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1D4"/>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4C6"/>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BF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9EC"/>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CE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7F81"/>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4F7"/>
                    </a:solidFill>
                  </a:tcPr>
                </a:tc>
                <a:extLst>
                  <a:ext uri="{0D108BD9-81ED-4DB2-BD59-A6C34878D82A}">
                    <a16:rowId xmlns:a16="http://schemas.microsoft.com/office/drawing/2014/main" val="316871263"/>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DD0"/>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B6B9"/>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A8A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BF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6F9"/>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7FA"/>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A9B9D"/>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3F6"/>
                    </a:solidFill>
                  </a:tcPr>
                </a:tc>
                <a:extLst>
                  <a:ext uri="{0D108BD9-81ED-4DB2-BD59-A6C34878D82A}">
                    <a16:rowId xmlns:a16="http://schemas.microsoft.com/office/drawing/2014/main" val="1861283884"/>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4C6"/>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D0D2"/>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0C2"/>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BF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AFC"/>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0F3"/>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7C7E"/>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FF2"/>
                    </a:solidFill>
                  </a:tcPr>
                </a:tc>
                <a:extLst>
                  <a:ext uri="{0D108BD9-81ED-4DB2-BD59-A6C34878D82A}">
                    <a16:rowId xmlns:a16="http://schemas.microsoft.com/office/drawing/2014/main" val="1313340676"/>
                  </a:ext>
                </a:extLst>
              </a:tr>
              <a:tr h="294807">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8CA"/>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5C7"/>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BCCC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7FA"/>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3F6"/>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CEF"/>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9898B"/>
                    </a:solidFill>
                  </a:tcPr>
                </a:tc>
                <a:tc>
                  <a:txBody>
                    <a:bodyPr/>
                    <a:lstStyle/>
                    <a:p>
                      <a:pPr algn="r" fontAlgn="b"/>
                      <a:endParaRPr lang="cs-CZ"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FCFF"/>
                    </a:solidFill>
                  </a:tcPr>
                </a:tc>
                <a:tc>
                  <a:txBody>
                    <a:bodyPr/>
                    <a:lstStyle/>
                    <a:p>
                      <a:pPr algn="r" fontAlgn="b"/>
                      <a:endParaRPr lang="cs-CZ"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solidFill>
                      <a:srgbClr val="FCEBEE"/>
                    </a:solidFill>
                  </a:tcPr>
                </a:tc>
                <a:extLst>
                  <a:ext uri="{0D108BD9-81ED-4DB2-BD59-A6C34878D82A}">
                    <a16:rowId xmlns:a16="http://schemas.microsoft.com/office/drawing/2014/main" val="3762161816"/>
                  </a:ext>
                </a:extLst>
              </a:tr>
            </a:tbl>
          </a:graphicData>
        </a:graphic>
      </p:graphicFrame>
      <p:sp>
        <p:nvSpPr>
          <p:cNvPr id="2" name="Nadpis 1">
            <a:extLst>
              <a:ext uri="{FF2B5EF4-FFF2-40B4-BE49-F238E27FC236}">
                <a16:creationId xmlns:a16="http://schemas.microsoft.com/office/drawing/2014/main" id="{7D7972E5-0CCD-46CA-80F9-F819739D546F}"/>
              </a:ext>
            </a:extLst>
          </p:cNvPr>
          <p:cNvSpPr>
            <a:spLocks noGrp="1"/>
          </p:cNvSpPr>
          <p:nvPr>
            <p:ph type="title"/>
          </p:nvPr>
        </p:nvSpPr>
        <p:spPr>
          <a:xfrm>
            <a:off x="257785" y="0"/>
            <a:ext cx="7434501" cy="576000"/>
          </a:xfrm>
        </p:spPr>
        <p:txBody>
          <a:bodyPr/>
          <a:lstStyle/>
          <a:p>
            <a:r>
              <a:rPr lang="cs-CZ" dirty="0"/>
              <a:t>Osoby se dvěma dávkami dle kategorií  </a:t>
            </a:r>
          </a:p>
        </p:txBody>
      </p:sp>
      <p:sp>
        <p:nvSpPr>
          <p:cNvPr id="9" name="TextBox 6">
            <a:extLst>
              <a:ext uri="{FF2B5EF4-FFF2-40B4-BE49-F238E27FC236}">
                <a16:creationId xmlns:a16="http://schemas.microsoft.com/office/drawing/2014/main" id="{01B45DCB-A3A6-4350-8A61-90F29254024D}"/>
              </a:ext>
            </a:extLst>
          </p:cNvPr>
          <p:cNvSpPr txBox="1"/>
          <p:nvPr/>
        </p:nvSpPr>
        <p:spPr>
          <a:xfrm>
            <a:off x="5984893" y="103334"/>
            <a:ext cx="213497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FFFFFF"/>
                </a:solidFill>
                <a:effectLst/>
                <a:uLnTx/>
                <a:uFillTx/>
                <a:latin typeface="Arial" panose="020B0604020202020204"/>
                <a:ea typeface="+mn-ea"/>
                <a:cs typeface="+mn-cs"/>
              </a:rPr>
              <a:t>Stav k 28. 3. 2021</a:t>
            </a:r>
          </a:p>
        </p:txBody>
      </p:sp>
      <p:sp>
        <p:nvSpPr>
          <p:cNvPr id="8" name="TextovéPole 7">
            <a:extLst>
              <a:ext uri="{FF2B5EF4-FFF2-40B4-BE49-F238E27FC236}">
                <a16:creationId xmlns:a16="http://schemas.microsoft.com/office/drawing/2014/main" id="{95F156A3-3098-4B46-9F3D-610207EAA7E5}"/>
              </a:ext>
            </a:extLst>
          </p:cNvPr>
          <p:cNvSpPr txBox="1"/>
          <p:nvPr/>
        </p:nvSpPr>
        <p:spPr>
          <a:xfrm>
            <a:off x="303276" y="6185027"/>
            <a:ext cx="1158544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1" u="none" strike="noStrike" kern="1200" cap="none" spc="0" normalizeH="0" baseline="0" noProof="0" dirty="0">
                <a:ln>
                  <a:noFill/>
                </a:ln>
                <a:solidFill>
                  <a:srgbClr val="000000"/>
                </a:solidFill>
                <a:effectLst/>
                <a:uLnTx/>
                <a:uFillTx/>
                <a:latin typeface="Arial" panose="020B0604020202020204"/>
                <a:ea typeface="+mn-ea"/>
                <a:cs typeface="+mn-cs"/>
              </a:rPr>
              <a:t>* Do kategorií „ostatní“ podle věku jsou zařazeni senioři nespadající do jiné kategorie, neboť ve věku 70-79 a 80 a více let jsou očkovány i osoby, které jsou začleněny do kategorie zdravotníků (dle vzdělání) nebo sociálních zřízení (dle pobytu)</a:t>
            </a:r>
            <a:endParaRPr kumimoji="0" lang="en-US" sz="14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graphicFrame>
        <p:nvGraphicFramePr>
          <p:cNvPr id="7" name="Table 2">
            <a:extLst>
              <a:ext uri="{FF2B5EF4-FFF2-40B4-BE49-F238E27FC236}">
                <a16:creationId xmlns:a16="http://schemas.microsoft.com/office/drawing/2014/main" id="{7AB79294-6E18-4E4D-956F-AF793395616A}"/>
              </a:ext>
            </a:extLst>
          </p:cNvPr>
          <p:cNvGraphicFramePr>
            <a:graphicFrameLocks noGrp="1"/>
          </p:cNvGraphicFramePr>
          <p:nvPr>
            <p:extLst>
              <p:ext uri="{D42A27DB-BD31-4B8C-83A1-F6EECF244321}">
                <p14:modId xmlns:p14="http://schemas.microsoft.com/office/powerpoint/2010/main" val="2199088256"/>
              </p:ext>
            </p:extLst>
          </p:nvPr>
        </p:nvGraphicFramePr>
        <p:xfrm>
          <a:off x="180975" y="772885"/>
          <a:ext cx="11909589" cy="5412135"/>
        </p:xfrm>
        <a:graphic>
          <a:graphicData uri="http://schemas.openxmlformats.org/drawingml/2006/table">
            <a:tbl>
              <a:tblPr firstRow="1" lastRow="1" bandRow="1">
                <a:tableStyleId>{74C1A8A3-306A-4EB7-A6B1-4F7E0EB9C5D6}</a:tableStyleId>
              </a:tblPr>
              <a:tblGrid>
                <a:gridCol w="1676963">
                  <a:extLst>
                    <a:ext uri="{9D8B030D-6E8A-4147-A177-3AD203B41FA5}">
                      <a16:colId xmlns:a16="http://schemas.microsoft.com/office/drawing/2014/main" val="2523158226"/>
                    </a:ext>
                  </a:extLst>
                </a:gridCol>
                <a:gridCol w="664762">
                  <a:extLst>
                    <a:ext uri="{9D8B030D-6E8A-4147-A177-3AD203B41FA5}">
                      <a16:colId xmlns:a16="http://schemas.microsoft.com/office/drawing/2014/main" val="1593569998"/>
                    </a:ext>
                  </a:extLst>
                </a:gridCol>
                <a:gridCol w="1063096">
                  <a:extLst>
                    <a:ext uri="{9D8B030D-6E8A-4147-A177-3AD203B41FA5}">
                      <a16:colId xmlns:a16="http://schemas.microsoft.com/office/drawing/2014/main" val="710676150"/>
                    </a:ext>
                  </a:extLst>
                </a:gridCol>
                <a:gridCol w="1063096">
                  <a:extLst>
                    <a:ext uri="{9D8B030D-6E8A-4147-A177-3AD203B41FA5}">
                      <a16:colId xmlns:a16="http://schemas.microsoft.com/office/drawing/2014/main" val="3128786877"/>
                    </a:ext>
                  </a:extLst>
                </a:gridCol>
                <a:gridCol w="1063096">
                  <a:extLst>
                    <a:ext uri="{9D8B030D-6E8A-4147-A177-3AD203B41FA5}">
                      <a16:colId xmlns:a16="http://schemas.microsoft.com/office/drawing/2014/main" val="3315404817"/>
                    </a:ext>
                  </a:extLst>
                </a:gridCol>
                <a:gridCol w="1063096">
                  <a:extLst>
                    <a:ext uri="{9D8B030D-6E8A-4147-A177-3AD203B41FA5}">
                      <a16:colId xmlns:a16="http://schemas.microsoft.com/office/drawing/2014/main" val="1231245903"/>
                    </a:ext>
                  </a:extLst>
                </a:gridCol>
                <a:gridCol w="1063096">
                  <a:extLst>
                    <a:ext uri="{9D8B030D-6E8A-4147-A177-3AD203B41FA5}">
                      <a16:colId xmlns:a16="http://schemas.microsoft.com/office/drawing/2014/main" val="1673001791"/>
                    </a:ext>
                  </a:extLst>
                </a:gridCol>
                <a:gridCol w="1063096">
                  <a:extLst>
                    <a:ext uri="{9D8B030D-6E8A-4147-A177-3AD203B41FA5}">
                      <a16:colId xmlns:a16="http://schemas.microsoft.com/office/drawing/2014/main" val="3777559418"/>
                    </a:ext>
                  </a:extLst>
                </a:gridCol>
                <a:gridCol w="1063096">
                  <a:extLst>
                    <a:ext uri="{9D8B030D-6E8A-4147-A177-3AD203B41FA5}">
                      <a16:colId xmlns:a16="http://schemas.microsoft.com/office/drawing/2014/main" val="445358752"/>
                    </a:ext>
                  </a:extLst>
                </a:gridCol>
                <a:gridCol w="1063096">
                  <a:extLst>
                    <a:ext uri="{9D8B030D-6E8A-4147-A177-3AD203B41FA5}">
                      <a16:colId xmlns:a16="http://schemas.microsoft.com/office/drawing/2014/main" val="557861143"/>
                    </a:ext>
                  </a:extLst>
                </a:gridCol>
                <a:gridCol w="1063096">
                  <a:extLst>
                    <a:ext uri="{9D8B030D-6E8A-4147-A177-3AD203B41FA5}">
                      <a16:colId xmlns:a16="http://schemas.microsoft.com/office/drawing/2014/main" val="2198972229"/>
                    </a:ext>
                  </a:extLst>
                </a:gridCol>
              </a:tblGrid>
              <a:tr h="988170">
                <a:tc>
                  <a:txBody>
                    <a:bodyPr/>
                    <a:lstStyle/>
                    <a:p>
                      <a:pPr algn="r" fontAlgn="b"/>
                      <a:endParaRPr lang="cs-CZ" sz="14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cs-CZ" sz="1200" b="1" i="1" u="none" strike="noStrike" dirty="0">
                          <a:solidFill>
                            <a:schemeClr val="tx1"/>
                          </a:solidFill>
                          <a:effectLst/>
                          <a:latin typeface="+mn-lt"/>
                        </a:rPr>
                        <a:t>Počet osob celkem</a:t>
                      </a:r>
                    </a:p>
                  </a:txBody>
                  <a:tcPr marL="36000" marR="3600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cs-CZ" sz="1200" b="1" i="0" u="none" strike="noStrike" dirty="0">
                          <a:solidFill>
                            <a:srgbClr val="000000"/>
                          </a:solidFill>
                          <a:effectLst/>
                          <a:latin typeface="+mn-lt"/>
                        </a:rPr>
                        <a:t>ZP v nemocnicích / ZZS</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cs-CZ" sz="1200" b="1" i="0" u="none" strike="noStrike" dirty="0">
                          <a:solidFill>
                            <a:srgbClr val="000000"/>
                          </a:solidFill>
                          <a:effectLst/>
                          <a:latin typeface="+mn-lt"/>
                        </a:rPr>
                        <a:t>Ostatní zdravotnictví / ochrana veřejného zdraví</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cs-CZ" sz="1200" b="1" i="0" u="none" strike="noStrike" dirty="0">
                          <a:solidFill>
                            <a:srgbClr val="000000"/>
                          </a:solidFill>
                          <a:effectLst/>
                          <a:latin typeface="+mn-lt"/>
                        </a:rPr>
                        <a:t>Klienti a pracovníci v sociálních službách</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cs-CZ" sz="1200" b="1" i="0" u="none" strike="noStrike" dirty="0">
                          <a:solidFill>
                            <a:srgbClr val="000000"/>
                          </a:solidFill>
                          <a:effectLst/>
                          <a:latin typeface="+mn-lt"/>
                        </a:rPr>
                        <a:t>Ostatní –</a:t>
                      </a:r>
                    </a:p>
                    <a:p>
                      <a:pPr algn="ctr" fontAlgn="ctr"/>
                      <a:r>
                        <a:rPr lang="cs-CZ" sz="1200" b="1" i="0" u="none" strike="noStrike" dirty="0">
                          <a:solidFill>
                            <a:srgbClr val="000000"/>
                          </a:solidFill>
                          <a:effectLst/>
                          <a:latin typeface="+mn-lt"/>
                        </a:rPr>
                        <a:t>pracovníci kritické infrastruktury</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cs-CZ" sz="1200" b="1" i="0" u="none" strike="noStrike" dirty="0" smtClean="0">
                          <a:solidFill>
                            <a:srgbClr val="000000"/>
                          </a:solidFill>
                          <a:effectLst/>
                          <a:latin typeface="+mn-lt"/>
                        </a:rPr>
                        <a:t>Pracovníci </a:t>
                      </a:r>
                    </a:p>
                    <a:p>
                      <a:pPr algn="ctr" fontAlgn="ctr"/>
                      <a:r>
                        <a:rPr lang="cs-CZ" sz="1200" b="1" i="0" u="none" strike="noStrike" dirty="0" smtClean="0">
                          <a:solidFill>
                            <a:srgbClr val="000000"/>
                          </a:solidFill>
                          <a:effectLst/>
                          <a:latin typeface="+mn-lt"/>
                        </a:rPr>
                        <a:t>ve </a:t>
                      </a:r>
                      <a:r>
                        <a:rPr lang="cs-CZ" sz="1200" b="1" i="0" u="none" strike="noStrike" dirty="0">
                          <a:solidFill>
                            <a:srgbClr val="000000"/>
                          </a:solidFill>
                          <a:effectLst/>
                          <a:latin typeface="+mn-lt"/>
                        </a:rPr>
                        <a:t>školství</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C000"/>
                    </a:solidFill>
                  </a:tcPr>
                </a:tc>
                <a:tc>
                  <a:txBody>
                    <a:bodyPr/>
                    <a:lstStyle/>
                    <a:p>
                      <a:pPr algn="ctr" fontAlgn="ctr"/>
                      <a:r>
                        <a:rPr lang="cs-CZ" sz="1200" b="1" i="0" u="none" strike="noStrike" dirty="0">
                          <a:solidFill>
                            <a:srgbClr val="000000"/>
                          </a:solidFill>
                          <a:effectLst/>
                          <a:latin typeface="+mn-lt"/>
                        </a:rPr>
                        <a:t>Ostatní –</a:t>
                      </a:r>
                    </a:p>
                    <a:p>
                      <a:pPr algn="ctr" fontAlgn="ctr"/>
                      <a:r>
                        <a:rPr lang="cs-CZ" sz="1200" b="1" i="0" u="none" strike="noStrike" dirty="0">
                          <a:solidFill>
                            <a:srgbClr val="000000"/>
                          </a:solidFill>
                          <a:effectLst/>
                          <a:latin typeface="+mn-lt"/>
                        </a:rPr>
                        <a:t>věk 70-79 let*</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cs-CZ" sz="1200" b="1" i="0" u="none" strike="noStrike" dirty="0">
                          <a:solidFill>
                            <a:srgbClr val="000000"/>
                          </a:solidFill>
                          <a:effectLst/>
                          <a:latin typeface="+mn-lt"/>
                        </a:rPr>
                        <a:t>Ostatní – </a:t>
                      </a:r>
                    </a:p>
                    <a:p>
                      <a:pPr algn="ctr" fontAlgn="ctr"/>
                      <a:r>
                        <a:rPr lang="cs-CZ" sz="1200" b="1" i="0" u="none" strike="noStrike" dirty="0">
                          <a:solidFill>
                            <a:srgbClr val="000000"/>
                          </a:solidFill>
                          <a:effectLst/>
                          <a:latin typeface="+mn-lt"/>
                        </a:rPr>
                        <a:t>věk 80 a více let*</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cs-CZ" sz="1200" b="1" i="0" u="none" strike="noStrike" dirty="0">
                          <a:solidFill>
                            <a:srgbClr val="000000"/>
                          </a:solidFill>
                          <a:effectLst/>
                          <a:latin typeface="+mn-lt"/>
                        </a:rPr>
                        <a:t>Ostatní - chronicky nemocní</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cs-CZ" sz="1200" b="1" i="0" u="none" strike="noStrike" dirty="0">
                          <a:solidFill>
                            <a:srgbClr val="000000"/>
                          </a:solidFill>
                          <a:effectLst/>
                          <a:latin typeface="+mn-lt"/>
                        </a:rPr>
                        <a:t>Ostatní</a:t>
                      </a:r>
                    </a:p>
                  </a:txBody>
                  <a:tcPr marL="9525" marR="9525" marT="9525" marB="0" anchor="ctr">
                    <a:lnL w="28575" cap="flat" cmpd="sng" algn="ctr">
                      <a:noFill/>
                      <a:prstDash val="solid"/>
                      <a:round/>
                      <a:headEnd type="none" w="med" len="med"/>
                      <a:tailEnd type="none" w="med" len="med"/>
                    </a:lnL>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3062634"/>
                  </a:ext>
                </a:extLst>
              </a:tr>
              <a:tr h="294931">
                <a:tc>
                  <a:txBody>
                    <a:bodyPr/>
                    <a:lstStyle/>
                    <a:p>
                      <a:pPr algn="l" fontAlgn="b"/>
                      <a:r>
                        <a:rPr lang="cs-CZ" sz="1200" b="1" u="none" strike="noStrike" dirty="0">
                          <a:effectLst/>
                        </a:rPr>
                        <a:t>Hlavní město Praha</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92 646</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12 952 (14,0 %)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20 450 (22,1 %)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6 006 (6,5 %)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2 367 (2,6 %)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dirty="0">
                          <a:solidFill>
                            <a:srgbClr val="000000"/>
                          </a:solidFill>
                          <a:effectLst/>
                          <a:latin typeface="Arial" panose="020B0604020202020204" pitchFamily="34" charset="0"/>
                        </a:rPr>
                        <a:t>1 270 (1,4 %)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5 214 (5,6 %)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36 433 (39,3 %)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81 (0,1 %)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7 873 (8,5 %)</a:t>
                      </a:r>
                    </a:p>
                  </a:txBody>
                  <a:tcPr marL="9525" marR="9525" marT="9525" marB="0" anchor="ctr">
                    <a:lnL w="28575" cap="flat" cmpd="sng" algn="ctr">
                      <a:noFill/>
                      <a:prstDash val="solid"/>
                      <a:round/>
                      <a:headEnd type="none" w="med" len="med"/>
                      <a:tailEnd type="none" w="med" len="med"/>
                    </a:lnL>
                    <a:lnT w="28575"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776035022"/>
                  </a:ext>
                </a:extLst>
              </a:tr>
              <a:tr h="294931">
                <a:tc>
                  <a:txBody>
                    <a:bodyPr/>
                    <a:lstStyle/>
                    <a:p>
                      <a:pPr algn="l" fontAlgn="b"/>
                      <a:r>
                        <a:rPr lang="cs-CZ" sz="1200" b="1" u="none" strike="noStrike" dirty="0">
                          <a:effectLst/>
                        </a:rPr>
                        <a:t>Středočeský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41 410</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7 522 (18,2 %)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6 473 (15,6 %)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7 016 (16,9 %)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114 (0,3 %)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dirty="0">
                          <a:solidFill>
                            <a:srgbClr val="000000"/>
                          </a:solidFill>
                          <a:effectLst/>
                          <a:latin typeface="Arial" panose="020B0604020202020204" pitchFamily="34" charset="0"/>
                        </a:rPr>
                        <a:t>2 846 (6,9 %)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2 388 (5,8 %)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11 939 (28,8 %)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32 (0,1 %)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3 080 (7,4 %)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848947671"/>
                  </a:ext>
                </a:extLst>
              </a:tr>
              <a:tr h="294931">
                <a:tc>
                  <a:txBody>
                    <a:bodyPr/>
                    <a:lstStyle/>
                    <a:p>
                      <a:pPr algn="l" fontAlgn="b"/>
                      <a:r>
                        <a:rPr lang="cs-CZ" sz="1200" b="1" u="none" strike="noStrike" dirty="0">
                          <a:effectLst/>
                        </a:rPr>
                        <a:t>Jihočeský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25 998</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4 259 (16,4 %)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2 965 (11,4 %)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5 374 (20,7 %)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153 (0,6 %)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dirty="0">
                          <a:solidFill>
                            <a:srgbClr val="000000"/>
                          </a:solidFill>
                          <a:effectLst/>
                          <a:latin typeface="Arial" panose="020B0604020202020204" pitchFamily="34" charset="0"/>
                        </a:rPr>
                        <a:t>7 (0,0 %)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674 (2,6 %)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11 684 (44,9 %)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0 (0,0 %)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882 (3,4 %)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844333786"/>
                  </a:ext>
                </a:extLst>
              </a:tr>
              <a:tr h="294931">
                <a:tc>
                  <a:txBody>
                    <a:bodyPr/>
                    <a:lstStyle/>
                    <a:p>
                      <a:pPr algn="l" fontAlgn="b"/>
                      <a:r>
                        <a:rPr lang="cs-CZ" sz="1200" b="1" u="none" strike="noStrike" dirty="0">
                          <a:effectLst/>
                        </a:rPr>
                        <a:t>Plzeňský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25 024</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3 033 (12,1 %)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7 515 (30,0 %)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3 375 (13,5 %)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310 (1,2 %)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dirty="0">
                          <a:solidFill>
                            <a:srgbClr val="000000"/>
                          </a:solidFill>
                          <a:effectLst/>
                          <a:latin typeface="Arial" panose="020B0604020202020204" pitchFamily="34" charset="0"/>
                        </a:rPr>
                        <a:t>898 (3,6 %)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1 882 (7,5 %)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7 299 (29,2 %)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(0,0 %)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710 (2,8 %)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443186940"/>
                  </a:ext>
                </a:extLst>
              </a:tr>
              <a:tr h="294931">
                <a:tc>
                  <a:txBody>
                    <a:bodyPr/>
                    <a:lstStyle/>
                    <a:p>
                      <a:pPr algn="l" fontAlgn="b"/>
                      <a:r>
                        <a:rPr lang="cs-CZ" sz="1200" b="1" u="none" strike="noStrike" dirty="0">
                          <a:effectLst/>
                        </a:rPr>
                        <a:t>Karlovarský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13 021</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1 930 (14,8 %)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2 156 (16,6 %)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1 721 (13,2 %)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322 (2,5 %)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dirty="0">
                          <a:solidFill>
                            <a:srgbClr val="000000"/>
                          </a:solidFill>
                          <a:effectLst/>
                          <a:latin typeface="Arial" panose="020B0604020202020204" pitchFamily="34" charset="0"/>
                        </a:rPr>
                        <a:t>222 (1,7 %)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1 476 (11,3 %)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4 194 (32,2 %)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24 (0,2 %)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976 (7,5 %)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247044073"/>
                  </a:ext>
                </a:extLst>
              </a:tr>
              <a:tr h="294931">
                <a:tc>
                  <a:txBody>
                    <a:bodyPr/>
                    <a:lstStyle/>
                    <a:p>
                      <a:pPr algn="l" fontAlgn="b"/>
                      <a:r>
                        <a:rPr lang="cs-CZ" sz="1200" b="1" u="none" strike="noStrike" dirty="0">
                          <a:effectLst/>
                        </a:rPr>
                        <a:t>Ústecký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23 760</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5 329 (22,4 %)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4 124 (17,4 %)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3 069 (12,9 %)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194 (0,8 %)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dirty="0">
                          <a:solidFill>
                            <a:srgbClr val="000000"/>
                          </a:solidFill>
                          <a:effectLst/>
                          <a:latin typeface="Arial" panose="020B0604020202020204" pitchFamily="34" charset="0"/>
                        </a:rPr>
                        <a:t>694 (2,9 %)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1 726 (7,3 %)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7 258 (30,5 %)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32 (0,1 %)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1 334 (5,6 %)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024894236"/>
                  </a:ext>
                </a:extLst>
              </a:tr>
              <a:tr h="294931">
                <a:tc>
                  <a:txBody>
                    <a:bodyPr/>
                    <a:lstStyle/>
                    <a:p>
                      <a:pPr algn="l" fontAlgn="b"/>
                      <a:r>
                        <a:rPr lang="cs-CZ" sz="1200" b="1" u="none" strike="noStrike" dirty="0">
                          <a:effectLst/>
                        </a:rPr>
                        <a:t>Liberecký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18 031</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2 541 (14,1 %)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2 657 (14,7 %)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2 843 (15,8 %)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106 (0,6 %)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dirty="0">
                          <a:solidFill>
                            <a:srgbClr val="000000"/>
                          </a:solidFill>
                          <a:effectLst/>
                          <a:latin typeface="Arial" panose="020B0604020202020204" pitchFamily="34" charset="0"/>
                        </a:rPr>
                        <a:t>256 (1,4 %)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2 151 (11,9 %)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6 236 (34,6 %)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10 (0,1 %)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1 231 (6,8 %)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28109536"/>
                  </a:ext>
                </a:extLst>
              </a:tr>
              <a:tr h="294931">
                <a:tc>
                  <a:txBody>
                    <a:bodyPr/>
                    <a:lstStyle/>
                    <a:p>
                      <a:pPr algn="l" fontAlgn="b"/>
                      <a:r>
                        <a:rPr lang="cs-CZ" sz="1200" b="1" u="none" strike="noStrike" dirty="0">
                          <a:effectLst/>
                        </a:rPr>
                        <a:t>Královéhradecký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21 088</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3 837 (18,2 %)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2 987 (14,2 %)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3 303 (15,7 %)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100 (0,5 %)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dirty="0">
                          <a:solidFill>
                            <a:srgbClr val="000000"/>
                          </a:solidFill>
                          <a:effectLst/>
                          <a:latin typeface="Arial" panose="020B0604020202020204" pitchFamily="34" charset="0"/>
                        </a:rPr>
                        <a:t>39 (0,2 %)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911 (4,3 %)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8 085 (38,3 %)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9 (0,0 %)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1 817 (8,6 %)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519525594"/>
                  </a:ext>
                </a:extLst>
              </a:tr>
              <a:tr h="294931">
                <a:tc>
                  <a:txBody>
                    <a:bodyPr/>
                    <a:lstStyle/>
                    <a:p>
                      <a:pPr algn="l" fontAlgn="b"/>
                      <a:r>
                        <a:rPr lang="cs-CZ" sz="1200" b="1" u="none" strike="noStrike" dirty="0">
                          <a:effectLst/>
                        </a:rPr>
                        <a:t>Pardubický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19 681</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3 024 (15,4 %)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2 999 (15,2 %)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2 019 (10,3 %)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523 (2,7 %)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dirty="0">
                          <a:solidFill>
                            <a:srgbClr val="000000"/>
                          </a:solidFill>
                          <a:effectLst/>
                          <a:latin typeface="Arial" panose="020B0604020202020204" pitchFamily="34" charset="0"/>
                        </a:rPr>
                        <a:t>1 244 (6,3 %)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497 (2,5 %)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8 985 (45,7 %)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 (0,0 %)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389 (2,0 %)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350366277"/>
                  </a:ext>
                </a:extLst>
              </a:tr>
              <a:tr h="294931">
                <a:tc>
                  <a:txBody>
                    <a:bodyPr/>
                    <a:lstStyle/>
                    <a:p>
                      <a:pPr algn="l" fontAlgn="b"/>
                      <a:r>
                        <a:rPr lang="cs-CZ" sz="1200" b="1" u="none" strike="noStrike" dirty="0">
                          <a:effectLst/>
                        </a:rPr>
                        <a:t>Kraj Vysočina</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18 096</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3 164 (17,5 %)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3 556 (19,7 %)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3 525 (19,5 %)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107 (0,6 %)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dirty="0">
                          <a:solidFill>
                            <a:srgbClr val="000000"/>
                          </a:solidFill>
                          <a:effectLst/>
                          <a:latin typeface="Arial" panose="020B0604020202020204" pitchFamily="34" charset="0"/>
                        </a:rPr>
                        <a:t>339 (1,9 %)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272 (1,5 %)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6 688 (37,0 %)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(0,0 %)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442 (2,4 %)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2557106"/>
                  </a:ext>
                </a:extLst>
              </a:tr>
              <a:tr h="294931">
                <a:tc>
                  <a:txBody>
                    <a:bodyPr/>
                    <a:lstStyle/>
                    <a:p>
                      <a:pPr algn="l" fontAlgn="b"/>
                      <a:r>
                        <a:rPr lang="cs-CZ" sz="1200" b="1" u="none" strike="noStrike" dirty="0">
                          <a:effectLst/>
                        </a:rPr>
                        <a:t>Jihomoravský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56 499</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10 572 (18,7 %)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7 511 (13,3 %)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10 875 (19,2 %)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3 251 (5,8 %)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dirty="0">
                          <a:solidFill>
                            <a:srgbClr val="000000"/>
                          </a:solidFill>
                          <a:effectLst/>
                          <a:latin typeface="Arial" panose="020B0604020202020204" pitchFamily="34" charset="0"/>
                        </a:rPr>
                        <a:t>2 739 (4,8 %)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1 955 (3,5 %)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17 272 (30,6 %)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39 (0,1 %)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2 285 (4,0 %)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27962169"/>
                  </a:ext>
                </a:extLst>
              </a:tr>
              <a:tr h="294931">
                <a:tc>
                  <a:txBody>
                    <a:bodyPr/>
                    <a:lstStyle/>
                    <a:p>
                      <a:pPr algn="l" fontAlgn="b"/>
                      <a:r>
                        <a:rPr lang="cs-CZ" sz="1200" b="1" u="none" strike="noStrike" dirty="0">
                          <a:effectLst/>
                        </a:rPr>
                        <a:t>Olomoucký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26 102</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4 081 (15,6 %)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3 517 (13,5 %)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4 620 (17,7 %)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94 (0,4 %)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dirty="0">
                          <a:solidFill>
                            <a:srgbClr val="000000"/>
                          </a:solidFill>
                          <a:effectLst/>
                          <a:latin typeface="Arial" panose="020B0604020202020204" pitchFamily="34" charset="0"/>
                        </a:rPr>
                        <a:t>1 560 (6,0 %)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1 349 (5,2 %)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10 176 (39,0 %)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27 (0,1 %)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678 (2,6 %)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893644269"/>
                  </a:ext>
                </a:extLst>
              </a:tr>
              <a:tr h="294931">
                <a:tc>
                  <a:txBody>
                    <a:bodyPr/>
                    <a:lstStyle/>
                    <a:p>
                      <a:pPr algn="l" fontAlgn="b"/>
                      <a:r>
                        <a:rPr lang="cs-CZ" sz="1200" b="1" u="none" strike="noStrike" dirty="0">
                          <a:effectLst/>
                        </a:rPr>
                        <a:t>Zlínský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1" u="none" strike="noStrike">
                          <a:solidFill>
                            <a:srgbClr val="000000"/>
                          </a:solidFill>
                          <a:effectLst/>
                          <a:latin typeface="Arial" panose="020B0604020202020204" pitchFamily="34" charset="0"/>
                        </a:rPr>
                        <a:t>19 878</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2 918 (14,7 %)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4 337 (21,8 %)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5 197 (26,1 %)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75 (0,4 %)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200" b="0" i="0" u="none" strike="noStrike" dirty="0">
                          <a:solidFill>
                            <a:srgbClr val="000000"/>
                          </a:solidFill>
                          <a:effectLst/>
                          <a:latin typeface="Arial" panose="020B0604020202020204" pitchFamily="34" charset="0"/>
                        </a:rPr>
                        <a:t>399 (2,0 %)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322 (1,6 %)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6 041 (30,4 %)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5 (0,0 %)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50" b="0" i="0" u="none" strike="noStrike">
                          <a:solidFill>
                            <a:srgbClr val="000000"/>
                          </a:solidFill>
                          <a:effectLst/>
                          <a:latin typeface="Arial" panose="020B0604020202020204" pitchFamily="34" charset="0"/>
                        </a:rPr>
                        <a:t>584 (2,9 %)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556090642"/>
                  </a:ext>
                </a:extLst>
              </a:tr>
              <a:tr h="294931">
                <a:tc>
                  <a:txBody>
                    <a:bodyPr/>
                    <a:lstStyle/>
                    <a:p>
                      <a:pPr algn="l" fontAlgn="b"/>
                      <a:r>
                        <a:rPr lang="cs-CZ" sz="1200" b="1" u="none" strike="noStrike" dirty="0">
                          <a:effectLst/>
                        </a:rPr>
                        <a:t>Moravskoslezský kraj</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noFill/>
                  </a:tcPr>
                </a:tc>
                <a:tc>
                  <a:txBody>
                    <a:bodyPr/>
                    <a:lstStyle/>
                    <a:p>
                      <a:pPr algn="ctr" fontAlgn="ctr"/>
                      <a:r>
                        <a:rPr lang="cs-CZ" sz="1050" b="0" i="1" u="none" strike="noStrike">
                          <a:solidFill>
                            <a:srgbClr val="000000"/>
                          </a:solidFill>
                          <a:effectLst/>
                          <a:latin typeface="Arial" panose="020B0604020202020204" pitchFamily="34" charset="0"/>
                        </a:rPr>
                        <a:t>43 711</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noFill/>
                  </a:tcPr>
                </a:tc>
                <a:tc>
                  <a:txBody>
                    <a:bodyPr/>
                    <a:lstStyle/>
                    <a:p>
                      <a:pPr algn="ctr" fontAlgn="ctr"/>
                      <a:r>
                        <a:rPr lang="cs-CZ" sz="1050" b="0" i="0" u="none" strike="noStrike">
                          <a:solidFill>
                            <a:srgbClr val="000000"/>
                          </a:solidFill>
                          <a:effectLst/>
                          <a:latin typeface="Arial" panose="020B0604020202020204" pitchFamily="34" charset="0"/>
                        </a:rPr>
                        <a:t>7 692 (17,6 %)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noFill/>
                  </a:tcPr>
                </a:tc>
                <a:tc>
                  <a:txBody>
                    <a:bodyPr/>
                    <a:lstStyle/>
                    <a:p>
                      <a:pPr algn="ctr" fontAlgn="ctr"/>
                      <a:r>
                        <a:rPr lang="cs-CZ" sz="1050" b="0" i="0" u="none" strike="noStrike">
                          <a:solidFill>
                            <a:srgbClr val="000000"/>
                          </a:solidFill>
                          <a:effectLst/>
                          <a:latin typeface="Arial" panose="020B0604020202020204" pitchFamily="34" charset="0"/>
                        </a:rPr>
                        <a:t>6 080 (13,9 %)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noFill/>
                  </a:tcPr>
                </a:tc>
                <a:tc>
                  <a:txBody>
                    <a:bodyPr/>
                    <a:lstStyle/>
                    <a:p>
                      <a:pPr algn="ctr" fontAlgn="ctr"/>
                      <a:r>
                        <a:rPr lang="cs-CZ" sz="1050" b="0" i="0" u="none" strike="noStrike">
                          <a:solidFill>
                            <a:srgbClr val="000000"/>
                          </a:solidFill>
                          <a:effectLst/>
                          <a:latin typeface="Arial" panose="020B0604020202020204" pitchFamily="34" charset="0"/>
                        </a:rPr>
                        <a:t>8 260 (18,9 %)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noFill/>
                  </a:tcPr>
                </a:tc>
                <a:tc>
                  <a:txBody>
                    <a:bodyPr/>
                    <a:lstStyle/>
                    <a:p>
                      <a:pPr algn="ctr" fontAlgn="ctr"/>
                      <a:r>
                        <a:rPr lang="cs-CZ" sz="1050" b="0" i="0" u="none" strike="noStrike">
                          <a:solidFill>
                            <a:srgbClr val="000000"/>
                          </a:solidFill>
                          <a:effectLst/>
                          <a:latin typeface="Arial" panose="020B0604020202020204" pitchFamily="34" charset="0"/>
                        </a:rPr>
                        <a:t>253 (0,6 %)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noFill/>
                  </a:tcPr>
                </a:tc>
                <a:tc>
                  <a:txBody>
                    <a:bodyPr/>
                    <a:lstStyle/>
                    <a:p>
                      <a:pPr algn="ctr" fontAlgn="ctr"/>
                      <a:r>
                        <a:rPr lang="cs-CZ" sz="1200" b="0" i="0" u="none" strike="noStrike" dirty="0">
                          <a:solidFill>
                            <a:srgbClr val="000000"/>
                          </a:solidFill>
                          <a:effectLst/>
                          <a:latin typeface="Arial" panose="020B0604020202020204" pitchFamily="34" charset="0"/>
                        </a:rPr>
                        <a:t>407 (0,9 %)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solidFill>
                      <a:srgbClr val="FFC000"/>
                    </a:solidFill>
                  </a:tcPr>
                </a:tc>
                <a:tc>
                  <a:txBody>
                    <a:bodyPr/>
                    <a:lstStyle/>
                    <a:p>
                      <a:pPr algn="ctr" fontAlgn="ctr"/>
                      <a:r>
                        <a:rPr lang="cs-CZ" sz="1050" b="0" i="0" u="none" strike="noStrike">
                          <a:solidFill>
                            <a:srgbClr val="000000"/>
                          </a:solidFill>
                          <a:effectLst/>
                          <a:latin typeface="Arial" panose="020B0604020202020204" pitchFamily="34" charset="0"/>
                        </a:rPr>
                        <a:t>1 668 (3,8 %)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noFill/>
                  </a:tcPr>
                </a:tc>
                <a:tc>
                  <a:txBody>
                    <a:bodyPr/>
                    <a:lstStyle/>
                    <a:p>
                      <a:pPr algn="ctr" fontAlgn="ctr"/>
                      <a:r>
                        <a:rPr lang="cs-CZ" sz="1050" b="0" i="0" u="none" strike="noStrike">
                          <a:solidFill>
                            <a:srgbClr val="000000"/>
                          </a:solidFill>
                          <a:effectLst/>
                          <a:latin typeface="Arial" panose="020B0604020202020204" pitchFamily="34" charset="0"/>
                        </a:rPr>
                        <a:t>17 483 (40,0 %)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noFill/>
                  </a:tcPr>
                </a:tc>
                <a:tc>
                  <a:txBody>
                    <a:bodyPr/>
                    <a:lstStyle/>
                    <a:p>
                      <a:pPr algn="ctr" fontAlgn="ctr"/>
                      <a:r>
                        <a:rPr lang="cs-CZ" sz="1050" b="0" i="0" u="none" strike="noStrike">
                          <a:solidFill>
                            <a:srgbClr val="000000"/>
                          </a:solidFill>
                          <a:effectLst/>
                          <a:latin typeface="Arial" panose="020B0604020202020204" pitchFamily="34" charset="0"/>
                        </a:rPr>
                        <a:t>1 (0,0 %)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noFill/>
                  </a:tcPr>
                </a:tc>
                <a:tc>
                  <a:txBody>
                    <a:bodyPr/>
                    <a:lstStyle/>
                    <a:p>
                      <a:pPr algn="ctr" fontAlgn="ctr"/>
                      <a:r>
                        <a:rPr lang="cs-CZ" sz="1050" b="0" i="0" u="none" strike="noStrike">
                          <a:solidFill>
                            <a:srgbClr val="000000"/>
                          </a:solidFill>
                          <a:effectLst/>
                          <a:latin typeface="Arial" panose="020B0604020202020204" pitchFamily="34" charset="0"/>
                        </a:rPr>
                        <a:t>1 867 (4,3 %)</a:t>
                      </a:r>
                    </a:p>
                  </a:txBody>
                  <a:tcPr marL="9525" marR="9525" marT="9525" marB="0" anchor="ctr">
                    <a:lnL w="28575" cap="flat" cmpd="sng" algn="ctr">
                      <a:no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noFill/>
                  </a:tcPr>
                </a:tc>
                <a:extLst>
                  <a:ext uri="{0D108BD9-81ED-4DB2-BD59-A6C34878D82A}">
                    <a16:rowId xmlns:a16="http://schemas.microsoft.com/office/drawing/2014/main" val="2328310195"/>
                  </a:ext>
                </a:extLst>
              </a:tr>
              <a:tr h="294931">
                <a:tc>
                  <a:txBody>
                    <a:bodyPr/>
                    <a:lstStyle/>
                    <a:p>
                      <a:pPr algn="l" fontAlgn="b"/>
                      <a:r>
                        <a:rPr lang="cs-CZ" sz="1200" b="1" u="none" strike="noStrike" dirty="0">
                          <a:effectLst/>
                        </a:rPr>
                        <a:t>ČR</a:t>
                      </a:r>
                      <a:endParaRPr lang="cs-CZ" sz="1200" b="1" i="0" u="none" strike="noStrike" dirty="0">
                        <a:solidFill>
                          <a:srgbClr val="000000"/>
                        </a:solidFill>
                        <a:effectLst/>
                        <a:latin typeface="+mn-lt"/>
                        <a:cs typeface="Calibri" panose="020F0502020204030204" pitchFamily="34" charset="0"/>
                      </a:endParaRPr>
                    </a:p>
                  </a:txBody>
                  <a:tcPr marL="36000" marR="36000" marT="0" marB="0" anchor="ctr">
                    <a:lnR w="12700" cap="flat" cmpd="sng" algn="ctr">
                      <a:solidFill>
                        <a:schemeClr val="bg1">
                          <a:lumMod val="85000"/>
                        </a:schemeClr>
                      </a:solidFill>
                      <a:prstDash val="solid"/>
                      <a:round/>
                      <a:headEnd type="none" w="med" len="med"/>
                      <a:tailEnd type="none" w="med" len="med"/>
                    </a:lnR>
                    <a:noFill/>
                  </a:tcPr>
                </a:tc>
                <a:tc>
                  <a:txBody>
                    <a:bodyPr/>
                    <a:lstStyle/>
                    <a:p>
                      <a:pPr algn="ctr" fontAlgn="ctr"/>
                      <a:r>
                        <a:rPr lang="cs-CZ" sz="1050" b="1" i="1" u="none" strike="noStrike">
                          <a:solidFill>
                            <a:srgbClr val="000000"/>
                          </a:solidFill>
                          <a:effectLst/>
                          <a:latin typeface="Arial" panose="020B0604020202020204" pitchFamily="34" charset="0"/>
                        </a:rPr>
                        <a:t>444 945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noFill/>
                  </a:tcPr>
                </a:tc>
                <a:tc>
                  <a:txBody>
                    <a:bodyPr/>
                    <a:lstStyle/>
                    <a:p>
                      <a:pPr algn="ctr" fontAlgn="ctr"/>
                      <a:r>
                        <a:rPr lang="cs-CZ" sz="1050" b="1" i="0" u="none" strike="noStrike">
                          <a:solidFill>
                            <a:srgbClr val="000000"/>
                          </a:solidFill>
                          <a:effectLst/>
                          <a:latin typeface="Arial" panose="020B0604020202020204" pitchFamily="34" charset="0"/>
                        </a:rPr>
                        <a:t>72 854 (16,4 %)</a:t>
                      </a:r>
                    </a:p>
                  </a:txBody>
                  <a:tcPr marL="9525" marR="9525" marT="9525" marB="0" anchor="ctr">
                    <a:lnL w="12700" cap="flat" cmpd="sng" algn="ctr">
                      <a:solidFill>
                        <a:schemeClr val="bg1">
                          <a:lumMod val="85000"/>
                        </a:schemeClr>
                      </a:solidFill>
                      <a:prstDash val="solid"/>
                      <a:round/>
                      <a:headEnd type="none" w="med" len="med"/>
                      <a:tailEnd type="none" w="med" len="med"/>
                    </a:lnL>
                    <a:lnR w="28575" cap="flat" cmpd="sng" algn="ctr">
                      <a:noFill/>
                      <a:prstDash val="solid"/>
                      <a:round/>
                      <a:headEnd type="none" w="med" len="med"/>
                      <a:tailEnd type="none" w="med" len="med"/>
                    </a:lnR>
                    <a:noFill/>
                  </a:tcPr>
                </a:tc>
                <a:tc>
                  <a:txBody>
                    <a:bodyPr/>
                    <a:lstStyle/>
                    <a:p>
                      <a:pPr algn="ctr" fontAlgn="ctr"/>
                      <a:r>
                        <a:rPr lang="cs-CZ" sz="1050" b="1" i="0" u="none" strike="noStrike">
                          <a:solidFill>
                            <a:srgbClr val="000000"/>
                          </a:solidFill>
                          <a:effectLst/>
                          <a:latin typeface="Arial" panose="020B0604020202020204" pitchFamily="34" charset="0"/>
                        </a:rPr>
                        <a:t>77 327 (17,4 %)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noFill/>
                  </a:tcPr>
                </a:tc>
                <a:tc>
                  <a:txBody>
                    <a:bodyPr/>
                    <a:lstStyle/>
                    <a:p>
                      <a:pPr algn="ctr" fontAlgn="ctr"/>
                      <a:r>
                        <a:rPr lang="cs-CZ" sz="1050" b="1" i="0" u="none" strike="noStrike">
                          <a:solidFill>
                            <a:srgbClr val="000000"/>
                          </a:solidFill>
                          <a:effectLst/>
                          <a:latin typeface="Arial" panose="020B0604020202020204" pitchFamily="34" charset="0"/>
                        </a:rPr>
                        <a:t>67 203 (15,1 %)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noFill/>
                  </a:tcPr>
                </a:tc>
                <a:tc>
                  <a:txBody>
                    <a:bodyPr/>
                    <a:lstStyle/>
                    <a:p>
                      <a:pPr algn="ctr" fontAlgn="ctr"/>
                      <a:r>
                        <a:rPr lang="cs-CZ" sz="1050" b="1" i="0" u="none" strike="noStrike">
                          <a:solidFill>
                            <a:srgbClr val="000000"/>
                          </a:solidFill>
                          <a:effectLst/>
                          <a:latin typeface="Arial" panose="020B0604020202020204" pitchFamily="34" charset="0"/>
                        </a:rPr>
                        <a:t>7 969 (1,8 %)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noFill/>
                  </a:tcPr>
                </a:tc>
                <a:tc>
                  <a:txBody>
                    <a:bodyPr/>
                    <a:lstStyle/>
                    <a:p>
                      <a:pPr algn="ctr" fontAlgn="ctr"/>
                      <a:r>
                        <a:rPr lang="cs-CZ" sz="1200" b="1" i="0" u="none" strike="noStrike" dirty="0">
                          <a:solidFill>
                            <a:srgbClr val="000000"/>
                          </a:solidFill>
                          <a:effectLst/>
                          <a:latin typeface="Arial" panose="020B0604020202020204" pitchFamily="34" charset="0"/>
                        </a:rPr>
                        <a:t>12 920 (2,9 %)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solidFill>
                      <a:srgbClr val="FFC000"/>
                    </a:solidFill>
                  </a:tcPr>
                </a:tc>
                <a:tc>
                  <a:txBody>
                    <a:bodyPr/>
                    <a:lstStyle/>
                    <a:p>
                      <a:pPr algn="ctr" fontAlgn="ctr"/>
                      <a:r>
                        <a:rPr lang="cs-CZ" sz="1050" b="1" i="0" u="none" strike="noStrike">
                          <a:solidFill>
                            <a:srgbClr val="000000"/>
                          </a:solidFill>
                          <a:effectLst/>
                          <a:latin typeface="Arial" panose="020B0604020202020204" pitchFamily="34" charset="0"/>
                        </a:rPr>
                        <a:t>22 485 (5,1 %)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noFill/>
                  </a:tcPr>
                </a:tc>
                <a:tc>
                  <a:txBody>
                    <a:bodyPr/>
                    <a:lstStyle/>
                    <a:p>
                      <a:pPr algn="ctr" fontAlgn="ctr"/>
                      <a:r>
                        <a:rPr lang="cs-CZ" sz="1050" b="1" i="0" u="none" strike="noStrike">
                          <a:solidFill>
                            <a:srgbClr val="000000"/>
                          </a:solidFill>
                          <a:effectLst/>
                          <a:latin typeface="Arial" panose="020B0604020202020204" pitchFamily="34" charset="0"/>
                        </a:rPr>
                        <a:t>159 773 (35,9 %)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noFill/>
                  </a:tcPr>
                </a:tc>
                <a:tc>
                  <a:txBody>
                    <a:bodyPr/>
                    <a:lstStyle/>
                    <a:p>
                      <a:pPr algn="ctr" fontAlgn="ctr"/>
                      <a:r>
                        <a:rPr lang="cs-CZ" sz="1050" b="1" i="0" u="none" strike="noStrike">
                          <a:solidFill>
                            <a:srgbClr val="000000"/>
                          </a:solidFill>
                          <a:effectLst/>
                          <a:latin typeface="Arial" panose="020B0604020202020204" pitchFamily="34" charset="0"/>
                        </a:rPr>
                        <a:t>266 (0,1 %)</a:t>
                      </a:r>
                    </a:p>
                  </a:txBody>
                  <a:tcPr marL="9525" marR="9525" marT="9525"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noFill/>
                  </a:tcPr>
                </a:tc>
                <a:tc>
                  <a:txBody>
                    <a:bodyPr/>
                    <a:lstStyle/>
                    <a:p>
                      <a:pPr algn="ctr" fontAlgn="ctr"/>
                      <a:r>
                        <a:rPr lang="cs-CZ" sz="1050" b="1" i="0" u="none" strike="noStrike" dirty="0">
                          <a:solidFill>
                            <a:srgbClr val="000000"/>
                          </a:solidFill>
                          <a:effectLst/>
                          <a:latin typeface="Arial" panose="020B0604020202020204" pitchFamily="34" charset="0"/>
                        </a:rPr>
                        <a:t>24 148 (5,4 %)</a:t>
                      </a:r>
                    </a:p>
                  </a:txBody>
                  <a:tcPr marL="9525" marR="9525" marT="9525" marB="0" anchor="ctr">
                    <a:lnL w="28575" cap="flat" cmpd="sng" algn="ctr">
                      <a:noFill/>
                      <a:prstDash val="solid"/>
                      <a:round/>
                      <a:headEnd type="none" w="med" len="med"/>
                      <a:tailEnd type="none" w="med" len="med"/>
                    </a:lnL>
                    <a:noFill/>
                  </a:tcPr>
                </a:tc>
                <a:extLst>
                  <a:ext uri="{0D108BD9-81ED-4DB2-BD59-A6C34878D82A}">
                    <a16:rowId xmlns:a16="http://schemas.microsoft.com/office/drawing/2014/main" val="181976480"/>
                  </a:ext>
                </a:extLst>
              </a:tr>
            </a:tbl>
          </a:graphicData>
        </a:graphic>
      </p:graphicFrame>
    </p:spTree>
    <p:extLst>
      <p:ext uri="{BB962C8B-B14F-4D97-AF65-F5344CB8AC3E}">
        <p14:creationId xmlns:p14="http://schemas.microsoft.com/office/powerpoint/2010/main" val="381611555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967A564D-817A-482D-8BCC-FCE2C62830D3}"/>
              </a:ext>
            </a:extLst>
          </p:cNvPr>
          <p:cNvSpPr>
            <a:spLocks noGrp="1"/>
          </p:cNvSpPr>
          <p:nvPr>
            <p:ph type="ctrTitle"/>
          </p:nvPr>
        </p:nvSpPr>
        <p:spPr>
          <a:xfrm>
            <a:off x="929640" y="2274887"/>
            <a:ext cx="10668000" cy="1189622"/>
          </a:xfrm>
        </p:spPr>
        <p:txBody>
          <a:bodyPr/>
          <a:lstStyle/>
          <a:p>
            <a:r>
              <a:rPr lang="cs-CZ" dirty="0"/>
              <a:t>Nákaza COVID-19 u dětí</a:t>
            </a:r>
            <a:br>
              <a:rPr lang="cs-CZ" dirty="0"/>
            </a:br>
            <a:r>
              <a:rPr lang="cs-CZ" dirty="0"/>
              <a:t>– individuální záznamy</a:t>
            </a:r>
          </a:p>
        </p:txBody>
      </p:sp>
      <p:sp>
        <p:nvSpPr>
          <p:cNvPr id="5" name="Podnadpis 4">
            <a:extLst>
              <a:ext uri="{FF2B5EF4-FFF2-40B4-BE49-F238E27FC236}">
                <a16:creationId xmlns:a16="http://schemas.microsoft.com/office/drawing/2014/main" id="{ECB71022-B988-48D8-A571-213CB90D2BB5}"/>
              </a:ext>
            </a:extLst>
          </p:cNvPr>
          <p:cNvSpPr>
            <a:spLocks noGrp="1"/>
          </p:cNvSpPr>
          <p:nvPr>
            <p:ph type="subTitle" idx="1"/>
          </p:nvPr>
        </p:nvSpPr>
        <p:spPr>
          <a:xfrm>
            <a:off x="1524000" y="3693109"/>
            <a:ext cx="9144000" cy="1939939"/>
          </a:xfrm>
        </p:spPr>
        <p:txBody>
          <a:bodyPr>
            <a:normAutofit/>
          </a:bodyPr>
          <a:lstStyle/>
          <a:p>
            <a:r>
              <a:rPr lang="cs-CZ" sz="5000" b="1" dirty="0">
                <a:solidFill>
                  <a:schemeClr val="tx1"/>
                </a:solidFill>
              </a:rPr>
              <a:t>Nákaza COVID-19 u </a:t>
            </a:r>
            <a:r>
              <a:rPr lang="cs-CZ" sz="5000" b="1" dirty="0" smtClean="0">
                <a:solidFill>
                  <a:schemeClr val="tx1"/>
                </a:solidFill>
              </a:rPr>
              <a:t>dětí </a:t>
            </a:r>
          </a:p>
          <a:p>
            <a:r>
              <a:rPr lang="cs-CZ" sz="5000" b="1" dirty="0" smtClean="0">
                <a:solidFill>
                  <a:schemeClr val="tx1"/>
                </a:solidFill>
              </a:rPr>
              <a:t>a přehled prováděných testů </a:t>
            </a:r>
            <a:endParaRPr lang="cs-CZ" sz="5000" b="1" dirty="0">
              <a:solidFill>
                <a:schemeClr val="tx1"/>
              </a:solidFill>
            </a:endParaRPr>
          </a:p>
        </p:txBody>
      </p:sp>
    </p:spTree>
    <p:extLst>
      <p:ext uri="{BB962C8B-B14F-4D97-AF65-F5344CB8AC3E}">
        <p14:creationId xmlns:p14="http://schemas.microsoft.com/office/powerpoint/2010/main" val="29742594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504824" y="496391"/>
            <a:ext cx="11068050"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200" b="1" i="0" u="none" strike="noStrike" kern="1200" cap="none" spc="0" normalizeH="0" baseline="0" noProof="0" dirty="0">
                <a:ln>
                  <a:noFill/>
                </a:ln>
                <a:solidFill>
                  <a:prstClr val="black"/>
                </a:solidFill>
                <a:effectLst/>
                <a:uLnTx/>
                <a:uFillTx/>
                <a:latin typeface="Calibri" panose="020F0502020204030204"/>
                <a:ea typeface="+mn-ea"/>
                <a:cs typeface="+mn-cs"/>
              </a:rPr>
              <a:t>Obdobně jako u pedagogů také vývoj počtu nově COVID-19 pozitivních dětí, žáků a studentů odráží změny</a:t>
            </a:r>
            <a:r>
              <a:rPr kumimoji="0" lang="cs-CZ" sz="3200" b="1" i="0" u="none" strike="noStrike" kern="1200" cap="none" spc="0" normalizeH="0" noProof="0" dirty="0">
                <a:ln>
                  <a:noFill/>
                </a:ln>
                <a:solidFill>
                  <a:prstClr val="black"/>
                </a:solidFill>
                <a:effectLst/>
                <a:uLnTx/>
                <a:uFillTx/>
                <a:latin typeface="Calibri" panose="020F0502020204030204"/>
                <a:ea typeface="+mn-ea"/>
                <a:cs typeface="+mn-cs"/>
              </a:rPr>
              <a:t> v přijatých </a:t>
            </a:r>
            <a:r>
              <a:rPr kumimoji="0" lang="cs-CZ" sz="3200" b="1" i="0" u="none" strike="noStrike" kern="1200" cap="none" spc="0" normalizeH="0" baseline="0" noProof="0" dirty="0">
                <a:ln>
                  <a:noFill/>
                </a:ln>
                <a:solidFill>
                  <a:prstClr val="black"/>
                </a:solidFill>
                <a:effectLst/>
                <a:uLnTx/>
                <a:uFillTx/>
                <a:latin typeface="Calibri" panose="020F0502020204030204"/>
                <a:ea typeface="+mn-ea"/>
                <a:cs typeface="+mn-cs"/>
              </a:rPr>
              <a:t>protiepidemických opatřeních</a:t>
            </a:r>
            <a:endParaRPr kumimoji="0" lang="cs-CZ"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ovéPole 6"/>
          <p:cNvSpPr txBox="1"/>
          <p:nvPr/>
        </p:nvSpPr>
        <p:spPr>
          <a:xfrm>
            <a:off x="366710" y="3555859"/>
            <a:ext cx="11344275" cy="2862322"/>
          </a:xfrm>
          <a:prstGeom prst="rect">
            <a:avLst/>
          </a:prstGeom>
          <a:noFill/>
        </p:spPr>
        <p:txBody>
          <a:bodyPr wrap="square" rtlCol="0">
            <a:spAutoFit/>
          </a:bodyPr>
          <a:lstStyle/>
          <a:p>
            <a:pPr lvl="0" algn="ctr">
              <a:defRPr/>
            </a:pPr>
            <a:r>
              <a:rPr lang="cs-CZ" sz="3000" b="1" dirty="0">
                <a:solidFill>
                  <a:srgbClr val="C00000"/>
                </a:solidFill>
                <a:latin typeface="Calibri" panose="020F0502020204030204"/>
              </a:rPr>
              <a:t>Po uzavření škol (kromě mateřských) od  14.10. došlo k zastavení </a:t>
            </a:r>
          </a:p>
          <a:p>
            <a:pPr lvl="0" algn="ctr">
              <a:defRPr/>
            </a:pPr>
            <a:r>
              <a:rPr lang="cs-CZ" sz="3000" b="1" dirty="0">
                <a:solidFill>
                  <a:srgbClr val="C00000"/>
                </a:solidFill>
                <a:latin typeface="Calibri" panose="020F0502020204030204"/>
              </a:rPr>
              <a:t>a postupnému poklesu počtu nově pozitivních dětí a žáků. Po znovuotevření části školství od 18.11. a 30.11. nastal opětovný růstu s kulminací v prvním týdnu roku 2021, následným poklesem </a:t>
            </a:r>
          </a:p>
          <a:p>
            <a:pPr lvl="0" algn="ctr">
              <a:defRPr/>
            </a:pPr>
            <a:r>
              <a:rPr lang="cs-CZ" sz="3000" b="1" dirty="0">
                <a:solidFill>
                  <a:srgbClr val="C00000"/>
                </a:solidFill>
                <a:latin typeface="Calibri" panose="020F0502020204030204"/>
              </a:rPr>
              <a:t>a opětovným růstem v únoru 2021. Po 1.3. je viditelný významný pokles nákaz ve věkových kategoriích dětí &lt; 6 let a následně i dalších. </a:t>
            </a:r>
            <a:endParaRPr kumimoji="0" lang="cs-CZ" sz="3000" b="0" i="0" u="none" strike="noStrike" kern="1200" cap="none" spc="0" normalizeH="0" baseline="0" noProof="0" dirty="0">
              <a:ln>
                <a:noFill/>
              </a:ln>
              <a:solidFill>
                <a:srgbClr val="C00000"/>
              </a:solidFill>
              <a:effectLst/>
              <a:uLnTx/>
              <a:uFillTx/>
              <a:latin typeface="Calibri" panose="020F0502020204030204"/>
            </a:endParaRPr>
          </a:p>
        </p:txBody>
      </p:sp>
      <p:sp>
        <p:nvSpPr>
          <p:cNvPr id="5" name="Šipka dolů 4"/>
          <p:cNvSpPr/>
          <p:nvPr/>
        </p:nvSpPr>
        <p:spPr>
          <a:xfrm>
            <a:off x="5491161" y="2314575"/>
            <a:ext cx="1095375" cy="1114425"/>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79657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CFAC55-E7BE-4475-808A-CF41E61842C2}"/>
              </a:ext>
            </a:extLst>
          </p:cNvPr>
          <p:cNvSpPr>
            <a:spLocks noGrp="1"/>
          </p:cNvSpPr>
          <p:nvPr>
            <p:ph type="title"/>
          </p:nvPr>
        </p:nvSpPr>
        <p:spPr>
          <a:xfrm>
            <a:off x="381739" y="2"/>
            <a:ext cx="7651307" cy="576000"/>
          </a:xfrm>
        </p:spPr>
        <p:txBody>
          <a:bodyPr/>
          <a:lstStyle/>
          <a:p>
            <a:r>
              <a:rPr lang="cs-CZ" dirty="0"/>
              <a:t>Počty COVID-19 pozitivních dětí na 100 000 v populaci v čase</a:t>
            </a:r>
          </a:p>
        </p:txBody>
      </p:sp>
      <p:sp>
        <p:nvSpPr>
          <p:cNvPr id="10" name="TextovéPole 9">
            <a:extLst>
              <a:ext uri="{FF2B5EF4-FFF2-40B4-BE49-F238E27FC236}">
                <a16:creationId xmlns:a16="http://schemas.microsoft.com/office/drawing/2014/main" id="{8596C74F-0221-4E8A-956E-65A82E2B961A}"/>
              </a:ext>
            </a:extLst>
          </p:cNvPr>
          <p:cNvSpPr txBox="1"/>
          <p:nvPr/>
        </p:nvSpPr>
        <p:spPr>
          <a:xfrm>
            <a:off x="2162175" y="6545102"/>
            <a:ext cx="7077075" cy="261610"/>
          </a:xfrm>
          <a:prstGeom prst="rect">
            <a:avLst/>
          </a:prstGeom>
          <a:noFill/>
        </p:spPr>
        <p:txBody>
          <a:bodyPr wrap="square" rtlCol="0">
            <a:spAutoFit/>
          </a:bodyPr>
          <a:lstStyle/>
          <a:p>
            <a:pPr algn="ctr"/>
            <a:r>
              <a:rPr lang="cs-CZ" sz="1100" dirty="0"/>
              <a:t>Zdroj: ISIN – Informační systém infekční nemocí</a:t>
            </a:r>
            <a:endParaRPr lang="cs-CZ" sz="1100" b="1" dirty="0">
              <a:solidFill>
                <a:srgbClr val="C00000"/>
              </a:solidFill>
            </a:endParaRPr>
          </a:p>
        </p:txBody>
      </p:sp>
      <p:graphicFrame>
        <p:nvGraphicFramePr>
          <p:cNvPr id="17" name="Graf 16">
            <a:extLst>
              <a:ext uri="{FF2B5EF4-FFF2-40B4-BE49-F238E27FC236}">
                <a16:creationId xmlns:a16="http://schemas.microsoft.com/office/drawing/2014/main" id="{A0832711-C8D3-482F-ADC2-50907D83BB18}"/>
              </a:ext>
            </a:extLst>
          </p:cNvPr>
          <p:cNvGraphicFramePr/>
          <p:nvPr>
            <p:extLst>
              <p:ext uri="{D42A27DB-BD31-4B8C-83A1-F6EECF244321}">
                <p14:modId xmlns:p14="http://schemas.microsoft.com/office/powerpoint/2010/main" val="120298694"/>
              </p:ext>
            </p:extLst>
          </p:nvPr>
        </p:nvGraphicFramePr>
        <p:xfrm>
          <a:off x="1392507" y="1221506"/>
          <a:ext cx="10661843" cy="5365347"/>
        </p:xfrm>
        <a:graphic>
          <a:graphicData uri="http://schemas.openxmlformats.org/drawingml/2006/chart">
            <c:chart xmlns:c="http://schemas.openxmlformats.org/drawingml/2006/chart" xmlns:r="http://schemas.openxmlformats.org/officeDocument/2006/relationships" r:id="rId2"/>
          </a:graphicData>
        </a:graphic>
      </p:graphicFrame>
      <p:sp>
        <p:nvSpPr>
          <p:cNvPr id="12" name="Obdélník 11">
            <a:extLst>
              <a:ext uri="{FF2B5EF4-FFF2-40B4-BE49-F238E27FC236}">
                <a16:creationId xmlns:a16="http://schemas.microsoft.com/office/drawing/2014/main" id="{47330F7D-030D-49C8-BE37-CEFFFE48B489}"/>
              </a:ext>
            </a:extLst>
          </p:cNvPr>
          <p:cNvSpPr/>
          <p:nvPr/>
        </p:nvSpPr>
        <p:spPr>
          <a:xfrm>
            <a:off x="137649" y="1290906"/>
            <a:ext cx="1254858" cy="2031325"/>
          </a:xfrm>
          <a:prstGeom prst="rect">
            <a:avLst/>
          </a:prstGeom>
        </p:spPr>
        <p:txBody>
          <a:bodyPr wrap="square">
            <a:spAutoFit/>
          </a:bodyPr>
          <a:lstStyle/>
          <a:p>
            <a:pPr algn="ctr" fontAlgn="b"/>
            <a:r>
              <a:rPr lang="cs-CZ" sz="1400" b="1" dirty="0">
                <a:solidFill>
                  <a:srgbClr val="000000"/>
                </a:solidFill>
                <a:latin typeface="Calibri" panose="020F0502020204030204" pitchFamily="34" charset="0"/>
              </a:rPr>
              <a:t>Počet COVID-19 pozitivních na 100 000 osob v dané věkové skupině v populaci (suma za celý časový úsek)</a:t>
            </a:r>
          </a:p>
        </p:txBody>
      </p:sp>
      <p:sp>
        <p:nvSpPr>
          <p:cNvPr id="16" name="Obdélník 15">
            <a:extLst>
              <a:ext uri="{FF2B5EF4-FFF2-40B4-BE49-F238E27FC236}">
                <a16:creationId xmlns:a16="http://schemas.microsoft.com/office/drawing/2014/main" id="{645459DB-814D-42C7-8ED7-4B73B6D999D6}"/>
              </a:ext>
            </a:extLst>
          </p:cNvPr>
          <p:cNvSpPr/>
          <p:nvPr/>
        </p:nvSpPr>
        <p:spPr>
          <a:xfrm>
            <a:off x="4126804" y="881339"/>
            <a:ext cx="1254002" cy="769441"/>
          </a:xfrm>
          <a:prstGeom prst="rect">
            <a:avLst/>
          </a:prstGeom>
          <a:solidFill>
            <a:schemeClr val="bg1"/>
          </a:solidFill>
        </p:spPr>
        <p:txBody>
          <a:bodyPr wrap="square" lIns="0" tIns="0" rIns="0" bIns="0">
            <a:spAutoFit/>
          </a:bodyPr>
          <a:lstStyle/>
          <a:p>
            <a:pPr algn="ctr"/>
            <a:r>
              <a:rPr lang="cs-CZ" sz="1000" b="1" i="1" dirty="0"/>
              <a:t>od 18. 11. 2020 návrat 1. a 2. tříd do škol, otevření speciálních škol a přípravných tříd</a:t>
            </a:r>
          </a:p>
        </p:txBody>
      </p:sp>
      <p:cxnSp>
        <p:nvCxnSpPr>
          <p:cNvPr id="18" name="Přímá spojnice se šipkou 17">
            <a:extLst>
              <a:ext uri="{FF2B5EF4-FFF2-40B4-BE49-F238E27FC236}">
                <a16:creationId xmlns:a16="http://schemas.microsoft.com/office/drawing/2014/main" id="{C0EA8BCC-CFDC-4F5C-8B77-42B810648BB5}"/>
              </a:ext>
            </a:extLst>
          </p:cNvPr>
          <p:cNvCxnSpPr>
            <a:cxnSpLocks/>
          </p:cNvCxnSpPr>
          <p:nvPr/>
        </p:nvCxnSpPr>
        <p:spPr>
          <a:xfrm>
            <a:off x="5196487" y="1950308"/>
            <a:ext cx="0" cy="19538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Obdélník 14">
            <a:extLst>
              <a:ext uri="{FF2B5EF4-FFF2-40B4-BE49-F238E27FC236}">
                <a16:creationId xmlns:a16="http://schemas.microsoft.com/office/drawing/2014/main" id="{1D5B4CF5-3D92-4793-9724-7CC52CF9BF87}"/>
              </a:ext>
            </a:extLst>
          </p:cNvPr>
          <p:cNvSpPr/>
          <p:nvPr/>
        </p:nvSpPr>
        <p:spPr>
          <a:xfrm>
            <a:off x="1808066" y="1511649"/>
            <a:ext cx="1761064" cy="1538883"/>
          </a:xfrm>
          <a:prstGeom prst="rect">
            <a:avLst/>
          </a:prstGeom>
          <a:solidFill>
            <a:schemeClr val="bg1"/>
          </a:solidFill>
        </p:spPr>
        <p:txBody>
          <a:bodyPr wrap="square" lIns="0" tIns="0" rIns="0" bIns="0">
            <a:spAutoFit/>
          </a:bodyPr>
          <a:lstStyle/>
          <a:p>
            <a:pPr algn="ctr"/>
            <a:r>
              <a:rPr lang="cs-CZ" sz="1000" b="1" dirty="0"/>
              <a:t>Vliv poklesu počtu testovaných, 11.9.2020 vydán </a:t>
            </a:r>
            <a:r>
              <a:rPr lang="cs-CZ" sz="1000" i="1" dirty="0"/>
              <a:t>Doporučený postupu OSPDL ČLS JEP k managementu u akutních onemocnění v průběhu pandemie COVID19 – určeno pro školy a školská zařízení a zákonné zástupce dítěte (rodiče) </a:t>
            </a:r>
            <a:r>
              <a:rPr lang="cs-CZ" sz="1000" b="1" dirty="0"/>
              <a:t>pro děti do cca 15 let</a:t>
            </a:r>
          </a:p>
        </p:txBody>
      </p:sp>
      <p:cxnSp>
        <p:nvCxnSpPr>
          <p:cNvPr id="19" name="Přímá spojnice se šipkou 18">
            <a:extLst>
              <a:ext uri="{FF2B5EF4-FFF2-40B4-BE49-F238E27FC236}">
                <a16:creationId xmlns:a16="http://schemas.microsoft.com/office/drawing/2014/main" id="{2E54F88F-C751-4833-AAD8-F811132AFE82}"/>
              </a:ext>
            </a:extLst>
          </p:cNvPr>
          <p:cNvCxnSpPr>
            <a:cxnSpLocks/>
          </p:cNvCxnSpPr>
          <p:nvPr/>
        </p:nvCxnSpPr>
        <p:spPr>
          <a:xfrm>
            <a:off x="2903076" y="3112806"/>
            <a:ext cx="0" cy="8706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Obdélník 19">
            <a:extLst>
              <a:ext uri="{FF2B5EF4-FFF2-40B4-BE49-F238E27FC236}">
                <a16:creationId xmlns:a16="http://schemas.microsoft.com/office/drawing/2014/main" id="{9413FD8F-68CB-4DC6-8D8C-823E55554CC7}"/>
              </a:ext>
            </a:extLst>
          </p:cNvPr>
          <p:cNvSpPr/>
          <p:nvPr/>
        </p:nvSpPr>
        <p:spPr>
          <a:xfrm>
            <a:off x="5579684" y="776092"/>
            <a:ext cx="2032654" cy="615553"/>
          </a:xfrm>
          <a:prstGeom prst="rect">
            <a:avLst/>
          </a:prstGeom>
          <a:solidFill>
            <a:schemeClr val="bg1"/>
          </a:solidFill>
        </p:spPr>
        <p:txBody>
          <a:bodyPr wrap="square" lIns="0" tIns="0" rIns="0" bIns="0">
            <a:spAutoFit/>
          </a:bodyPr>
          <a:lstStyle/>
          <a:p>
            <a:pPr lvl="0" algn="ctr">
              <a:defRPr/>
            </a:pPr>
            <a:r>
              <a:rPr kumimoji="0" lang="cs-CZ" sz="1000" b="1" i="1" u="none" strike="noStrike" kern="1200" cap="none" spc="0" normalizeH="0" baseline="0" noProof="0" dirty="0">
                <a:ln>
                  <a:noFill/>
                </a:ln>
                <a:solidFill>
                  <a:srgbClr val="000000"/>
                </a:solidFill>
                <a:effectLst/>
                <a:uLnTx/>
                <a:uFillTx/>
                <a:latin typeface="Arial" panose="020B0604020202020204"/>
                <a:ea typeface="+mn-ea"/>
                <a:cs typeface="+mn-cs"/>
              </a:rPr>
              <a:t>od 30. 11. 2020 </a:t>
            </a:r>
            <a:r>
              <a:rPr lang="cs-CZ" sz="1000" b="1" i="1" dirty="0">
                <a:solidFill>
                  <a:srgbClr val="000000"/>
                </a:solidFill>
              </a:rPr>
              <a:t>návrat zbytku ZŠ, 6. – 8. třídy v rotačním režimu, </a:t>
            </a:r>
          </a:p>
          <a:p>
            <a:pPr lvl="0" algn="ctr">
              <a:defRPr/>
            </a:pPr>
            <a:r>
              <a:rPr lang="cs-CZ" sz="1000" b="1" i="1" dirty="0">
                <a:solidFill>
                  <a:srgbClr val="000000"/>
                </a:solidFill>
              </a:rPr>
              <a:t>od 7.12. návrat zbytku ročníků středních škol v rotačním režimu </a:t>
            </a:r>
            <a:endParaRPr kumimoji="0" lang="cs-CZ" sz="10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cxnSp>
        <p:nvCxnSpPr>
          <p:cNvPr id="21" name="Přímá spojnice se šipkou 20">
            <a:extLst>
              <a:ext uri="{FF2B5EF4-FFF2-40B4-BE49-F238E27FC236}">
                <a16:creationId xmlns:a16="http://schemas.microsoft.com/office/drawing/2014/main" id="{F6A14AA8-AA93-446C-A445-994D899C7A0E}"/>
              </a:ext>
            </a:extLst>
          </p:cNvPr>
          <p:cNvCxnSpPr>
            <a:cxnSpLocks/>
          </p:cNvCxnSpPr>
          <p:nvPr/>
        </p:nvCxnSpPr>
        <p:spPr>
          <a:xfrm>
            <a:off x="5885177" y="1530177"/>
            <a:ext cx="0" cy="234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Přímá spojnice se šipkou 21">
            <a:extLst>
              <a:ext uri="{FF2B5EF4-FFF2-40B4-BE49-F238E27FC236}">
                <a16:creationId xmlns:a16="http://schemas.microsoft.com/office/drawing/2014/main" id="{B1F6BC51-20A9-4C7B-95BE-8F3D7B41BCFF}"/>
              </a:ext>
            </a:extLst>
          </p:cNvPr>
          <p:cNvCxnSpPr>
            <a:cxnSpLocks/>
          </p:cNvCxnSpPr>
          <p:nvPr/>
        </p:nvCxnSpPr>
        <p:spPr>
          <a:xfrm flipH="1">
            <a:off x="5586253" y="1560900"/>
            <a:ext cx="1" cy="2448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Obdélník 25">
            <a:extLst>
              <a:ext uri="{FF2B5EF4-FFF2-40B4-BE49-F238E27FC236}">
                <a16:creationId xmlns:a16="http://schemas.microsoft.com/office/drawing/2014/main" id="{56BE7CCB-72FB-4FD9-853A-D05AEC7FC53A}"/>
              </a:ext>
            </a:extLst>
          </p:cNvPr>
          <p:cNvSpPr/>
          <p:nvPr/>
        </p:nvSpPr>
        <p:spPr>
          <a:xfrm>
            <a:off x="6315726" y="1575723"/>
            <a:ext cx="1723095" cy="307777"/>
          </a:xfrm>
          <a:prstGeom prst="rect">
            <a:avLst/>
          </a:prstGeom>
          <a:solidFill>
            <a:schemeClr val="bg1"/>
          </a:solidFill>
        </p:spPr>
        <p:txBody>
          <a:bodyPr wrap="square" lIns="0" tIns="0" rIns="0" bIns="0">
            <a:spAutoFit/>
          </a:bodyPr>
          <a:lstStyle/>
          <a:p>
            <a:pPr lvl="0" algn="ctr">
              <a:defRPr/>
            </a:pPr>
            <a:r>
              <a:rPr kumimoji="0" lang="cs-CZ" sz="1000" b="1" i="1" u="none" strike="noStrike" kern="1200" cap="none" spc="0" normalizeH="0" baseline="0" noProof="0" dirty="0">
                <a:ln>
                  <a:noFill/>
                </a:ln>
                <a:solidFill>
                  <a:srgbClr val="000000"/>
                </a:solidFill>
                <a:effectLst/>
                <a:uLnTx/>
                <a:uFillTx/>
                <a:latin typeface="Arial" panose="020B0604020202020204"/>
                <a:ea typeface="+mn-ea"/>
                <a:cs typeface="+mn-cs"/>
              </a:rPr>
              <a:t>od 21.12. do 3.1. </a:t>
            </a:r>
            <a:r>
              <a:rPr lang="cs-CZ" sz="1000" b="1" i="1" dirty="0">
                <a:solidFill>
                  <a:srgbClr val="000000"/>
                </a:solidFill>
              </a:rPr>
              <a:t>vánoční školní prázdniny</a:t>
            </a:r>
            <a:endParaRPr kumimoji="0" lang="cs-CZ" sz="10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cxnSp>
        <p:nvCxnSpPr>
          <p:cNvPr id="27" name="Přímá spojnice se šipkou 26">
            <a:extLst>
              <a:ext uri="{FF2B5EF4-FFF2-40B4-BE49-F238E27FC236}">
                <a16:creationId xmlns:a16="http://schemas.microsoft.com/office/drawing/2014/main" id="{E8EB343B-FF9D-4901-9D18-93F29BAC2468}"/>
              </a:ext>
            </a:extLst>
          </p:cNvPr>
          <p:cNvCxnSpPr>
            <a:cxnSpLocks/>
          </p:cNvCxnSpPr>
          <p:nvPr/>
        </p:nvCxnSpPr>
        <p:spPr>
          <a:xfrm>
            <a:off x="6488361" y="1944917"/>
            <a:ext cx="0" cy="1224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Obdélník 24">
            <a:extLst>
              <a:ext uri="{FF2B5EF4-FFF2-40B4-BE49-F238E27FC236}">
                <a16:creationId xmlns:a16="http://schemas.microsoft.com/office/drawing/2014/main" id="{2A7E2B17-91B3-4C5F-B3B7-EFFFC2937B60}"/>
              </a:ext>
            </a:extLst>
          </p:cNvPr>
          <p:cNvSpPr/>
          <p:nvPr/>
        </p:nvSpPr>
        <p:spPr>
          <a:xfrm>
            <a:off x="2752726" y="954884"/>
            <a:ext cx="1409070" cy="461665"/>
          </a:xfrm>
          <a:prstGeom prst="rect">
            <a:avLst/>
          </a:prstGeom>
          <a:solidFill>
            <a:schemeClr val="bg1"/>
          </a:solidFill>
        </p:spPr>
        <p:txBody>
          <a:bodyPr wrap="square" lIns="0" tIns="0" rIns="0" bIns="0">
            <a:spAutoFit/>
          </a:bodyPr>
          <a:lstStyle/>
          <a:p>
            <a:pPr algn="ctr"/>
            <a:r>
              <a:rPr lang="cs-CZ" sz="1000" b="1" i="1" dirty="0"/>
              <a:t>od 14. 10. 2020 uzavření všech škol (mimo mateřských)</a:t>
            </a:r>
          </a:p>
        </p:txBody>
      </p:sp>
      <p:sp>
        <p:nvSpPr>
          <p:cNvPr id="23" name="Obdélník 22">
            <a:extLst>
              <a:ext uri="{FF2B5EF4-FFF2-40B4-BE49-F238E27FC236}">
                <a16:creationId xmlns:a16="http://schemas.microsoft.com/office/drawing/2014/main" id="{C29877F7-C2EA-4475-B617-5F917406F66C}"/>
              </a:ext>
            </a:extLst>
          </p:cNvPr>
          <p:cNvSpPr/>
          <p:nvPr/>
        </p:nvSpPr>
        <p:spPr>
          <a:xfrm>
            <a:off x="8619053" y="1256716"/>
            <a:ext cx="2032654" cy="400110"/>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000" b="1" i="1" u="none" strike="noStrike" kern="1200" cap="none" spc="0" normalizeH="0" baseline="0" noProof="0" dirty="0">
                <a:ln>
                  <a:noFill/>
                </a:ln>
                <a:solidFill>
                  <a:srgbClr val="000000"/>
                </a:solidFill>
                <a:effectLst/>
                <a:uLnTx/>
                <a:uFillTx/>
                <a:latin typeface="Arial" panose="020B0604020202020204"/>
                <a:ea typeface="+mn-ea"/>
                <a:cs typeface="+mn-cs"/>
              </a:rPr>
              <a:t>Od 1. 3. přerušení veškeré prezenční výuky</a:t>
            </a:r>
          </a:p>
        </p:txBody>
      </p:sp>
      <p:cxnSp>
        <p:nvCxnSpPr>
          <p:cNvPr id="24" name="Přímá spojnice se šipkou 23">
            <a:extLst>
              <a:ext uri="{FF2B5EF4-FFF2-40B4-BE49-F238E27FC236}">
                <a16:creationId xmlns:a16="http://schemas.microsoft.com/office/drawing/2014/main" id="{7151A9F4-9E2E-4CDF-88A5-D4FC74B7A17F}"/>
              </a:ext>
            </a:extLst>
          </p:cNvPr>
          <p:cNvCxnSpPr>
            <a:cxnSpLocks/>
          </p:cNvCxnSpPr>
          <p:nvPr/>
        </p:nvCxnSpPr>
        <p:spPr>
          <a:xfrm>
            <a:off x="9285276" y="1638975"/>
            <a:ext cx="0" cy="54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Přímá spojnice se šipkou 27">
            <a:extLst>
              <a:ext uri="{FF2B5EF4-FFF2-40B4-BE49-F238E27FC236}">
                <a16:creationId xmlns:a16="http://schemas.microsoft.com/office/drawing/2014/main" id="{D9D3501B-9CCD-4016-9F08-1143620FA781}"/>
              </a:ext>
            </a:extLst>
          </p:cNvPr>
          <p:cNvCxnSpPr>
            <a:cxnSpLocks/>
          </p:cNvCxnSpPr>
          <p:nvPr/>
        </p:nvCxnSpPr>
        <p:spPr>
          <a:xfrm>
            <a:off x="3817307" y="1505775"/>
            <a:ext cx="0" cy="504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Šipka: dolů 6">
            <a:extLst>
              <a:ext uri="{FF2B5EF4-FFF2-40B4-BE49-F238E27FC236}">
                <a16:creationId xmlns:a16="http://schemas.microsoft.com/office/drawing/2014/main" id="{919292CF-A22D-4B76-8368-95740F0B7D9B}"/>
              </a:ext>
            </a:extLst>
          </p:cNvPr>
          <p:cNvSpPr/>
          <p:nvPr/>
        </p:nvSpPr>
        <p:spPr>
          <a:xfrm>
            <a:off x="10324660" y="2281090"/>
            <a:ext cx="225441" cy="905256"/>
          </a:xfrm>
          <a:prstGeom prst="downArrow">
            <a:avLst>
              <a:gd name="adj1" fmla="val 35917"/>
              <a:gd name="adj2" fmla="val 7657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0" name="Šipka dolů 2">
            <a:extLst>
              <a:ext uri="{FF2B5EF4-FFF2-40B4-BE49-F238E27FC236}">
                <a16:creationId xmlns:a16="http://schemas.microsoft.com/office/drawing/2014/main" id="{A0980B37-2A81-424E-A65C-A842D0E0AC0A}"/>
              </a:ext>
            </a:extLst>
          </p:cNvPr>
          <p:cNvSpPr/>
          <p:nvPr/>
        </p:nvSpPr>
        <p:spPr>
          <a:xfrm>
            <a:off x="11819299" y="3246031"/>
            <a:ext cx="287920" cy="197344"/>
          </a:xfrm>
          <a:prstGeom prst="down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1" name="Šipka dolů 28">
            <a:extLst>
              <a:ext uri="{FF2B5EF4-FFF2-40B4-BE49-F238E27FC236}">
                <a16:creationId xmlns:a16="http://schemas.microsoft.com/office/drawing/2014/main" id="{7B291247-DCAB-4A57-8F29-0435D6305637}"/>
              </a:ext>
            </a:extLst>
          </p:cNvPr>
          <p:cNvSpPr/>
          <p:nvPr/>
        </p:nvSpPr>
        <p:spPr>
          <a:xfrm>
            <a:off x="11819299" y="2820308"/>
            <a:ext cx="287920" cy="197344"/>
          </a:xfrm>
          <a:prstGeom prst="down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9789605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bdélník 24">
            <a:extLst>
              <a:ext uri="{FF2B5EF4-FFF2-40B4-BE49-F238E27FC236}">
                <a16:creationId xmlns:a16="http://schemas.microsoft.com/office/drawing/2014/main" id="{7771785E-1E76-4F1F-AFF0-AB5E5EF6585F}"/>
              </a:ext>
            </a:extLst>
          </p:cNvPr>
          <p:cNvSpPr/>
          <p:nvPr/>
        </p:nvSpPr>
        <p:spPr>
          <a:xfrm>
            <a:off x="811851" y="3102123"/>
            <a:ext cx="6048000" cy="288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graphicFrame>
        <p:nvGraphicFramePr>
          <p:cNvPr id="39" name="Chart 4">
            <a:extLst>
              <a:ext uri="{FF2B5EF4-FFF2-40B4-BE49-F238E27FC236}">
                <a16:creationId xmlns:a16="http://schemas.microsoft.com/office/drawing/2014/main" id="{F3B3A751-5826-48A2-8A63-61032D0536F8}"/>
              </a:ext>
            </a:extLst>
          </p:cNvPr>
          <p:cNvGraphicFramePr/>
          <p:nvPr/>
        </p:nvGraphicFramePr>
        <p:xfrm>
          <a:off x="66291" y="2644500"/>
          <a:ext cx="12030075" cy="4033795"/>
        </p:xfrm>
        <a:graphic>
          <a:graphicData uri="http://schemas.openxmlformats.org/drawingml/2006/chart">
            <c:chart xmlns:c="http://schemas.openxmlformats.org/drawingml/2006/chart" xmlns:r="http://schemas.openxmlformats.org/officeDocument/2006/relationships" r:id="rId2"/>
          </a:graphicData>
        </a:graphic>
      </p:graphicFrame>
      <p:sp>
        <p:nvSpPr>
          <p:cNvPr id="2" name="Nadpis 1">
            <a:extLst>
              <a:ext uri="{FF2B5EF4-FFF2-40B4-BE49-F238E27FC236}">
                <a16:creationId xmlns:a16="http://schemas.microsoft.com/office/drawing/2014/main" id="{D743B893-8CC9-4BF4-95CE-E9E7BE573131}"/>
              </a:ext>
            </a:extLst>
          </p:cNvPr>
          <p:cNvSpPr>
            <a:spLocks noGrp="1"/>
          </p:cNvSpPr>
          <p:nvPr>
            <p:ph type="title"/>
          </p:nvPr>
        </p:nvSpPr>
        <p:spPr>
          <a:xfrm>
            <a:off x="271849" y="2"/>
            <a:ext cx="7825945" cy="576000"/>
          </a:xfrm>
        </p:spPr>
        <p:txBody>
          <a:bodyPr/>
          <a:lstStyle/>
          <a:p>
            <a:r>
              <a:rPr lang="cs-CZ" dirty="0"/>
              <a:t>Počty nově diagnostikovaných osob ve věku 3</a:t>
            </a:r>
            <a:r>
              <a:rPr lang="en-US" dirty="0"/>
              <a:t>-</a:t>
            </a:r>
            <a:r>
              <a:rPr lang="cs-CZ" dirty="0"/>
              <a:t>5 let</a:t>
            </a:r>
          </a:p>
        </p:txBody>
      </p:sp>
      <p:sp>
        <p:nvSpPr>
          <p:cNvPr id="22" name="TextovéPole 21">
            <a:extLst>
              <a:ext uri="{FF2B5EF4-FFF2-40B4-BE49-F238E27FC236}">
                <a16:creationId xmlns:a16="http://schemas.microsoft.com/office/drawing/2014/main" id="{C3C7B102-51CF-40DA-86E3-19AB93DE7FE7}"/>
              </a:ext>
            </a:extLst>
          </p:cNvPr>
          <p:cNvSpPr txBox="1"/>
          <p:nvPr/>
        </p:nvSpPr>
        <p:spPr>
          <a:xfrm>
            <a:off x="1014356" y="3160905"/>
            <a:ext cx="2234170" cy="830997"/>
          </a:xfrm>
          <a:prstGeom prst="rect">
            <a:avLst/>
          </a:prstGeom>
          <a:noFill/>
        </p:spPr>
        <p:txBody>
          <a:bodyPr wrap="square" rtlCol="0">
            <a:spAutoFit/>
          </a:bodyPr>
          <a:lstStyle>
            <a:defPPr>
              <a:defRPr lang="cs-CZ"/>
            </a:defPPr>
            <a:lvl1pPr>
              <a:defRPr sz="2400" b="1"/>
            </a:lvl1pPr>
          </a:lstStyle>
          <a:p>
            <a:r>
              <a:rPr lang="cs-CZ" dirty="0"/>
              <a:t>Populace dětí 3-5 let</a:t>
            </a:r>
          </a:p>
        </p:txBody>
      </p:sp>
      <p:sp>
        <p:nvSpPr>
          <p:cNvPr id="21" name="TextovéPole 20">
            <a:extLst>
              <a:ext uri="{FF2B5EF4-FFF2-40B4-BE49-F238E27FC236}">
                <a16:creationId xmlns:a16="http://schemas.microsoft.com/office/drawing/2014/main" id="{410E0339-70BC-441F-BDC9-A89C8DEC11D4}"/>
              </a:ext>
            </a:extLst>
          </p:cNvPr>
          <p:cNvSpPr txBox="1"/>
          <p:nvPr/>
        </p:nvSpPr>
        <p:spPr>
          <a:xfrm>
            <a:off x="460602" y="704484"/>
            <a:ext cx="10870554" cy="400110"/>
          </a:xfrm>
          <a:prstGeom prst="rect">
            <a:avLst/>
          </a:prstGeom>
          <a:noFill/>
        </p:spPr>
        <p:txBody>
          <a:bodyPr wrap="square" rtlCol="0">
            <a:spAutoFit/>
          </a:bodyPr>
          <a:lstStyle/>
          <a:p>
            <a:pPr algn="ctr"/>
            <a:r>
              <a:rPr lang="cs-CZ" sz="2000" b="1" dirty="0"/>
              <a:t>Dynamika vývoje počtů pozitivních diagnóz ukazuje na </a:t>
            </a:r>
            <a:r>
              <a:rPr lang="cs-CZ" sz="2000" b="1" dirty="0">
                <a:solidFill>
                  <a:schemeClr val="accent1"/>
                </a:solidFill>
              </a:rPr>
              <a:t>klesající výskyt nemoci </a:t>
            </a:r>
          </a:p>
        </p:txBody>
      </p:sp>
      <p:sp>
        <p:nvSpPr>
          <p:cNvPr id="23" name="TextovéPole 22">
            <a:extLst>
              <a:ext uri="{FF2B5EF4-FFF2-40B4-BE49-F238E27FC236}">
                <a16:creationId xmlns:a16="http://schemas.microsoft.com/office/drawing/2014/main" id="{01F8A1C5-1742-461E-85D7-5115B86DD128}"/>
              </a:ext>
            </a:extLst>
          </p:cNvPr>
          <p:cNvSpPr txBox="1"/>
          <p:nvPr/>
        </p:nvSpPr>
        <p:spPr>
          <a:xfrm>
            <a:off x="2162175" y="6583202"/>
            <a:ext cx="7077075" cy="261610"/>
          </a:xfrm>
          <a:prstGeom prst="rect">
            <a:avLst/>
          </a:prstGeom>
          <a:noFill/>
        </p:spPr>
        <p:txBody>
          <a:bodyPr wrap="square" rtlCol="0">
            <a:spAutoFit/>
          </a:bodyPr>
          <a:lstStyle/>
          <a:p>
            <a:pPr algn="ctr"/>
            <a:r>
              <a:rPr lang="cs-CZ" sz="1100" dirty="0"/>
              <a:t>Zdroj: ISIN – Informační systém infekční nemocí</a:t>
            </a:r>
            <a:endParaRPr lang="cs-CZ" sz="1100" b="1" dirty="0">
              <a:solidFill>
                <a:srgbClr val="C00000"/>
              </a:solidFill>
            </a:endParaRPr>
          </a:p>
        </p:txBody>
      </p:sp>
      <p:graphicFrame>
        <p:nvGraphicFramePr>
          <p:cNvPr id="24" name="Tabulka 8">
            <a:extLst>
              <a:ext uri="{FF2B5EF4-FFF2-40B4-BE49-F238E27FC236}">
                <a16:creationId xmlns:a16="http://schemas.microsoft.com/office/drawing/2014/main" id="{5CC4E7C2-338C-413C-928D-76ED2E530CB8}"/>
              </a:ext>
            </a:extLst>
          </p:cNvPr>
          <p:cNvGraphicFramePr>
            <a:graphicFrameLocks noGrp="1"/>
          </p:cNvGraphicFramePr>
          <p:nvPr>
            <p:extLst>
              <p:ext uri="{D42A27DB-BD31-4B8C-83A1-F6EECF244321}">
                <p14:modId xmlns:p14="http://schemas.microsoft.com/office/powerpoint/2010/main" val="2746505655"/>
              </p:ext>
            </p:extLst>
          </p:nvPr>
        </p:nvGraphicFramePr>
        <p:xfrm>
          <a:off x="197157" y="1134143"/>
          <a:ext cx="11797686" cy="1483320"/>
        </p:xfrm>
        <a:graphic>
          <a:graphicData uri="http://schemas.openxmlformats.org/drawingml/2006/table">
            <a:tbl>
              <a:tblPr firstRow="1" bandRow="1">
                <a:tableStyleId>{5C22544A-7EE6-4342-B048-85BDC9FD1C3A}</a:tableStyleId>
              </a:tblPr>
              <a:tblGrid>
                <a:gridCol w="655427">
                  <a:extLst>
                    <a:ext uri="{9D8B030D-6E8A-4147-A177-3AD203B41FA5}">
                      <a16:colId xmlns:a16="http://schemas.microsoft.com/office/drawing/2014/main" val="3924625702"/>
                    </a:ext>
                  </a:extLst>
                </a:gridCol>
                <a:gridCol w="655427">
                  <a:extLst>
                    <a:ext uri="{9D8B030D-6E8A-4147-A177-3AD203B41FA5}">
                      <a16:colId xmlns:a16="http://schemas.microsoft.com/office/drawing/2014/main" val="3723531014"/>
                    </a:ext>
                  </a:extLst>
                </a:gridCol>
                <a:gridCol w="655427">
                  <a:extLst>
                    <a:ext uri="{9D8B030D-6E8A-4147-A177-3AD203B41FA5}">
                      <a16:colId xmlns:a16="http://schemas.microsoft.com/office/drawing/2014/main" val="4126272650"/>
                    </a:ext>
                  </a:extLst>
                </a:gridCol>
                <a:gridCol w="655427">
                  <a:extLst>
                    <a:ext uri="{9D8B030D-6E8A-4147-A177-3AD203B41FA5}">
                      <a16:colId xmlns:a16="http://schemas.microsoft.com/office/drawing/2014/main" val="1669069357"/>
                    </a:ext>
                  </a:extLst>
                </a:gridCol>
                <a:gridCol w="655427">
                  <a:extLst>
                    <a:ext uri="{9D8B030D-6E8A-4147-A177-3AD203B41FA5}">
                      <a16:colId xmlns:a16="http://schemas.microsoft.com/office/drawing/2014/main" val="2245180415"/>
                    </a:ext>
                  </a:extLst>
                </a:gridCol>
                <a:gridCol w="655427">
                  <a:extLst>
                    <a:ext uri="{9D8B030D-6E8A-4147-A177-3AD203B41FA5}">
                      <a16:colId xmlns:a16="http://schemas.microsoft.com/office/drawing/2014/main" val="1373314509"/>
                    </a:ext>
                  </a:extLst>
                </a:gridCol>
                <a:gridCol w="655427">
                  <a:extLst>
                    <a:ext uri="{9D8B030D-6E8A-4147-A177-3AD203B41FA5}">
                      <a16:colId xmlns:a16="http://schemas.microsoft.com/office/drawing/2014/main" val="462042178"/>
                    </a:ext>
                  </a:extLst>
                </a:gridCol>
                <a:gridCol w="655427">
                  <a:extLst>
                    <a:ext uri="{9D8B030D-6E8A-4147-A177-3AD203B41FA5}">
                      <a16:colId xmlns:a16="http://schemas.microsoft.com/office/drawing/2014/main" val="3498862452"/>
                    </a:ext>
                  </a:extLst>
                </a:gridCol>
                <a:gridCol w="655427">
                  <a:extLst>
                    <a:ext uri="{9D8B030D-6E8A-4147-A177-3AD203B41FA5}">
                      <a16:colId xmlns:a16="http://schemas.microsoft.com/office/drawing/2014/main" val="2916212544"/>
                    </a:ext>
                  </a:extLst>
                </a:gridCol>
                <a:gridCol w="655427">
                  <a:extLst>
                    <a:ext uri="{9D8B030D-6E8A-4147-A177-3AD203B41FA5}">
                      <a16:colId xmlns:a16="http://schemas.microsoft.com/office/drawing/2014/main" val="4284827979"/>
                    </a:ext>
                  </a:extLst>
                </a:gridCol>
                <a:gridCol w="655427">
                  <a:extLst>
                    <a:ext uri="{9D8B030D-6E8A-4147-A177-3AD203B41FA5}">
                      <a16:colId xmlns:a16="http://schemas.microsoft.com/office/drawing/2014/main" val="2006036948"/>
                    </a:ext>
                  </a:extLst>
                </a:gridCol>
                <a:gridCol w="655427">
                  <a:extLst>
                    <a:ext uri="{9D8B030D-6E8A-4147-A177-3AD203B41FA5}">
                      <a16:colId xmlns:a16="http://schemas.microsoft.com/office/drawing/2014/main" val="3094642904"/>
                    </a:ext>
                  </a:extLst>
                </a:gridCol>
                <a:gridCol w="655427">
                  <a:extLst>
                    <a:ext uri="{9D8B030D-6E8A-4147-A177-3AD203B41FA5}">
                      <a16:colId xmlns:a16="http://schemas.microsoft.com/office/drawing/2014/main" val="640797798"/>
                    </a:ext>
                  </a:extLst>
                </a:gridCol>
                <a:gridCol w="655427">
                  <a:extLst>
                    <a:ext uri="{9D8B030D-6E8A-4147-A177-3AD203B41FA5}">
                      <a16:colId xmlns:a16="http://schemas.microsoft.com/office/drawing/2014/main" val="2686944603"/>
                    </a:ext>
                  </a:extLst>
                </a:gridCol>
                <a:gridCol w="655427">
                  <a:extLst>
                    <a:ext uri="{9D8B030D-6E8A-4147-A177-3AD203B41FA5}">
                      <a16:colId xmlns:a16="http://schemas.microsoft.com/office/drawing/2014/main" val="3793287648"/>
                    </a:ext>
                  </a:extLst>
                </a:gridCol>
                <a:gridCol w="655427">
                  <a:extLst>
                    <a:ext uri="{9D8B030D-6E8A-4147-A177-3AD203B41FA5}">
                      <a16:colId xmlns:a16="http://schemas.microsoft.com/office/drawing/2014/main" val="529572551"/>
                    </a:ext>
                  </a:extLst>
                </a:gridCol>
                <a:gridCol w="655427">
                  <a:extLst>
                    <a:ext uri="{9D8B030D-6E8A-4147-A177-3AD203B41FA5}">
                      <a16:colId xmlns:a16="http://schemas.microsoft.com/office/drawing/2014/main" val="3905191187"/>
                    </a:ext>
                  </a:extLst>
                </a:gridCol>
                <a:gridCol w="655427">
                  <a:extLst>
                    <a:ext uri="{9D8B030D-6E8A-4147-A177-3AD203B41FA5}">
                      <a16:colId xmlns:a16="http://schemas.microsoft.com/office/drawing/2014/main" val="2285664354"/>
                    </a:ext>
                  </a:extLst>
                </a:gridCol>
              </a:tblGrid>
              <a:tr h="370840">
                <a:tc gridSpan="3">
                  <a:txBody>
                    <a:bodyPr/>
                    <a:lstStyle/>
                    <a:p>
                      <a:pPr algn="ctr" rtl="0" fontAlgn="b"/>
                      <a:r>
                        <a:rPr lang="cs-CZ" sz="1600" b="1" i="0" u="none" strike="noStrike">
                          <a:solidFill>
                            <a:srgbClr val="FFFFFF"/>
                          </a:solidFill>
                          <a:effectLst/>
                          <a:latin typeface="Arial" panose="020B0604020202020204" pitchFamily="34" charset="0"/>
                        </a:rPr>
                        <a:t>Průměrný záchyt</a:t>
                      </a:r>
                    </a:p>
                  </a:txBody>
                  <a:tcPr marL="9525" marR="9525" marT="9525" marB="0" anchor="b">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b"/>
                      <a:r>
                        <a:rPr lang="cs-CZ" sz="1600" b="1" i="0" u="none" strike="noStrike">
                          <a:solidFill>
                            <a:srgbClr val="FFFFFF"/>
                          </a:solidFill>
                          <a:effectLst/>
                          <a:latin typeface="Arial" panose="020B0604020202020204" pitchFamily="34" charset="0"/>
                        </a:rPr>
                        <a:t>Průměrný záchyt</a:t>
                      </a:r>
                    </a:p>
                  </a:txBody>
                  <a:tcPr marL="9525" marR="9525" marT="9525" marB="0" anchor="b">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b"/>
                      <a:r>
                        <a:rPr lang="cs-CZ" sz="1600" b="1" i="0" u="none" strike="noStrike">
                          <a:solidFill>
                            <a:srgbClr val="FFFFFF"/>
                          </a:solidFill>
                          <a:effectLst/>
                          <a:latin typeface="Arial" panose="020B0604020202020204" pitchFamily="34" charset="0"/>
                        </a:rPr>
                        <a:t>Průměrný záchyt</a:t>
                      </a:r>
                    </a:p>
                  </a:txBody>
                  <a:tcPr marL="9525" marR="9525" marT="9525" marB="0" anchor="b">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b"/>
                      <a:r>
                        <a:rPr lang="cs-CZ" sz="1600" b="1" i="0" u="none" strike="noStrike">
                          <a:solidFill>
                            <a:srgbClr val="FFFFFF"/>
                          </a:solidFill>
                          <a:effectLst/>
                          <a:latin typeface="Arial" panose="020B0604020202020204" pitchFamily="34" charset="0"/>
                        </a:rPr>
                        <a:t>Průměrný záchyt</a:t>
                      </a:r>
                    </a:p>
                  </a:txBody>
                  <a:tcPr marL="9525" marR="9525" marT="9525" marB="0" anchor="b">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b"/>
                      <a:r>
                        <a:rPr lang="cs-CZ" sz="1600" b="1" i="0" u="none" strike="noStrike">
                          <a:solidFill>
                            <a:srgbClr val="FFFFFF"/>
                          </a:solidFill>
                          <a:effectLst/>
                          <a:latin typeface="Arial" panose="020B0604020202020204" pitchFamily="34" charset="0"/>
                        </a:rPr>
                        <a:t>Průměrný záchyt</a:t>
                      </a:r>
                    </a:p>
                  </a:txBody>
                  <a:tcPr marL="9525" marR="9525" marT="9525" marB="0" anchor="b">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b"/>
                      <a:r>
                        <a:rPr lang="cs-CZ" sz="1600" b="1" i="0" u="none" strike="noStrike">
                          <a:solidFill>
                            <a:srgbClr val="FFFFFF"/>
                          </a:solidFill>
                          <a:effectLst/>
                          <a:latin typeface="Arial" panose="020B0604020202020204" pitchFamily="34" charset="0"/>
                        </a:rPr>
                        <a:t>Průměrný záchyt</a:t>
                      </a:r>
                    </a:p>
                  </a:txBody>
                  <a:tcPr marL="9525" marR="9525" marT="9525" marB="0" anchor="b">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extLst>
                  <a:ext uri="{0D108BD9-81ED-4DB2-BD59-A6C34878D82A}">
                    <a16:rowId xmlns:a16="http://schemas.microsoft.com/office/drawing/2014/main" val="3231069394"/>
                  </a:ext>
                </a:extLst>
              </a:tr>
              <a:tr h="370840">
                <a:tc gridSpan="3">
                  <a:txBody>
                    <a:bodyPr/>
                    <a:lstStyle/>
                    <a:p>
                      <a:pPr algn="ctr" rtl="0" fontAlgn="t"/>
                      <a:r>
                        <a:rPr lang="cs-CZ" sz="1600" b="1" i="0" u="sng" strike="noStrike">
                          <a:solidFill>
                            <a:srgbClr val="FFFFFF"/>
                          </a:solidFill>
                          <a:effectLst/>
                          <a:latin typeface="Arial" panose="020B0604020202020204" pitchFamily="34" charset="0"/>
                        </a:rPr>
                        <a:t>15. 2.–21. 2. </a:t>
                      </a:r>
                    </a:p>
                  </a:txBody>
                  <a:tcPr marL="9525" marR="9525" marT="9525" marB="0">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t"/>
                      <a:r>
                        <a:rPr lang="cs-CZ" sz="1600" b="1" i="0" u="sng" strike="noStrike">
                          <a:solidFill>
                            <a:srgbClr val="FFFFFF"/>
                          </a:solidFill>
                          <a:effectLst/>
                          <a:latin typeface="Arial" panose="020B0604020202020204" pitchFamily="34" charset="0"/>
                        </a:rPr>
                        <a:t>22. 2.–28. 2. </a:t>
                      </a:r>
                    </a:p>
                  </a:txBody>
                  <a:tcPr marL="9525" marR="9525" marT="9525" marB="0">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t"/>
                      <a:r>
                        <a:rPr lang="cs-CZ" sz="1600" b="1" i="0" u="sng" strike="noStrike">
                          <a:solidFill>
                            <a:srgbClr val="FFFFFF"/>
                          </a:solidFill>
                          <a:effectLst/>
                          <a:latin typeface="Arial" panose="020B0604020202020204" pitchFamily="34" charset="0"/>
                        </a:rPr>
                        <a:t>1. 3.–7. 3. </a:t>
                      </a:r>
                    </a:p>
                  </a:txBody>
                  <a:tcPr marL="9525" marR="9525" marT="9525" marB="0">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t"/>
                      <a:r>
                        <a:rPr lang="cs-CZ" sz="1600" b="1" i="0" u="sng" strike="noStrike">
                          <a:solidFill>
                            <a:srgbClr val="FFFFFF"/>
                          </a:solidFill>
                          <a:effectLst/>
                          <a:latin typeface="Arial" panose="020B0604020202020204" pitchFamily="34" charset="0"/>
                        </a:rPr>
                        <a:t>8. 3.–14. 3. </a:t>
                      </a:r>
                    </a:p>
                  </a:txBody>
                  <a:tcPr marL="9525" marR="9525" marT="9525" marB="0">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t"/>
                      <a:r>
                        <a:rPr lang="cs-CZ" sz="1600" b="1" i="0" u="sng" strike="noStrike">
                          <a:solidFill>
                            <a:srgbClr val="FFFFFF"/>
                          </a:solidFill>
                          <a:effectLst/>
                          <a:latin typeface="Arial" panose="020B0604020202020204" pitchFamily="34" charset="0"/>
                        </a:rPr>
                        <a:t>15. 3.–21. 3. </a:t>
                      </a:r>
                    </a:p>
                  </a:txBody>
                  <a:tcPr marL="9525" marR="9525" marT="9525" marB="0">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t"/>
                      <a:r>
                        <a:rPr lang="cs-CZ" sz="1600" b="1" i="0" u="sng" strike="noStrike">
                          <a:solidFill>
                            <a:srgbClr val="FFFFFF"/>
                          </a:solidFill>
                          <a:effectLst/>
                          <a:latin typeface="Arial" panose="020B0604020202020204" pitchFamily="34" charset="0"/>
                        </a:rPr>
                        <a:t>22. 3.–28. 3. </a:t>
                      </a:r>
                    </a:p>
                  </a:txBody>
                  <a:tcPr marL="9525" marR="9525" marT="9525" marB="0">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extLst>
                  <a:ext uri="{0D108BD9-81ED-4DB2-BD59-A6C34878D82A}">
                    <a16:rowId xmlns:a16="http://schemas.microsoft.com/office/drawing/2014/main" val="462668816"/>
                  </a:ext>
                </a:extLst>
              </a:tr>
              <a:tr h="370840">
                <a:tc gridSpan="3">
                  <a:txBody>
                    <a:bodyPr/>
                    <a:lstStyle/>
                    <a:p>
                      <a:pPr algn="ctr" rtl="0" fontAlgn="ctr"/>
                      <a:r>
                        <a:rPr lang="cs-CZ" sz="1800" b="1" i="0" u="none" strike="noStrike">
                          <a:solidFill>
                            <a:srgbClr val="000000"/>
                          </a:solidFill>
                          <a:effectLst/>
                          <a:latin typeface="Arial" panose="020B0604020202020204" pitchFamily="34" charset="0"/>
                        </a:rPr>
                        <a:t>301 případů</a:t>
                      </a:r>
                    </a:p>
                  </a:txBody>
                  <a:tcPr marL="9525" marR="9525" marT="9525" marB="0" anchor="ctr">
                    <a:lnT w="76200" cap="flat" cmpd="sng" algn="ctr">
                      <a:solidFill>
                        <a:schemeClr val="bg1"/>
                      </a:solidFill>
                      <a:prstDash val="solid"/>
                      <a:round/>
                      <a:headEnd type="none" w="med" len="med"/>
                      <a:tailEnd type="none" w="med" len="med"/>
                    </a:lnT>
                    <a:noFill/>
                  </a:tcPr>
                </a:tc>
                <a:tc hMerge="1">
                  <a:txBody>
                    <a:bodyPr/>
                    <a:lstStyle/>
                    <a:p>
                      <a:endParaRPr lang="cs-CZ"/>
                    </a:p>
                  </a:txBody>
                  <a:tcPr/>
                </a:tc>
                <a:tc hMerge="1">
                  <a:txBody>
                    <a:bodyPr/>
                    <a:lstStyle/>
                    <a:p>
                      <a:endParaRPr lang="cs-CZ"/>
                    </a:p>
                  </a:txBody>
                  <a:tcPr/>
                </a:tc>
                <a:tc gridSpan="3">
                  <a:txBody>
                    <a:bodyPr/>
                    <a:lstStyle/>
                    <a:p>
                      <a:pPr algn="ctr" rtl="0" fontAlgn="ctr"/>
                      <a:r>
                        <a:rPr lang="cs-CZ" sz="1800" b="1" i="0" u="none" strike="noStrike">
                          <a:solidFill>
                            <a:srgbClr val="000000"/>
                          </a:solidFill>
                          <a:effectLst/>
                          <a:latin typeface="Arial" panose="020B0604020202020204" pitchFamily="34" charset="0"/>
                        </a:rPr>
                        <a:t>370 případů</a:t>
                      </a:r>
                    </a:p>
                  </a:txBody>
                  <a:tcPr marL="9525" marR="9525" marT="9525" marB="0" anchor="ctr">
                    <a:lnT w="76200" cap="flat" cmpd="sng" algn="ctr">
                      <a:solidFill>
                        <a:schemeClr val="bg1"/>
                      </a:solidFill>
                      <a:prstDash val="solid"/>
                      <a:round/>
                      <a:headEnd type="none" w="med" len="med"/>
                      <a:tailEnd type="none" w="med" len="med"/>
                    </a:lnT>
                    <a:noFill/>
                  </a:tcPr>
                </a:tc>
                <a:tc hMerge="1">
                  <a:txBody>
                    <a:bodyPr/>
                    <a:lstStyle/>
                    <a:p>
                      <a:endParaRPr lang="cs-CZ"/>
                    </a:p>
                  </a:txBody>
                  <a:tcPr/>
                </a:tc>
                <a:tc hMerge="1">
                  <a:txBody>
                    <a:bodyPr/>
                    <a:lstStyle/>
                    <a:p>
                      <a:endParaRPr lang="cs-CZ"/>
                    </a:p>
                  </a:txBody>
                  <a:tcPr/>
                </a:tc>
                <a:tc gridSpan="3">
                  <a:txBody>
                    <a:bodyPr/>
                    <a:lstStyle/>
                    <a:p>
                      <a:pPr algn="ctr" rtl="0" fontAlgn="ctr"/>
                      <a:r>
                        <a:rPr lang="cs-CZ" sz="1800" b="1" i="0" u="none" strike="noStrike">
                          <a:solidFill>
                            <a:srgbClr val="000000"/>
                          </a:solidFill>
                          <a:effectLst/>
                          <a:latin typeface="Arial" panose="020B0604020202020204" pitchFamily="34" charset="0"/>
                        </a:rPr>
                        <a:t>322 případů</a:t>
                      </a:r>
                    </a:p>
                  </a:txBody>
                  <a:tcPr marL="9525" marR="9525" marT="9525" marB="0" anchor="ctr">
                    <a:lnT w="76200" cap="flat" cmpd="sng" algn="ctr">
                      <a:solidFill>
                        <a:schemeClr val="bg1"/>
                      </a:solidFill>
                      <a:prstDash val="solid"/>
                      <a:round/>
                      <a:headEnd type="none" w="med" len="med"/>
                      <a:tailEnd type="none" w="med" len="med"/>
                    </a:lnT>
                    <a:noFill/>
                  </a:tcPr>
                </a:tc>
                <a:tc hMerge="1">
                  <a:txBody>
                    <a:bodyPr/>
                    <a:lstStyle/>
                    <a:p>
                      <a:endParaRPr lang="cs-CZ"/>
                    </a:p>
                  </a:txBody>
                  <a:tcPr/>
                </a:tc>
                <a:tc hMerge="1">
                  <a:txBody>
                    <a:bodyPr/>
                    <a:lstStyle/>
                    <a:p>
                      <a:endParaRPr lang="cs-CZ"/>
                    </a:p>
                  </a:txBody>
                  <a:tcPr/>
                </a:tc>
                <a:tc gridSpan="3">
                  <a:txBody>
                    <a:bodyPr/>
                    <a:lstStyle/>
                    <a:p>
                      <a:pPr algn="ctr" rtl="0" fontAlgn="ctr"/>
                      <a:r>
                        <a:rPr lang="cs-CZ" sz="1800" b="1" i="0" u="none" strike="noStrike">
                          <a:solidFill>
                            <a:srgbClr val="000000"/>
                          </a:solidFill>
                          <a:effectLst/>
                          <a:latin typeface="Arial" panose="020B0604020202020204" pitchFamily="34" charset="0"/>
                        </a:rPr>
                        <a:t>246 případů</a:t>
                      </a:r>
                    </a:p>
                  </a:txBody>
                  <a:tcPr marL="9525" marR="9525" marT="9525" marB="0" anchor="ctr">
                    <a:lnT w="76200" cap="flat" cmpd="sng" algn="ctr">
                      <a:solidFill>
                        <a:schemeClr val="bg1"/>
                      </a:solidFill>
                      <a:prstDash val="solid"/>
                      <a:round/>
                      <a:headEnd type="none" w="med" len="med"/>
                      <a:tailEnd type="none" w="med" len="med"/>
                    </a:lnT>
                    <a:noFill/>
                  </a:tcPr>
                </a:tc>
                <a:tc hMerge="1">
                  <a:txBody>
                    <a:bodyPr/>
                    <a:lstStyle/>
                    <a:p>
                      <a:endParaRPr lang="cs-CZ"/>
                    </a:p>
                  </a:txBody>
                  <a:tcPr/>
                </a:tc>
                <a:tc hMerge="1">
                  <a:txBody>
                    <a:bodyPr/>
                    <a:lstStyle/>
                    <a:p>
                      <a:endParaRPr lang="cs-CZ"/>
                    </a:p>
                  </a:txBody>
                  <a:tcPr/>
                </a:tc>
                <a:tc gridSpan="3">
                  <a:txBody>
                    <a:bodyPr/>
                    <a:lstStyle/>
                    <a:p>
                      <a:pPr algn="ctr" rtl="0" fontAlgn="ctr"/>
                      <a:r>
                        <a:rPr lang="cs-CZ" sz="1800" b="1" i="0" u="none" strike="noStrike">
                          <a:solidFill>
                            <a:srgbClr val="000000"/>
                          </a:solidFill>
                          <a:effectLst/>
                          <a:latin typeface="Arial" panose="020B0604020202020204" pitchFamily="34" charset="0"/>
                        </a:rPr>
                        <a:t>204 případů</a:t>
                      </a:r>
                    </a:p>
                  </a:txBody>
                  <a:tcPr marL="9525" marR="9525" marT="9525" marB="0" anchor="ctr">
                    <a:lnT w="76200" cap="flat" cmpd="sng" algn="ctr">
                      <a:solidFill>
                        <a:schemeClr val="bg1"/>
                      </a:solidFill>
                      <a:prstDash val="solid"/>
                      <a:round/>
                      <a:headEnd type="none" w="med" len="med"/>
                      <a:tailEnd type="none" w="med" len="med"/>
                    </a:lnT>
                    <a:noFill/>
                  </a:tcPr>
                </a:tc>
                <a:tc hMerge="1">
                  <a:txBody>
                    <a:bodyPr/>
                    <a:lstStyle/>
                    <a:p>
                      <a:endParaRPr lang="cs-CZ"/>
                    </a:p>
                  </a:txBody>
                  <a:tcPr/>
                </a:tc>
                <a:tc hMerge="1">
                  <a:txBody>
                    <a:bodyPr/>
                    <a:lstStyle/>
                    <a:p>
                      <a:endParaRPr lang="cs-CZ"/>
                    </a:p>
                  </a:txBody>
                  <a:tcPr/>
                </a:tc>
                <a:tc gridSpan="3">
                  <a:txBody>
                    <a:bodyPr/>
                    <a:lstStyle/>
                    <a:p>
                      <a:pPr algn="ctr" rtl="0" fontAlgn="ctr"/>
                      <a:r>
                        <a:rPr lang="cs-CZ" sz="1800" b="1" i="0" u="none" strike="noStrike">
                          <a:solidFill>
                            <a:srgbClr val="000000"/>
                          </a:solidFill>
                          <a:effectLst/>
                          <a:latin typeface="Arial" panose="020B0604020202020204" pitchFamily="34" charset="0"/>
                        </a:rPr>
                        <a:t>162 případů</a:t>
                      </a:r>
                    </a:p>
                  </a:txBody>
                  <a:tcPr marL="9525" marR="9525" marT="9525" marB="0" anchor="ctr">
                    <a:lnT w="76200" cap="flat" cmpd="sng" algn="ctr">
                      <a:solidFill>
                        <a:schemeClr val="bg1"/>
                      </a:solidFill>
                      <a:prstDash val="solid"/>
                      <a:round/>
                      <a:headEnd type="none" w="med" len="med"/>
                      <a:tailEnd type="none" w="med" len="med"/>
                    </a:lnT>
                    <a:noFill/>
                  </a:tcPr>
                </a:tc>
                <a:tc hMerge="1">
                  <a:txBody>
                    <a:bodyPr/>
                    <a:lstStyle/>
                    <a:p>
                      <a:endParaRPr lang="cs-CZ"/>
                    </a:p>
                  </a:txBody>
                  <a:tcPr/>
                </a:tc>
                <a:tc hMerge="1">
                  <a:txBody>
                    <a:bodyPr/>
                    <a:lstStyle/>
                    <a:p>
                      <a:endParaRPr lang="cs-CZ"/>
                    </a:p>
                  </a:txBody>
                  <a:tcPr/>
                </a:tc>
                <a:extLst>
                  <a:ext uri="{0D108BD9-81ED-4DB2-BD59-A6C34878D82A}">
                    <a16:rowId xmlns:a16="http://schemas.microsoft.com/office/drawing/2014/main" val="4051913717"/>
                  </a:ext>
                </a:extLst>
              </a:tr>
              <a:tr h="370800">
                <a:tc>
                  <a:txBody>
                    <a:bodyPr/>
                    <a:lstStyle/>
                    <a:p>
                      <a:pPr algn="ctr" fontAlgn="ctr"/>
                      <a:r>
                        <a:rPr lang="cs-CZ" sz="1800" b="0" i="0" u="none" strike="noStrike">
                          <a:solidFill>
                            <a:srgbClr val="000000"/>
                          </a:solidFill>
                          <a:effectLst/>
                          <a:latin typeface="Arial" panose="020B0604020202020204" pitchFamily="34" charset="0"/>
                        </a:rPr>
                        <a:t> </a:t>
                      </a:r>
                    </a:p>
                  </a:txBody>
                  <a:tcPr marL="9525" marR="9525" marT="9525" marB="0" anchor="ctr">
                    <a:noFill/>
                  </a:tcPr>
                </a:tc>
                <a:tc>
                  <a:txBody>
                    <a:bodyPr/>
                    <a:lstStyle/>
                    <a:p>
                      <a:pPr algn="ctr" fontAlgn="ctr"/>
                      <a:r>
                        <a:rPr lang="cs-CZ" sz="1800" b="0" i="0" u="none" strike="noStrike">
                          <a:solidFill>
                            <a:srgbClr val="000000"/>
                          </a:solidFill>
                          <a:effectLst/>
                          <a:latin typeface="Arial" panose="020B0604020202020204" pitchFamily="34" charset="0"/>
                        </a:rPr>
                        <a:t> </a:t>
                      </a:r>
                    </a:p>
                  </a:txBody>
                  <a:tcPr marL="9525" marR="9525" marT="9525" marB="0" anchor="ctr">
                    <a:noFill/>
                  </a:tcPr>
                </a:tc>
                <a:tc gridSpan="2">
                  <a:txBody>
                    <a:bodyPr/>
                    <a:lstStyle/>
                    <a:p>
                      <a:pPr algn="ctr" rtl="0" fontAlgn="ctr"/>
                      <a:r>
                        <a:rPr lang="cs-CZ" sz="1800" b="1" i="0" u="none" strike="noStrike" dirty="0">
                          <a:solidFill>
                            <a:srgbClr val="FFFFFF"/>
                          </a:solidFill>
                          <a:effectLst/>
                          <a:latin typeface="Arial" panose="020B0604020202020204" pitchFamily="34" charset="0"/>
                        </a:rPr>
                        <a:t>+22,9 %</a:t>
                      </a:r>
                    </a:p>
                  </a:txBody>
                  <a:tcPr marL="9525" marR="9525" marT="9525" marB="0" anchor="ctr">
                    <a:solidFill>
                      <a:srgbClr val="FF0000"/>
                    </a:solidFill>
                  </a:tcPr>
                </a:tc>
                <a:tc hMerge="1">
                  <a:txBody>
                    <a:bodyPr/>
                    <a:lstStyle/>
                    <a:p>
                      <a:endParaRPr lang="cs-CZ"/>
                    </a:p>
                  </a:txBody>
                  <a:tcPr/>
                </a:tc>
                <a:tc>
                  <a:txBody>
                    <a:bodyPr/>
                    <a:lstStyle/>
                    <a:p>
                      <a:pPr algn="ctr" fontAlgn="ctr"/>
                      <a:r>
                        <a:rPr lang="cs-CZ" sz="1800" b="0" i="0" u="none" strike="noStrike">
                          <a:solidFill>
                            <a:srgbClr val="000000"/>
                          </a:solidFill>
                          <a:effectLst/>
                          <a:latin typeface="Arial" panose="020B0604020202020204" pitchFamily="34" charset="0"/>
                        </a:rPr>
                        <a:t> </a:t>
                      </a:r>
                    </a:p>
                  </a:txBody>
                  <a:tcPr marL="9525" marR="9525" marT="9525" marB="0" anchor="ctr">
                    <a:noFill/>
                  </a:tcPr>
                </a:tc>
                <a:tc gridSpan="2">
                  <a:txBody>
                    <a:bodyPr/>
                    <a:lstStyle/>
                    <a:p>
                      <a:pPr algn="ctr" rtl="0" fontAlgn="ctr"/>
                      <a:r>
                        <a:rPr lang="cs-CZ" sz="1800" b="1" i="0" u="none" strike="noStrike" dirty="0">
                          <a:solidFill>
                            <a:srgbClr val="FFFFFF"/>
                          </a:solidFill>
                          <a:effectLst/>
                          <a:latin typeface="Arial" panose="020B0604020202020204" pitchFamily="34" charset="0"/>
                        </a:rPr>
                        <a:t>-13,0 %</a:t>
                      </a:r>
                    </a:p>
                  </a:txBody>
                  <a:tcPr marL="9525" marR="9525" marT="9525" marB="0" anchor="ctr">
                    <a:solidFill>
                      <a:srgbClr val="00B050"/>
                    </a:solidFill>
                  </a:tcPr>
                </a:tc>
                <a:tc hMerge="1">
                  <a:txBody>
                    <a:bodyPr/>
                    <a:lstStyle/>
                    <a:p>
                      <a:endParaRPr lang="cs-CZ"/>
                    </a:p>
                  </a:txBody>
                  <a:tcPr/>
                </a:tc>
                <a:tc>
                  <a:txBody>
                    <a:bodyPr/>
                    <a:lstStyle/>
                    <a:p>
                      <a:pPr algn="ctr" fontAlgn="ctr"/>
                      <a:r>
                        <a:rPr lang="cs-CZ" sz="1800" b="0" i="0" u="none" strike="noStrike">
                          <a:solidFill>
                            <a:srgbClr val="000000"/>
                          </a:solidFill>
                          <a:effectLst/>
                          <a:latin typeface="Arial" panose="020B0604020202020204" pitchFamily="34" charset="0"/>
                        </a:rPr>
                        <a:t> </a:t>
                      </a:r>
                    </a:p>
                  </a:txBody>
                  <a:tcPr marL="9525" marR="9525" marT="9525" marB="0" anchor="ctr">
                    <a:noFill/>
                  </a:tcPr>
                </a:tc>
                <a:tc gridSpan="2">
                  <a:txBody>
                    <a:bodyPr/>
                    <a:lstStyle/>
                    <a:p>
                      <a:pPr algn="ctr" rtl="0" fontAlgn="ctr"/>
                      <a:r>
                        <a:rPr lang="cs-CZ" sz="1800" b="1" i="0" u="none" strike="noStrike" dirty="0">
                          <a:solidFill>
                            <a:srgbClr val="FFFFFF"/>
                          </a:solidFill>
                          <a:effectLst/>
                          <a:latin typeface="Arial" panose="020B0604020202020204" pitchFamily="34" charset="0"/>
                        </a:rPr>
                        <a:t>-23,6 %</a:t>
                      </a:r>
                    </a:p>
                  </a:txBody>
                  <a:tcPr marL="9525" marR="9525" marT="9525" marB="0" anchor="ctr">
                    <a:solidFill>
                      <a:srgbClr val="00B050"/>
                    </a:solidFill>
                  </a:tcPr>
                </a:tc>
                <a:tc hMerge="1">
                  <a:txBody>
                    <a:bodyPr/>
                    <a:lstStyle/>
                    <a:p>
                      <a:endParaRPr lang="cs-CZ"/>
                    </a:p>
                  </a:txBody>
                  <a:tcPr/>
                </a:tc>
                <a:tc>
                  <a:txBody>
                    <a:bodyPr/>
                    <a:lstStyle/>
                    <a:p>
                      <a:pPr algn="ctr" fontAlgn="ctr"/>
                      <a:r>
                        <a:rPr lang="cs-CZ" sz="1800" b="0" i="0" u="none" strike="noStrike">
                          <a:solidFill>
                            <a:srgbClr val="000000"/>
                          </a:solidFill>
                          <a:effectLst/>
                          <a:latin typeface="Arial" panose="020B0604020202020204" pitchFamily="34" charset="0"/>
                        </a:rPr>
                        <a:t> </a:t>
                      </a:r>
                    </a:p>
                  </a:txBody>
                  <a:tcPr marL="9525" marR="9525" marT="9525" marB="0" anchor="ctr">
                    <a:noFill/>
                  </a:tcPr>
                </a:tc>
                <a:tc gridSpan="2">
                  <a:txBody>
                    <a:bodyPr/>
                    <a:lstStyle/>
                    <a:p>
                      <a:pPr algn="ctr" rtl="0" fontAlgn="ctr"/>
                      <a:r>
                        <a:rPr lang="cs-CZ" sz="1800" b="1" i="0" u="none" strike="noStrike" dirty="0">
                          <a:solidFill>
                            <a:srgbClr val="FFFFFF"/>
                          </a:solidFill>
                          <a:effectLst/>
                          <a:latin typeface="Arial" panose="020B0604020202020204" pitchFamily="34" charset="0"/>
                        </a:rPr>
                        <a:t>-17,1 %</a:t>
                      </a:r>
                    </a:p>
                  </a:txBody>
                  <a:tcPr marL="9525" marR="9525" marT="9525" marB="0" anchor="ctr">
                    <a:solidFill>
                      <a:srgbClr val="00B050"/>
                    </a:solidFill>
                  </a:tcPr>
                </a:tc>
                <a:tc hMerge="1">
                  <a:txBody>
                    <a:bodyPr/>
                    <a:lstStyle/>
                    <a:p>
                      <a:endParaRPr lang="cs-CZ"/>
                    </a:p>
                  </a:txBody>
                  <a:tcPr/>
                </a:tc>
                <a:tc>
                  <a:txBody>
                    <a:bodyPr/>
                    <a:lstStyle/>
                    <a:p>
                      <a:pPr algn="ctr" fontAlgn="ctr"/>
                      <a:r>
                        <a:rPr lang="cs-CZ" sz="1800" b="0" i="0" u="none" strike="noStrike">
                          <a:solidFill>
                            <a:srgbClr val="000000"/>
                          </a:solidFill>
                          <a:effectLst/>
                          <a:latin typeface="Arial" panose="020B0604020202020204" pitchFamily="34" charset="0"/>
                        </a:rPr>
                        <a:t> </a:t>
                      </a:r>
                    </a:p>
                  </a:txBody>
                  <a:tcPr marL="9525" marR="9525" marT="9525" marB="0" anchor="ctr">
                    <a:noFill/>
                  </a:tcPr>
                </a:tc>
                <a:tc gridSpan="2">
                  <a:txBody>
                    <a:bodyPr/>
                    <a:lstStyle/>
                    <a:p>
                      <a:pPr algn="ctr" rtl="0" fontAlgn="ctr"/>
                      <a:r>
                        <a:rPr lang="cs-CZ" sz="1800" b="1" i="0" u="none" strike="noStrike" dirty="0">
                          <a:solidFill>
                            <a:srgbClr val="FFFFFF"/>
                          </a:solidFill>
                          <a:effectLst/>
                          <a:latin typeface="Arial" panose="020B0604020202020204" pitchFamily="34" charset="0"/>
                        </a:rPr>
                        <a:t>-20,6 %</a:t>
                      </a:r>
                    </a:p>
                  </a:txBody>
                  <a:tcPr marL="9525" marR="9525" marT="9525" marB="0" anchor="ctr">
                    <a:solidFill>
                      <a:srgbClr val="00B050"/>
                    </a:solidFill>
                  </a:tcPr>
                </a:tc>
                <a:tc hMerge="1">
                  <a:txBody>
                    <a:bodyPr/>
                    <a:lstStyle/>
                    <a:p>
                      <a:endParaRPr lang="cs-CZ"/>
                    </a:p>
                  </a:txBody>
                  <a:tcPr/>
                </a:tc>
                <a:tc>
                  <a:txBody>
                    <a:bodyPr/>
                    <a:lstStyle/>
                    <a:p>
                      <a:pPr algn="ctr" fontAlgn="ctr"/>
                      <a:r>
                        <a:rPr lang="cs-CZ" sz="1800" b="0" i="0" u="none" strike="noStrike">
                          <a:solidFill>
                            <a:srgbClr val="000000"/>
                          </a:solidFill>
                          <a:effectLst/>
                          <a:latin typeface="Arial" panose="020B0604020202020204" pitchFamily="34" charset="0"/>
                        </a:rPr>
                        <a:t> </a:t>
                      </a:r>
                    </a:p>
                  </a:txBody>
                  <a:tcPr marL="9525" marR="9525" marT="9525" marB="0" anchor="ctr">
                    <a:noFill/>
                  </a:tcPr>
                </a:tc>
                <a:tc>
                  <a:txBody>
                    <a:bodyPr/>
                    <a:lstStyle/>
                    <a:p>
                      <a:pPr algn="ctr" fontAlgn="ctr"/>
                      <a:r>
                        <a:rPr lang="cs-CZ" sz="1800" b="0" i="0" u="none" strike="noStrike" dirty="0">
                          <a:solidFill>
                            <a:srgbClr val="000000"/>
                          </a:solidFill>
                          <a:effectLst/>
                          <a:latin typeface="Arial" panose="020B0604020202020204" pitchFamily="34" charset="0"/>
                        </a:rPr>
                        <a:t> </a:t>
                      </a:r>
                    </a:p>
                  </a:txBody>
                  <a:tcPr marL="9525" marR="9525" marT="9525" marB="0" anchor="ctr">
                    <a:noFill/>
                  </a:tcPr>
                </a:tc>
                <a:extLst>
                  <a:ext uri="{0D108BD9-81ED-4DB2-BD59-A6C34878D82A}">
                    <a16:rowId xmlns:a16="http://schemas.microsoft.com/office/drawing/2014/main" val="1304343836"/>
                  </a:ext>
                </a:extLst>
              </a:tr>
            </a:tbl>
          </a:graphicData>
        </a:graphic>
      </p:graphicFrame>
      <p:sp>
        <p:nvSpPr>
          <p:cNvPr id="26" name="Zahnutá šipka nahoru 25">
            <a:extLst>
              <a:ext uri="{FF2B5EF4-FFF2-40B4-BE49-F238E27FC236}">
                <a16:creationId xmlns:a16="http://schemas.microsoft.com/office/drawing/2014/main" id="{DA18C561-4914-4475-8A0C-C65C0E777D7A}"/>
              </a:ext>
            </a:extLst>
          </p:cNvPr>
          <p:cNvSpPr/>
          <p:nvPr/>
        </p:nvSpPr>
        <p:spPr>
          <a:xfrm>
            <a:off x="1203450" y="2475801"/>
            <a:ext cx="1944000" cy="497840"/>
          </a:xfrm>
          <a:prstGeom prst="curvedUp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7" name="Zahnutá šipka nahoru 25">
            <a:extLst>
              <a:ext uri="{FF2B5EF4-FFF2-40B4-BE49-F238E27FC236}">
                <a16:creationId xmlns:a16="http://schemas.microsoft.com/office/drawing/2014/main" id="{6F3980B5-66B2-4913-BB3E-CCF0BAD6B9B4}"/>
              </a:ext>
            </a:extLst>
          </p:cNvPr>
          <p:cNvSpPr/>
          <p:nvPr/>
        </p:nvSpPr>
        <p:spPr>
          <a:xfrm>
            <a:off x="3172865" y="2475801"/>
            <a:ext cx="1944000" cy="497840"/>
          </a:xfrm>
          <a:prstGeom prst="curved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8" name="Zahnutá šipka nahoru 25">
            <a:extLst>
              <a:ext uri="{FF2B5EF4-FFF2-40B4-BE49-F238E27FC236}">
                <a16:creationId xmlns:a16="http://schemas.microsoft.com/office/drawing/2014/main" id="{30923041-6F28-413A-8066-C700FC3F032C}"/>
              </a:ext>
            </a:extLst>
          </p:cNvPr>
          <p:cNvSpPr/>
          <p:nvPr/>
        </p:nvSpPr>
        <p:spPr>
          <a:xfrm>
            <a:off x="5116865" y="2475801"/>
            <a:ext cx="1944000" cy="497840"/>
          </a:xfrm>
          <a:prstGeom prst="curved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9" name="Zahnutá šipka nahoru 25">
            <a:extLst>
              <a:ext uri="{FF2B5EF4-FFF2-40B4-BE49-F238E27FC236}">
                <a16:creationId xmlns:a16="http://schemas.microsoft.com/office/drawing/2014/main" id="{38FA5FD6-0032-46F6-87B7-CCD311EE9555}"/>
              </a:ext>
            </a:extLst>
          </p:cNvPr>
          <p:cNvSpPr/>
          <p:nvPr/>
        </p:nvSpPr>
        <p:spPr>
          <a:xfrm>
            <a:off x="7086280" y="2475801"/>
            <a:ext cx="1944000" cy="497840"/>
          </a:xfrm>
          <a:prstGeom prst="curved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30" name="Zahnutá šipka nahoru 25">
            <a:extLst>
              <a:ext uri="{FF2B5EF4-FFF2-40B4-BE49-F238E27FC236}">
                <a16:creationId xmlns:a16="http://schemas.microsoft.com/office/drawing/2014/main" id="{4B96C186-212B-460F-9197-A90216E3E96B}"/>
              </a:ext>
            </a:extLst>
          </p:cNvPr>
          <p:cNvSpPr/>
          <p:nvPr/>
        </p:nvSpPr>
        <p:spPr>
          <a:xfrm>
            <a:off x="9056914" y="2475801"/>
            <a:ext cx="1944000" cy="497840"/>
          </a:xfrm>
          <a:prstGeom prst="curved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cxnSp>
        <p:nvCxnSpPr>
          <p:cNvPr id="14" name="Přímá spojnice se šipkou 13"/>
          <p:cNvCxnSpPr/>
          <p:nvPr/>
        </p:nvCxnSpPr>
        <p:spPr>
          <a:xfrm>
            <a:off x="9239250" y="3260785"/>
            <a:ext cx="2458169" cy="11214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96404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bdélník 32">
            <a:extLst>
              <a:ext uri="{FF2B5EF4-FFF2-40B4-BE49-F238E27FC236}">
                <a16:creationId xmlns:a16="http://schemas.microsoft.com/office/drawing/2014/main" id="{8E4246FF-A788-4C34-B433-227B296DBAFF}"/>
              </a:ext>
            </a:extLst>
          </p:cNvPr>
          <p:cNvSpPr/>
          <p:nvPr/>
        </p:nvSpPr>
        <p:spPr>
          <a:xfrm>
            <a:off x="811851" y="3102123"/>
            <a:ext cx="6048000" cy="288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graphicFrame>
        <p:nvGraphicFramePr>
          <p:cNvPr id="39" name="Chart 4">
            <a:extLst>
              <a:ext uri="{FF2B5EF4-FFF2-40B4-BE49-F238E27FC236}">
                <a16:creationId xmlns:a16="http://schemas.microsoft.com/office/drawing/2014/main" id="{F3B3A751-5826-48A2-8A63-61032D0536F8}"/>
              </a:ext>
            </a:extLst>
          </p:cNvPr>
          <p:cNvGraphicFramePr/>
          <p:nvPr/>
        </p:nvGraphicFramePr>
        <p:xfrm>
          <a:off x="66291" y="2644500"/>
          <a:ext cx="12030075" cy="4033795"/>
        </p:xfrm>
        <a:graphic>
          <a:graphicData uri="http://schemas.openxmlformats.org/drawingml/2006/chart">
            <c:chart xmlns:c="http://schemas.openxmlformats.org/drawingml/2006/chart" xmlns:r="http://schemas.openxmlformats.org/officeDocument/2006/relationships" r:id="rId2"/>
          </a:graphicData>
        </a:graphic>
      </p:graphicFrame>
      <p:sp>
        <p:nvSpPr>
          <p:cNvPr id="2" name="Nadpis 1">
            <a:extLst>
              <a:ext uri="{FF2B5EF4-FFF2-40B4-BE49-F238E27FC236}">
                <a16:creationId xmlns:a16="http://schemas.microsoft.com/office/drawing/2014/main" id="{D743B893-8CC9-4BF4-95CE-E9E7BE573131}"/>
              </a:ext>
            </a:extLst>
          </p:cNvPr>
          <p:cNvSpPr>
            <a:spLocks noGrp="1"/>
          </p:cNvSpPr>
          <p:nvPr>
            <p:ph type="title"/>
          </p:nvPr>
        </p:nvSpPr>
        <p:spPr>
          <a:xfrm>
            <a:off x="104627" y="2"/>
            <a:ext cx="8144852" cy="576000"/>
          </a:xfrm>
        </p:spPr>
        <p:txBody>
          <a:bodyPr/>
          <a:lstStyle/>
          <a:p>
            <a:r>
              <a:rPr lang="cs-CZ" dirty="0"/>
              <a:t>Počty nově diagnostikovaných osob ve věku 6</a:t>
            </a:r>
            <a:r>
              <a:rPr lang="en-US" dirty="0"/>
              <a:t>-</a:t>
            </a:r>
            <a:r>
              <a:rPr lang="cs-CZ" dirty="0"/>
              <a:t>10 let</a:t>
            </a:r>
          </a:p>
        </p:txBody>
      </p:sp>
      <p:sp>
        <p:nvSpPr>
          <p:cNvPr id="22" name="TextovéPole 21">
            <a:extLst>
              <a:ext uri="{FF2B5EF4-FFF2-40B4-BE49-F238E27FC236}">
                <a16:creationId xmlns:a16="http://schemas.microsoft.com/office/drawing/2014/main" id="{C3C7B102-51CF-40DA-86E3-19AB93DE7FE7}"/>
              </a:ext>
            </a:extLst>
          </p:cNvPr>
          <p:cNvSpPr txBox="1"/>
          <p:nvPr/>
        </p:nvSpPr>
        <p:spPr>
          <a:xfrm>
            <a:off x="956825" y="3075086"/>
            <a:ext cx="2190625" cy="830997"/>
          </a:xfrm>
          <a:prstGeom prst="rect">
            <a:avLst/>
          </a:prstGeom>
          <a:noFill/>
        </p:spPr>
        <p:txBody>
          <a:bodyPr wrap="square" rtlCol="0">
            <a:spAutoFit/>
          </a:bodyPr>
          <a:lstStyle>
            <a:defPPr>
              <a:defRPr lang="cs-CZ"/>
            </a:defPPr>
            <a:lvl1pPr>
              <a:defRPr sz="2400" b="1"/>
            </a:lvl1pPr>
          </a:lstStyle>
          <a:p>
            <a:r>
              <a:rPr lang="cs-CZ" dirty="0"/>
              <a:t>Populace dětí 6-10 let</a:t>
            </a:r>
          </a:p>
        </p:txBody>
      </p:sp>
      <p:sp>
        <p:nvSpPr>
          <p:cNvPr id="21" name="TextovéPole 20">
            <a:extLst>
              <a:ext uri="{FF2B5EF4-FFF2-40B4-BE49-F238E27FC236}">
                <a16:creationId xmlns:a16="http://schemas.microsoft.com/office/drawing/2014/main" id="{424FCD30-F9F7-470C-9C6E-46F0738D959D}"/>
              </a:ext>
            </a:extLst>
          </p:cNvPr>
          <p:cNvSpPr txBox="1"/>
          <p:nvPr/>
        </p:nvSpPr>
        <p:spPr>
          <a:xfrm>
            <a:off x="297548" y="697178"/>
            <a:ext cx="11293642" cy="400110"/>
          </a:xfrm>
          <a:prstGeom prst="rect">
            <a:avLst/>
          </a:prstGeom>
          <a:noFill/>
        </p:spPr>
        <p:txBody>
          <a:bodyPr wrap="square" rtlCol="0">
            <a:spAutoFit/>
          </a:bodyPr>
          <a:lstStyle/>
          <a:p>
            <a:pPr algn="ctr"/>
            <a:r>
              <a:rPr lang="cs-CZ" sz="2000" b="1" dirty="0"/>
              <a:t>Dynamika vývoje počtů pozitivních diagnóz ukazuje na </a:t>
            </a:r>
            <a:r>
              <a:rPr lang="cs-CZ" sz="2000" b="1" dirty="0">
                <a:solidFill>
                  <a:schemeClr val="accent1"/>
                </a:solidFill>
              </a:rPr>
              <a:t>klesající výskyt nemoci </a:t>
            </a:r>
          </a:p>
        </p:txBody>
      </p:sp>
      <p:sp>
        <p:nvSpPr>
          <p:cNvPr id="23" name="TextovéPole 22">
            <a:extLst>
              <a:ext uri="{FF2B5EF4-FFF2-40B4-BE49-F238E27FC236}">
                <a16:creationId xmlns:a16="http://schemas.microsoft.com/office/drawing/2014/main" id="{A9591DC1-1F7A-44F4-9E46-02A5F2613E88}"/>
              </a:ext>
            </a:extLst>
          </p:cNvPr>
          <p:cNvSpPr txBox="1"/>
          <p:nvPr/>
        </p:nvSpPr>
        <p:spPr>
          <a:xfrm>
            <a:off x="2162175" y="6583202"/>
            <a:ext cx="7077075" cy="261610"/>
          </a:xfrm>
          <a:prstGeom prst="rect">
            <a:avLst/>
          </a:prstGeom>
          <a:noFill/>
        </p:spPr>
        <p:txBody>
          <a:bodyPr wrap="square" rtlCol="0">
            <a:spAutoFit/>
          </a:bodyPr>
          <a:lstStyle/>
          <a:p>
            <a:pPr algn="ctr"/>
            <a:r>
              <a:rPr lang="cs-CZ" sz="1100" dirty="0"/>
              <a:t>Zdroj: ISIN – Informační systém infekční nemocí</a:t>
            </a:r>
            <a:endParaRPr lang="cs-CZ" sz="1100" b="1" dirty="0">
              <a:solidFill>
                <a:srgbClr val="C00000"/>
              </a:solidFill>
            </a:endParaRPr>
          </a:p>
        </p:txBody>
      </p:sp>
      <p:graphicFrame>
        <p:nvGraphicFramePr>
          <p:cNvPr id="24" name="Tabulka 8">
            <a:extLst>
              <a:ext uri="{FF2B5EF4-FFF2-40B4-BE49-F238E27FC236}">
                <a16:creationId xmlns:a16="http://schemas.microsoft.com/office/drawing/2014/main" id="{4F246B35-2A42-467F-847D-0C78479522DF}"/>
              </a:ext>
            </a:extLst>
          </p:cNvPr>
          <p:cNvGraphicFramePr>
            <a:graphicFrameLocks noGrp="1"/>
          </p:cNvGraphicFramePr>
          <p:nvPr>
            <p:extLst>
              <p:ext uri="{D42A27DB-BD31-4B8C-83A1-F6EECF244321}">
                <p14:modId xmlns:p14="http://schemas.microsoft.com/office/powerpoint/2010/main" val="684448922"/>
              </p:ext>
            </p:extLst>
          </p:nvPr>
        </p:nvGraphicFramePr>
        <p:xfrm>
          <a:off x="197157" y="1134143"/>
          <a:ext cx="11797686" cy="1483320"/>
        </p:xfrm>
        <a:graphic>
          <a:graphicData uri="http://schemas.openxmlformats.org/drawingml/2006/table">
            <a:tbl>
              <a:tblPr firstRow="1" bandRow="1">
                <a:tableStyleId>{5C22544A-7EE6-4342-B048-85BDC9FD1C3A}</a:tableStyleId>
              </a:tblPr>
              <a:tblGrid>
                <a:gridCol w="655427">
                  <a:extLst>
                    <a:ext uri="{9D8B030D-6E8A-4147-A177-3AD203B41FA5}">
                      <a16:colId xmlns:a16="http://schemas.microsoft.com/office/drawing/2014/main" val="3924625702"/>
                    </a:ext>
                  </a:extLst>
                </a:gridCol>
                <a:gridCol w="655427">
                  <a:extLst>
                    <a:ext uri="{9D8B030D-6E8A-4147-A177-3AD203B41FA5}">
                      <a16:colId xmlns:a16="http://schemas.microsoft.com/office/drawing/2014/main" val="3723531014"/>
                    </a:ext>
                  </a:extLst>
                </a:gridCol>
                <a:gridCol w="655427">
                  <a:extLst>
                    <a:ext uri="{9D8B030D-6E8A-4147-A177-3AD203B41FA5}">
                      <a16:colId xmlns:a16="http://schemas.microsoft.com/office/drawing/2014/main" val="4126272650"/>
                    </a:ext>
                  </a:extLst>
                </a:gridCol>
                <a:gridCol w="655427">
                  <a:extLst>
                    <a:ext uri="{9D8B030D-6E8A-4147-A177-3AD203B41FA5}">
                      <a16:colId xmlns:a16="http://schemas.microsoft.com/office/drawing/2014/main" val="1669069357"/>
                    </a:ext>
                  </a:extLst>
                </a:gridCol>
                <a:gridCol w="655427">
                  <a:extLst>
                    <a:ext uri="{9D8B030D-6E8A-4147-A177-3AD203B41FA5}">
                      <a16:colId xmlns:a16="http://schemas.microsoft.com/office/drawing/2014/main" val="2245180415"/>
                    </a:ext>
                  </a:extLst>
                </a:gridCol>
                <a:gridCol w="655427">
                  <a:extLst>
                    <a:ext uri="{9D8B030D-6E8A-4147-A177-3AD203B41FA5}">
                      <a16:colId xmlns:a16="http://schemas.microsoft.com/office/drawing/2014/main" val="1373314509"/>
                    </a:ext>
                  </a:extLst>
                </a:gridCol>
                <a:gridCol w="655427">
                  <a:extLst>
                    <a:ext uri="{9D8B030D-6E8A-4147-A177-3AD203B41FA5}">
                      <a16:colId xmlns:a16="http://schemas.microsoft.com/office/drawing/2014/main" val="462042178"/>
                    </a:ext>
                  </a:extLst>
                </a:gridCol>
                <a:gridCol w="655427">
                  <a:extLst>
                    <a:ext uri="{9D8B030D-6E8A-4147-A177-3AD203B41FA5}">
                      <a16:colId xmlns:a16="http://schemas.microsoft.com/office/drawing/2014/main" val="3498862452"/>
                    </a:ext>
                  </a:extLst>
                </a:gridCol>
                <a:gridCol w="655427">
                  <a:extLst>
                    <a:ext uri="{9D8B030D-6E8A-4147-A177-3AD203B41FA5}">
                      <a16:colId xmlns:a16="http://schemas.microsoft.com/office/drawing/2014/main" val="2916212544"/>
                    </a:ext>
                  </a:extLst>
                </a:gridCol>
                <a:gridCol w="655427">
                  <a:extLst>
                    <a:ext uri="{9D8B030D-6E8A-4147-A177-3AD203B41FA5}">
                      <a16:colId xmlns:a16="http://schemas.microsoft.com/office/drawing/2014/main" val="4284827979"/>
                    </a:ext>
                  </a:extLst>
                </a:gridCol>
                <a:gridCol w="655427">
                  <a:extLst>
                    <a:ext uri="{9D8B030D-6E8A-4147-A177-3AD203B41FA5}">
                      <a16:colId xmlns:a16="http://schemas.microsoft.com/office/drawing/2014/main" val="2006036948"/>
                    </a:ext>
                  </a:extLst>
                </a:gridCol>
                <a:gridCol w="655427">
                  <a:extLst>
                    <a:ext uri="{9D8B030D-6E8A-4147-A177-3AD203B41FA5}">
                      <a16:colId xmlns:a16="http://schemas.microsoft.com/office/drawing/2014/main" val="3094642904"/>
                    </a:ext>
                  </a:extLst>
                </a:gridCol>
                <a:gridCol w="655427">
                  <a:extLst>
                    <a:ext uri="{9D8B030D-6E8A-4147-A177-3AD203B41FA5}">
                      <a16:colId xmlns:a16="http://schemas.microsoft.com/office/drawing/2014/main" val="640797798"/>
                    </a:ext>
                  </a:extLst>
                </a:gridCol>
                <a:gridCol w="655427">
                  <a:extLst>
                    <a:ext uri="{9D8B030D-6E8A-4147-A177-3AD203B41FA5}">
                      <a16:colId xmlns:a16="http://schemas.microsoft.com/office/drawing/2014/main" val="2686944603"/>
                    </a:ext>
                  </a:extLst>
                </a:gridCol>
                <a:gridCol w="655427">
                  <a:extLst>
                    <a:ext uri="{9D8B030D-6E8A-4147-A177-3AD203B41FA5}">
                      <a16:colId xmlns:a16="http://schemas.microsoft.com/office/drawing/2014/main" val="3793287648"/>
                    </a:ext>
                  </a:extLst>
                </a:gridCol>
                <a:gridCol w="655427">
                  <a:extLst>
                    <a:ext uri="{9D8B030D-6E8A-4147-A177-3AD203B41FA5}">
                      <a16:colId xmlns:a16="http://schemas.microsoft.com/office/drawing/2014/main" val="529572551"/>
                    </a:ext>
                  </a:extLst>
                </a:gridCol>
                <a:gridCol w="655427">
                  <a:extLst>
                    <a:ext uri="{9D8B030D-6E8A-4147-A177-3AD203B41FA5}">
                      <a16:colId xmlns:a16="http://schemas.microsoft.com/office/drawing/2014/main" val="3905191187"/>
                    </a:ext>
                  </a:extLst>
                </a:gridCol>
                <a:gridCol w="655427">
                  <a:extLst>
                    <a:ext uri="{9D8B030D-6E8A-4147-A177-3AD203B41FA5}">
                      <a16:colId xmlns:a16="http://schemas.microsoft.com/office/drawing/2014/main" val="2285664354"/>
                    </a:ext>
                  </a:extLst>
                </a:gridCol>
              </a:tblGrid>
              <a:tr h="370840">
                <a:tc gridSpan="3">
                  <a:txBody>
                    <a:bodyPr/>
                    <a:lstStyle/>
                    <a:p>
                      <a:pPr algn="ctr" rtl="0" fontAlgn="b"/>
                      <a:r>
                        <a:rPr lang="cs-CZ" sz="1600" b="1" i="0" u="none" strike="noStrike">
                          <a:solidFill>
                            <a:srgbClr val="FFFFFF"/>
                          </a:solidFill>
                          <a:effectLst/>
                          <a:latin typeface="Arial" panose="020B0604020202020204" pitchFamily="34" charset="0"/>
                        </a:rPr>
                        <a:t>Průměrný záchyt</a:t>
                      </a:r>
                    </a:p>
                  </a:txBody>
                  <a:tcPr marL="9525" marR="9525" marT="9525" marB="0" anchor="b">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b"/>
                      <a:r>
                        <a:rPr lang="cs-CZ" sz="1600" b="1" i="0" u="none" strike="noStrike">
                          <a:solidFill>
                            <a:srgbClr val="FFFFFF"/>
                          </a:solidFill>
                          <a:effectLst/>
                          <a:latin typeface="Arial" panose="020B0604020202020204" pitchFamily="34" charset="0"/>
                        </a:rPr>
                        <a:t>Průměrný záchyt</a:t>
                      </a:r>
                    </a:p>
                  </a:txBody>
                  <a:tcPr marL="9525" marR="9525" marT="9525" marB="0" anchor="b">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b"/>
                      <a:r>
                        <a:rPr lang="cs-CZ" sz="1600" b="1" i="0" u="none" strike="noStrike">
                          <a:solidFill>
                            <a:srgbClr val="FFFFFF"/>
                          </a:solidFill>
                          <a:effectLst/>
                          <a:latin typeface="Arial" panose="020B0604020202020204" pitchFamily="34" charset="0"/>
                        </a:rPr>
                        <a:t>Průměrný záchyt</a:t>
                      </a:r>
                    </a:p>
                  </a:txBody>
                  <a:tcPr marL="9525" marR="9525" marT="9525" marB="0" anchor="b">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b"/>
                      <a:r>
                        <a:rPr lang="cs-CZ" sz="1600" b="1" i="0" u="none" strike="noStrike">
                          <a:solidFill>
                            <a:srgbClr val="FFFFFF"/>
                          </a:solidFill>
                          <a:effectLst/>
                          <a:latin typeface="Arial" panose="020B0604020202020204" pitchFamily="34" charset="0"/>
                        </a:rPr>
                        <a:t>Průměrný záchyt</a:t>
                      </a:r>
                    </a:p>
                  </a:txBody>
                  <a:tcPr marL="9525" marR="9525" marT="9525" marB="0" anchor="b">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b"/>
                      <a:r>
                        <a:rPr lang="cs-CZ" sz="1600" b="1" i="0" u="none" strike="noStrike">
                          <a:solidFill>
                            <a:srgbClr val="FFFFFF"/>
                          </a:solidFill>
                          <a:effectLst/>
                          <a:latin typeface="Arial" panose="020B0604020202020204" pitchFamily="34" charset="0"/>
                        </a:rPr>
                        <a:t>Průměrný záchyt</a:t>
                      </a:r>
                    </a:p>
                  </a:txBody>
                  <a:tcPr marL="9525" marR="9525" marT="9525" marB="0" anchor="b">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b"/>
                      <a:r>
                        <a:rPr lang="cs-CZ" sz="1600" b="1" i="0" u="none" strike="noStrike">
                          <a:solidFill>
                            <a:srgbClr val="FFFFFF"/>
                          </a:solidFill>
                          <a:effectLst/>
                          <a:latin typeface="Arial" panose="020B0604020202020204" pitchFamily="34" charset="0"/>
                        </a:rPr>
                        <a:t>Průměrný záchyt</a:t>
                      </a:r>
                    </a:p>
                  </a:txBody>
                  <a:tcPr marL="9525" marR="9525" marT="9525" marB="0" anchor="b">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extLst>
                  <a:ext uri="{0D108BD9-81ED-4DB2-BD59-A6C34878D82A}">
                    <a16:rowId xmlns:a16="http://schemas.microsoft.com/office/drawing/2014/main" val="3231069394"/>
                  </a:ext>
                </a:extLst>
              </a:tr>
              <a:tr h="370840">
                <a:tc gridSpan="3">
                  <a:txBody>
                    <a:bodyPr/>
                    <a:lstStyle/>
                    <a:p>
                      <a:pPr algn="ctr" rtl="0" fontAlgn="t"/>
                      <a:r>
                        <a:rPr lang="cs-CZ" sz="1600" b="1" i="0" u="sng" strike="noStrike">
                          <a:solidFill>
                            <a:srgbClr val="FFFFFF"/>
                          </a:solidFill>
                          <a:effectLst/>
                          <a:latin typeface="Arial" panose="020B0604020202020204" pitchFamily="34" charset="0"/>
                        </a:rPr>
                        <a:t>15. 2.–21. 2. </a:t>
                      </a:r>
                    </a:p>
                  </a:txBody>
                  <a:tcPr marL="9525" marR="9525" marT="9525" marB="0">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t"/>
                      <a:r>
                        <a:rPr lang="cs-CZ" sz="1600" b="1" i="0" u="sng" strike="noStrike">
                          <a:solidFill>
                            <a:srgbClr val="FFFFFF"/>
                          </a:solidFill>
                          <a:effectLst/>
                          <a:latin typeface="Arial" panose="020B0604020202020204" pitchFamily="34" charset="0"/>
                        </a:rPr>
                        <a:t>22. 2.–28. 2. </a:t>
                      </a:r>
                    </a:p>
                  </a:txBody>
                  <a:tcPr marL="9525" marR="9525" marT="9525" marB="0">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t"/>
                      <a:r>
                        <a:rPr lang="cs-CZ" sz="1600" b="1" i="0" u="sng" strike="noStrike">
                          <a:solidFill>
                            <a:srgbClr val="FFFFFF"/>
                          </a:solidFill>
                          <a:effectLst/>
                          <a:latin typeface="Arial" panose="020B0604020202020204" pitchFamily="34" charset="0"/>
                        </a:rPr>
                        <a:t>1. 3.–7. 3. </a:t>
                      </a:r>
                    </a:p>
                  </a:txBody>
                  <a:tcPr marL="9525" marR="9525" marT="9525" marB="0">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t"/>
                      <a:r>
                        <a:rPr lang="cs-CZ" sz="1600" b="1" i="0" u="sng" strike="noStrike">
                          <a:solidFill>
                            <a:srgbClr val="FFFFFF"/>
                          </a:solidFill>
                          <a:effectLst/>
                          <a:latin typeface="Arial" panose="020B0604020202020204" pitchFamily="34" charset="0"/>
                        </a:rPr>
                        <a:t>8. 3.–14. 3. </a:t>
                      </a:r>
                    </a:p>
                  </a:txBody>
                  <a:tcPr marL="9525" marR="9525" marT="9525" marB="0">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t"/>
                      <a:r>
                        <a:rPr lang="cs-CZ" sz="1600" b="1" i="0" u="sng" strike="noStrike">
                          <a:solidFill>
                            <a:srgbClr val="FFFFFF"/>
                          </a:solidFill>
                          <a:effectLst/>
                          <a:latin typeface="Arial" panose="020B0604020202020204" pitchFamily="34" charset="0"/>
                        </a:rPr>
                        <a:t>15. 3.–21. 3. </a:t>
                      </a:r>
                    </a:p>
                  </a:txBody>
                  <a:tcPr marL="9525" marR="9525" marT="9525" marB="0">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tc gridSpan="3">
                  <a:txBody>
                    <a:bodyPr/>
                    <a:lstStyle/>
                    <a:p>
                      <a:pPr algn="ctr" rtl="0" fontAlgn="t"/>
                      <a:r>
                        <a:rPr lang="cs-CZ" sz="1600" b="1" i="0" u="sng" strike="noStrike">
                          <a:solidFill>
                            <a:srgbClr val="FFFFFF"/>
                          </a:solidFill>
                          <a:effectLst/>
                          <a:latin typeface="Arial" panose="020B0604020202020204" pitchFamily="34" charset="0"/>
                        </a:rPr>
                        <a:t>22. 3.–28. 3. </a:t>
                      </a:r>
                    </a:p>
                  </a:txBody>
                  <a:tcPr marL="9525" marR="9525" marT="9525" marB="0">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lang="cs-CZ"/>
                    </a:p>
                  </a:txBody>
                  <a:tcPr/>
                </a:tc>
                <a:tc hMerge="1">
                  <a:txBody>
                    <a:bodyPr/>
                    <a:lstStyle/>
                    <a:p>
                      <a:endParaRPr lang="cs-CZ"/>
                    </a:p>
                  </a:txBody>
                  <a:tcPr/>
                </a:tc>
                <a:extLst>
                  <a:ext uri="{0D108BD9-81ED-4DB2-BD59-A6C34878D82A}">
                    <a16:rowId xmlns:a16="http://schemas.microsoft.com/office/drawing/2014/main" val="462668816"/>
                  </a:ext>
                </a:extLst>
              </a:tr>
              <a:tr h="370840">
                <a:tc gridSpan="3">
                  <a:txBody>
                    <a:bodyPr/>
                    <a:lstStyle/>
                    <a:p>
                      <a:pPr algn="ctr" rtl="0" fontAlgn="ctr"/>
                      <a:r>
                        <a:rPr lang="cs-CZ" sz="1800" b="1" i="0" u="none" strike="noStrike">
                          <a:solidFill>
                            <a:srgbClr val="000000"/>
                          </a:solidFill>
                          <a:effectLst/>
                          <a:latin typeface="Arial" panose="020B0604020202020204" pitchFamily="34" charset="0"/>
                        </a:rPr>
                        <a:t>542 případů</a:t>
                      </a:r>
                    </a:p>
                  </a:txBody>
                  <a:tcPr marL="9525" marR="9525" marT="9525" marB="0" anchor="ctr">
                    <a:lnT w="76200" cap="flat" cmpd="sng" algn="ctr">
                      <a:solidFill>
                        <a:schemeClr val="bg1"/>
                      </a:solidFill>
                      <a:prstDash val="solid"/>
                      <a:round/>
                      <a:headEnd type="none" w="med" len="med"/>
                      <a:tailEnd type="none" w="med" len="med"/>
                    </a:lnT>
                    <a:noFill/>
                  </a:tcPr>
                </a:tc>
                <a:tc hMerge="1">
                  <a:txBody>
                    <a:bodyPr/>
                    <a:lstStyle/>
                    <a:p>
                      <a:endParaRPr lang="cs-CZ"/>
                    </a:p>
                  </a:txBody>
                  <a:tcPr/>
                </a:tc>
                <a:tc hMerge="1">
                  <a:txBody>
                    <a:bodyPr/>
                    <a:lstStyle/>
                    <a:p>
                      <a:endParaRPr lang="cs-CZ"/>
                    </a:p>
                  </a:txBody>
                  <a:tcPr/>
                </a:tc>
                <a:tc gridSpan="3">
                  <a:txBody>
                    <a:bodyPr/>
                    <a:lstStyle/>
                    <a:p>
                      <a:pPr algn="ctr" rtl="0" fontAlgn="ctr"/>
                      <a:r>
                        <a:rPr lang="cs-CZ" sz="1800" b="1" i="0" u="none" strike="noStrike">
                          <a:solidFill>
                            <a:srgbClr val="000000"/>
                          </a:solidFill>
                          <a:effectLst/>
                          <a:latin typeface="Arial" panose="020B0604020202020204" pitchFamily="34" charset="0"/>
                        </a:rPr>
                        <a:t>641 případů</a:t>
                      </a:r>
                    </a:p>
                  </a:txBody>
                  <a:tcPr marL="9525" marR="9525" marT="9525" marB="0" anchor="ctr">
                    <a:lnT w="76200" cap="flat" cmpd="sng" algn="ctr">
                      <a:solidFill>
                        <a:schemeClr val="bg1"/>
                      </a:solidFill>
                      <a:prstDash val="solid"/>
                      <a:round/>
                      <a:headEnd type="none" w="med" len="med"/>
                      <a:tailEnd type="none" w="med" len="med"/>
                    </a:lnT>
                    <a:noFill/>
                  </a:tcPr>
                </a:tc>
                <a:tc hMerge="1">
                  <a:txBody>
                    <a:bodyPr/>
                    <a:lstStyle/>
                    <a:p>
                      <a:endParaRPr lang="cs-CZ"/>
                    </a:p>
                  </a:txBody>
                  <a:tcPr/>
                </a:tc>
                <a:tc hMerge="1">
                  <a:txBody>
                    <a:bodyPr/>
                    <a:lstStyle/>
                    <a:p>
                      <a:endParaRPr lang="cs-CZ"/>
                    </a:p>
                  </a:txBody>
                  <a:tcPr/>
                </a:tc>
                <a:tc gridSpan="3">
                  <a:txBody>
                    <a:bodyPr/>
                    <a:lstStyle/>
                    <a:p>
                      <a:pPr algn="ctr" rtl="0" fontAlgn="ctr"/>
                      <a:r>
                        <a:rPr lang="cs-CZ" sz="1800" b="1" i="0" u="none" strike="noStrike">
                          <a:solidFill>
                            <a:srgbClr val="000000"/>
                          </a:solidFill>
                          <a:effectLst/>
                          <a:latin typeface="Arial" panose="020B0604020202020204" pitchFamily="34" charset="0"/>
                        </a:rPr>
                        <a:t>573 případů</a:t>
                      </a:r>
                    </a:p>
                  </a:txBody>
                  <a:tcPr marL="9525" marR="9525" marT="9525" marB="0" anchor="ctr">
                    <a:lnT w="76200" cap="flat" cmpd="sng" algn="ctr">
                      <a:solidFill>
                        <a:schemeClr val="bg1"/>
                      </a:solidFill>
                      <a:prstDash val="solid"/>
                      <a:round/>
                      <a:headEnd type="none" w="med" len="med"/>
                      <a:tailEnd type="none" w="med" len="med"/>
                    </a:lnT>
                    <a:noFill/>
                  </a:tcPr>
                </a:tc>
                <a:tc hMerge="1">
                  <a:txBody>
                    <a:bodyPr/>
                    <a:lstStyle/>
                    <a:p>
                      <a:endParaRPr lang="cs-CZ"/>
                    </a:p>
                  </a:txBody>
                  <a:tcPr/>
                </a:tc>
                <a:tc hMerge="1">
                  <a:txBody>
                    <a:bodyPr/>
                    <a:lstStyle/>
                    <a:p>
                      <a:endParaRPr lang="cs-CZ"/>
                    </a:p>
                  </a:txBody>
                  <a:tcPr/>
                </a:tc>
                <a:tc gridSpan="3">
                  <a:txBody>
                    <a:bodyPr/>
                    <a:lstStyle/>
                    <a:p>
                      <a:pPr algn="ctr" rtl="0" fontAlgn="ctr"/>
                      <a:r>
                        <a:rPr lang="cs-CZ" sz="1800" b="1" i="0" u="none" strike="noStrike">
                          <a:solidFill>
                            <a:srgbClr val="000000"/>
                          </a:solidFill>
                          <a:effectLst/>
                          <a:latin typeface="Arial" panose="020B0604020202020204" pitchFamily="34" charset="0"/>
                        </a:rPr>
                        <a:t>439 případů</a:t>
                      </a:r>
                    </a:p>
                  </a:txBody>
                  <a:tcPr marL="9525" marR="9525" marT="9525" marB="0" anchor="ctr">
                    <a:lnT w="76200" cap="flat" cmpd="sng" algn="ctr">
                      <a:solidFill>
                        <a:schemeClr val="bg1"/>
                      </a:solidFill>
                      <a:prstDash val="solid"/>
                      <a:round/>
                      <a:headEnd type="none" w="med" len="med"/>
                      <a:tailEnd type="none" w="med" len="med"/>
                    </a:lnT>
                    <a:noFill/>
                  </a:tcPr>
                </a:tc>
                <a:tc hMerge="1">
                  <a:txBody>
                    <a:bodyPr/>
                    <a:lstStyle/>
                    <a:p>
                      <a:endParaRPr lang="cs-CZ"/>
                    </a:p>
                  </a:txBody>
                  <a:tcPr/>
                </a:tc>
                <a:tc hMerge="1">
                  <a:txBody>
                    <a:bodyPr/>
                    <a:lstStyle/>
                    <a:p>
                      <a:endParaRPr lang="cs-CZ"/>
                    </a:p>
                  </a:txBody>
                  <a:tcPr/>
                </a:tc>
                <a:tc gridSpan="3">
                  <a:txBody>
                    <a:bodyPr/>
                    <a:lstStyle/>
                    <a:p>
                      <a:pPr algn="ctr" rtl="0" fontAlgn="ctr"/>
                      <a:r>
                        <a:rPr lang="cs-CZ" sz="1800" b="1" i="0" u="none" strike="noStrike">
                          <a:solidFill>
                            <a:srgbClr val="000000"/>
                          </a:solidFill>
                          <a:effectLst/>
                          <a:latin typeface="Arial" panose="020B0604020202020204" pitchFamily="34" charset="0"/>
                        </a:rPr>
                        <a:t>353 případů</a:t>
                      </a:r>
                    </a:p>
                  </a:txBody>
                  <a:tcPr marL="9525" marR="9525" marT="9525" marB="0" anchor="ctr">
                    <a:lnT w="76200" cap="flat" cmpd="sng" algn="ctr">
                      <a:solidFill>
                        <a:schemeClr val="bg1"/>
                      </a:solidFill>
                      <a:prstDash val="solid"/>
                      <a:round/>
                      <a:headEnd type="none" w="med" len="med"/>
                      <a:tailEnd type="none" w="med" len="med"/>
                    </a:lnT>
                    <a:noFill/>
                  </a:tcPr>
                </a:tc>
                <a:tc hMerge="1">
                  <a:txBody>
                    <a:bodyPr/>
                    <a:lstStyle/>
                    <a:p>
                      <a:endParaRPr lang="cs-CZ"/>
                    </a:p>
                  </a:txBody>
                  <a:tcPr/>
                </a:tc>
                <a:tc hMerge="1">
                  <a:txBody>
                    <a:bodyPr/>
                    <a:lstStyle/>
                    <a:p>
                      <a:endParaRPr lang="cs-CZ"/>
                    </a:p>
                  </a:txBody>
                  <a:tcPr/>
                </a:tc>
                <a:tc gridSpan="3">
                  <a:txBody>
                    <a:bodyPr/>
                    <a:lstStyle/>
                    <a:p>
                      <a:pPr algn="ctr" rtl="0" fontAlgn="ctr"/>
                      <a:r>
                        <a:rPr lang="cs-CZ" sz="1800" b="1" i="0" u="none" strike="noStrike">
                          <a:solidFill>
                            <a:srgbClr val="000000"/>
                          </a:solidFill>
                          <a:effectLst/>
                          <a:latin typeface="Arial" panose="020B0604020202020204" pitchFamily="34" charset="0"/>
                        </a:rPr>
                        <a:t>283 případů</a:t>
                      </a:r>
                    </a:p>
                  </a:txBody>
                  <a:tcPr marL="9525" marR="9525" marT="9525" marB="0" anchor="ctr">
                    <a:lnT w="76200" cap="flat" cmpd="sng" algn="ctr">
                      <a:solidFill>
                        <a:schemeClr val="bg1"/>
                      </a:solidFill>
                      <a:prstDash val="solid"/>
                      <a:round/>
                      <a:headEnd type="none" w="med" len="med"/>
                      <a:tailEnd type="none" w="med" len="med"/>
                    </a:lnT>
                    <a:noFill/>
                  </a:tcPr>
                </a:tc>
                <a:tc hMerge="1">
                  <a:txBody>
                    <a:bodyPr/>
                    <a:lstStyle/>
                    <a:p>
                      <a:endParaRPr lang="cs-CZ"/>
                    </a:p>
                  </a:txBody>
                  <a:tcPr/>
                </a:tc>
                <a:tc hMerge="1">
                  <a:txBody>
                    <a:bodyPr/>
                    <a:lstStyle/>
                    <a:p>
                      <a:endParaRPr lang="cs-CZ"/>
                    </a:p>
                  </a:txBody>
                  <a:tcPr/>
                </a:tc>
                <a:extLst>
                  <a:ext uri="{0D108BD9-81ED-4DB2-BD59-A6C34878D82A}">
                    <a16:rowId xmlns:a16="http://schemas.microsoft.com/office/drawing/2014/main" val="4051913717"/>
                  </a:ext>
                </a:extLst>
              </a:tr>
              <a:tr h="370800">
                <a:tc>
                  <a:txBody>
                    <a:bodyPr/>
                    <a:lstStyle/>
                    <a:p>
                      <a:pPr algn="ctr" fontAlgn="ctr"/>
                      <a:r>
                        <a:rPr lang="cs-CZ" sz="1800" b="0" i="0" u="none" strike="noStrike">
                          <a:solidFill>
                            <a:srgbClr val="000000"/>
                          </a:solidFill>
                          <a:effectLst/>
                          <a:latin typeface="Arial" panose="020B0604020202020204" pitchFamily="34" charset="0"/>
                        </a:rPr>
                        <a:t> </a:t>
                      </a:r>
                    </a:p>
                  </a:txBody>
                  <a:tcPr marL="9525" marR="9525" marT="9525" marB="0" anchor="ctr">
                    <a:noFill/>
                  </a:tcPr>
                </a:tc>
                <a:tc>
                  <a:txBody>
                    <a:bodyPr/>
                    <a:lstStyle/>
                    <a:p>
                      <a:pPr algn="ctr" fontAlgn="ctr"/>
                      <a:r>
                        <a:rPr lang="cs-CZ" sz="1800" b="0" i="0" u="none" strike="noStrike">
                          <a:solidFill>
                            <a:srgbClr val="000000"/>
                          </a:solidFill>
                          <a:effectLst/>
                          <a:latin typeface="Arial" panose="020B0604020202020204" pitchFamily="34" charset="0"/>
                        </a:rPr>
                        <a:t> </a:t>
                      </a:r>
                    </a:p>
                  </a:txBody>
                  <a:tcPr marL="9525" marR="9525" marT="9525" marB="0" anchor="ctr">
                    <a:noFill/>
                  </a:tcPr>
                </a:tc>
                <a:tc gridSpan="2">
                  <a:txBody>
                    <a:bodyPr/>
                    <a:lstStyle/>
                    <a:p>
                      <a:pPr algn="ctr" rtl="0" fontAlgn="ctr"/>
                      <a:r>
                        <a:rPr lang="cs-CZ" sz="1800" b="1" i="0" u="none" strike="noStrike" dirty="0">
                          <a:solidFill>
                            <a:srgbClr val="FFFFFF"/>
                          </a:solidFill>
                          <a:effectLst/>
                          <a:latin typeface="Arial" panose="020B0604020202020204" pitchFamily="34" charset="0"/>
                        </a:rPr>
                        <a:t>+18,3 %</a:t>
                      </a:r>
                    </a:p>
                  </a:txBody>
                  <a:tcPr marL="9525" marR="9525" marT="9525" marB="0" anchor="ctr">
                    <a:solidFill>
                      <a:srgbClr val="FF0000"/>
                    </a:solidFill>
                  </a:tcPr>
                </a:tc>
                <a:tc hMerge="1">
                  <a:txBody>
                    <a:bodyPr/>
                    <a:lstStyle/>
                    <a:p>
                      <a:endParaRPr lang="cs-CZ"/>
                    </a:p>
                  </a:txBody>
                  <a:tcPr/>
                </a:tc>
                <a:tc>
                  <a:txBody>
                    <a:bodyPr/>
                    <a:lstStyle/>
                    <a:p>
                      <a:pPr algn="ctr" fontAlgn="ctr"/>
                      <a:r>
                        <a:rPr lang="cs-CZ" sz="1800" b="0" i="0" u="none" strike="noStrike">
                          <a:solidFill>
                            <a:srgbClr val="000000"/>
                          </a:solidFill>
                          <a:effectLst/>
                          <a:latin typeface="Arial" panose="020B0604020202020204" pitchFamily="34" charset="0"/>
                        </a:rPr>
                        <a:t> </a:t>
                      </a:r>
                    </a:p>
                  </a:txBody>
                  <a:tcPr marL="9525" marR="9525" marT="9525" marB="0" anchor="ctr">
                    <a:noFill/>
                  </a:tcPr>
                </a:tc>
                <a:tc gridSpan="2">
                  <a:txBody>
                    <a:bodyPr/>
                    <a:lstStyle/>
                    <a:p>
                      <a:pPr algn="ctr" rtl="0" fontAlgn="ctr"/>
                      <a:r>
                        <a:rPr lang="cs-CZ" sz="1800" b="1" i="0" u="none" strike="noStrike" dirty="0">
                          <a:solidFill>
                            <a:srgbClr val="FFFFFF"/>
                          </a:solidFill>
                          <a:effectLst/>
                          <a:latin typeface="Arial" panose="020B0604020202020204" pitchFamily="34" charset="0"/>
                        </a:rPr>
                        <a:t>-10,6 %</a:t>
                      </a:r>
                    </a:p>
                  </a:txBody>
                  <a:tcPr marL="9525" marR="9525" marT="9525" marB="0" anchor="ctr">
                    <a:solidFill>
                      <a:srgbClr val="00B050"/>
                    </a:solidFill>
                  </a:tcPr>
                </a:tc>
                <a:tc hMerge="1">
                  <a:txBody>
                    <a:bodyPr/>
                    <a:lstStyle/>
                    <a:p>
                      <a:endParaRPr lang="cs-CZ"/>
                    </a:p>
                  </a:txBody>
                  <a:tcPr/>
                </a:tc>
                <a:tc>
                  <a:txBody>
                    <a:bodyPr/>
                    <a:lstStyle/>
                    <a:p>
                      <a:pPr algn="ctr" fontAlgn="ctr"/>
                      <a:r>
                        <a:rPr lang="cs-CZ" sz="1800" b="0" i="0" u="none" strike="noStrike">
                          <a:solidFill>
                            <a:srgbClr val="000000"/>
                          </a:solidFill>
                          <a:effectLst/>
                          <a:latin typeface="Arial" panose="020B0604020202020204" pitchFamily="34" charset="0"/>
                        </a:rPr>
                        <a:t> </a:t>
                      </a:r>
                    </a:p>
                  </a:txBody>
                  <a:tcPr marL="9525" marR="9525" marT="9525" marB="0" anchor="ctr">
                    <a:noFill/>
                  </a:tcPr>
                </a:tc>
                <a:tc gridSpan="2">
                  <a:txBody>
                    <a:bodyPr/>
                    <a:lstStyle/>
                    <a:p>
                      <a:pPr algn="ctr" rtl="0" fontAlgn="ctr"/>
                      <a:r>
                        <a:rPr lang="cs-CZ" sz="1800" b="1" i="0" u="none" strike="noStrike" dirty="0">
                          <a:solidFill>
                            <a:srgbClr val="FFFFFF"/>
                          </a:solidFill>
                          <a:effectLst/>
                          <a:latin typeface="Arial" panose="020B0604020202020204" pitchFamily="34" charset="0"/>
                        </a:rPr>
                        <a:t>-23,4 %</a:t>
                      </a:r>
                    </a:p>
                  </a:txBody>
                  <a:tcPr marL="9525" marR="9525" marT="9525" marB="0" anchor="ctr">
                    <a:solidFill>
                      <a:srgbClr val="00B050"/>
                    </a:solidFill>
                  </a:tcPr>
                </a:tc>
                <a:tc hMerge="1">
                  <a:txBody>
                    <a:bodyPr/>
                    <a:lstStyle/>
                    <a:p>
                      <a:endParaRPr lang="cs-CZ"/>
                    </a:p>
                  </a:txBody>
                  <a:tcPr/>
                </a:tc>
                <a:tc>
                  <a:txBody>
                    <a:bodyPr/>
                    <a:lstStyle/>
                    <a:p>
                      <a:pPr algn="ctr" fontAlgn="ctr"/>
                      <a:r>
                        <a:rPr lang="cs-CZ" sz="1800" b="0" i="0" u="none" strike="noStrike">
                          <a:solidFill>
                            <a:srgbClr val="000000"/>
                          </a:solidFill>
                          <a:effectLst/>
                          <a:latin typeface="Arial" panose="020B0604020202020204" pitchFamily="34" charset="0"/>
                        </a:rPr>
                        <a:t> </a:t>
                      </a:r>
                    </a:p>
                  </a:txBody>
                  <a:tcPr marL="9525" marR="9525" marT="9525" marB="0" anchor="ctr">
                    <a:noFill/>
                  </a:tcPr>
                </a:tc>
                <a:tc gridSpan="2">
                  <a:txBody>
                    <a:bodyPr/>
                    <a:lstStyle/>
                    <a:p>
                      <a:pPr algn="ctr" rtl="0" fontAlgn="ctr"/>
                      <a:r>
                        <a:rPr lang="cs-CZ" sz="1800" b="1" i="0" u="none" strike="noStrike" dirty="0">
                          <a:solidFill>
                            <a:srgbClr val="FFFFFF"/>
                          </a:solidFill>
                          <a:effectLst/>
                          <a:latin typeface="Arial" panose="020B0604020202020204" pitchFamily="34" charset="0"/>
                        </a:rPr>
                        <a:t>-19,6 %</a:t>
                      </a:r>
                    </a:p>
                  </a:txBody>
                  <a:tcPr marL="9525" marR="9525" marT="9525" marB="0" anchor="ctr">
                    <a:solidFill>
                      <a:srgbClr val="00B050"/>
                    </a:solidFill>
                  </a:tcPr>
                </a:tc>
                <a:tc hMerge="1">
                  <a:txBody>
                    <a:bodyPr/>
                    <a:lstStyle/>
                    <a:p>
                      <a:endParaRPr lang="cs-CZ"/>
                    </a:p>
                  </a:txBody>
                  <a:tcPr/>
                </a:tc>
                <a:tc>
                  <a:txBody>
                    <a:bodyPr/>
                    <a:lstStyle/>
                    <a:p>
                      <a:pPr algn="ctr" fontAlgn="ctr"/>
                      <a:r>
                        <a:rPr lang="cs-CZ" sz="1800" b="0" i="0" u="none" strike="noStrike">
                          <a:solidFill>
                            <a:srgbClr val="000000"/>
                          </a:solidFill>
                          <a:effectLst/>
                          <a:latin typeface="Arial" panose="020B0604020202020204" pitchFamily="34" charset="0"/>
                        </a:rPr>
                        <a:t> </a:t>
                      </a:r>
                    </a:p>
                  </a:txBody>
                  <a:tcPr marL="9525" marR="9525" marT="9525" marB="0" anchor="ctr">
                    <a:noFill/>
                  </a:tcPr>
                </a:tc>
                <a:tc gridSpan="2">
                  <a:txBody>
                    <a:bodyPr/>
                    <a:lstStyle/>
                    <a:p>
                      <a:pPr algn="ctr" rtl="0" fontAlgn="ctr"/>
                      <a:r>
                        <a:rPr lang="cs-CZ" sz="1800" b="1" i="0" u="none" strike="noStrike" dirty="0">
                          <a:solidFill>
                            <a:srgbClr val="FFFFFF"/>
                          </a:solidFill>
                          <a:effectLst/>
                          <a:latin typeface="Arial" panose="020B0604020202020204" pitchFamily="34" charset="0"/>
                        </a:rPr>
                        <a:t>-19,8 %</a:t>
                      </a:r>
                    </a:p>
                  </a:txBody>
                  <a:tcPr marL="9525" marR="9525" marT="9525" marB="0" anchor="ctr">
                    <a:solidFill>
                      <a:srgbClr val="00B050"/>
                    </a:solidFill>
                  </a:tcPr>
                </a:tc>
                <a:tc hMerge="1">
                  <a:txBody>
                    <a:bodyPr/>
                    <a:lstStyle/>
                    <a:p>
                      <a:endParaRPr lang="cs-CZ"/>
                    </a:p>
                  </a:txBody>
                  <a:tcPr/>
                </a:tc>
                <a:tc>
                  <a:txBody>
                    <a:bodyPr/>
                    <a:lstStyle/>
                    <a:p>
                      <a:pPr algn="ctr" fontAlgn="ctr"/>
                      <a:r>
                        <a:rPr lang="cs-CZ" sz="1800" b="0" i="0" u="none" strike="noStrike">
                          <a:solidFill>
                            <a:srgbClr val="000000"/>
                          </a:solidFill>
                          <a:effectLst/>
                          <a:latin typeface="Arial" panose="020B0604020202020204" pitchFamily="34" charset="0"/>
                        </a:rPr>
                        <a:t> </a:t>
                      </a:r>
                    </a:p>
                  </a:txBody>
                  <a:tcPr marL="9525" marR="9525" marT="9525" marB="0" anchor="ctr">
                    <a:noFill/>
                  </a:tcPr>
                </a:tc>
                <a:tc>
                  <a:txBody>
                    <a:bodyPr/>
                    <a:lstStyle/>
                    <a:p>
                      <a:pPr algn="ctr" fontAlgn="ctr"/>
                      <a:r>
                        <a:rPr lang="cs-CZ" sz="1800" b="0" i="0" u="none" strike="noStrike" dirty="0">
                          <a:solidFill>
                            <a:srgbClr val="000000"/>
                          </a:solidFill>
                          <a:effectLst/>
                          <a:latin typeface="Arial" panose="020B0604020202020204" pitchFamily="34" charset="0"/>
                        </a:rPr>
                        <a:t> </a:t>
                      </a:r>
                    </a:p>
                  </a:txBody>
                  <a:tcPr marL="9525" marR="9525" marT="9525" marB="0" anchor="ctr">
                    <a:noFill/>
                  </a:tcPr>
                </a:tc>
                <a:extLst>
                  <a:ext uri="{0D108BD9-81ED-4DB2-BD59-A6C34878D82A}">
                    <a16:rowId xmlns:a16="http://schemas.microsoft.com/office/drawing/2014/main" val="1304343836"/>
                  </a:ext>
                </a:extLst>
              </a:tr>
            </a:tbl>
          </a:graphicData>
        </a:graphic>
      </p:graphicFrame>
      <p:sp>
        <p:nvSpPr>
          <p:cNvPr id="25" name="Zahnutá šipka nahoru 25">
            <a:extLst>
              <a:ext uri="{FF2B5EF4-FFF2-40B4-BE49-F238E27FC236}">
                <a16:creationId xmlns:a16="http://schemas.microsoft.com/office/drawing/2014/main" id="{D48FE9F4-A6AC-482E-9C28-6EC90CBE2926}"/>
              </a:ext>
            </a:extLst>
          </p:cNvPr>
          <p:cNvSpPr/>
          <p:nvPr/>
        </p:nvSpPr>
        <p:spPr>
          <a:xfrm>
            <a:off x="1203450" y="2475801"/>
            <a:ext cx="1944000" cy="497840"/>
          </a:xfrm>
          <a:prstGeom prst="curvedUp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6" name="Zahnutá šipka nahoru 25">
            <a:extLst>
              <a:ext uri="{FF2B5EF4-FFF2-40B4-BE49-F238E27FC236}">
                <a16:creationId xmlns:a16="http://schemas.microsoft.com/office/drawing/2014/main" id="{76A23506-0768-4602-B285-9F33ED088884}"/>
              </a:ext>
            </a:extLst>
          </p:cNvPr>
          <p:cNvSpPr/>
          <p:nvPr/>
        </p:nvSpPr>
        <p:spPr>
          <a:xfrm>
            <a:off x="3172865" y="2475801"/>
            <a:ext cx="1944000" cy="497840"/>
          </a:xfrm>
          <a:prstGeom prst="curved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7" name="Zahnutá šipka nahoru 25">
            <a:extLst>
              <a:ext uri="{FF2B5EF4-FFF2-40B4-BE49-F238E27FC236}">
                <a16:creationId xmlns:a16="http://schemas.microsoft.com/office/drawing/2014/main" id="{18DDEDDE-D08E-47BE-837F-AD63B4CB1859}"/>
              </a:ext>
            </a:extLst>
          </p:cNvPr>
          <p:cNvSpPr/>
          <p:nvPr/>
        </p:nvSpPr>
        <p:spPr>
          <a:xfrm>
            <a:off x="5116865" y="2475801"/>
            <a:ext cx="1944000" cy="497840"/>
          </a:xfrm>
          <a:prstGeom prst="curved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8" name="Zahnutá šipka nahoru 25">
            <a:extLst>
              <a:ext uri="{FF2B5EF4-FFF2-40B4-BE49-F238E27FC236}">
                <a16:creationId xmlns:a16="http://schemas.microsoft.com/office/drawing/2014/main" id="{2293B4B4-5766-471B-854D-22AC057555D6}"/>
              </a:ext>
            </a:extLst>
          </p:cNvPr>
          <p:cNvSpPr/>
          <p:nvPr/>
        </p:nvSpPr>
        <p:spPr>
          <a:xfrm>
            <a:off x="7086280" y="2475801"/>
            <a:ext cx="1944000" cy="497840"/>
          </a:xfrm>
          <a:prstGeom prst="curved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9" name="Zahnutá šipka nahoru 25">
            <a:extLst>
              <a:ext uri="{FF2B5EF4-FFF2-40B4-BE49-F238E27FC236}">
                <a16:creationId xmlns:a16="http://schemas.microsoft.com/office/drawing/2014/main" id="{76D266AD-CD55-4F8B-9D87-384FC06895D0}"/>
              </a:ext>
            </a:extLst>
          </p:cNvPr>
          <p:cNvSpPr/>
          <p:nvPr/>
        </p:nvSpPr>
        <p:spPr>
          <a:xfrm>
            <a:off x="9056914" y="2475801"/>
            <a:ext cx="1944000" cy="497840"/>
          </a:xfrm>
          <a:prstGeom prst="curved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cxnSp>
        <p:nvCxnSpPr>
          <p:cNvPr id="4" name="Přímá spojnice se šipkou 3"/>
          <p:cNvCxnSpPr/>
          <p:nvPr/>
        </p:nvCxnSpPr>
        <p:spPr>
          <a:xfrm>
            <a:off x="9239250" y="3260785"/>
            <a:ext cx="2458169" cy="11214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33490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CFAC55-E7BE-4475-808A-CF41E61842C2}"/>
              </a:ext>
            </a:extLst>
          </p:cNvPr>
          <p:cNvSpPr>
            <a:spLocks noGrp="1"/>
          </p:cNvSpPr>
          <p:nvPr>
            <p:ph type="title"/>
            <p:custDataLst>
              <p:tags r:id="rId1"/>
            </p:custDataLst>
          </p:nvPr>
        </p:nvSpPr>
        <p:spPr>
          <a:xfrm>
            <a:off x="381739" y="2"/>
            <a:ext cx="7651307" cy="576000"/>
          </a:xfrm>
        </p:spPr>
        <p:txBody>
          <a:bodyPr/>
          <a:lstStyle/>
          <a:p>
            <a:r>
              <a:rPr lang="cs-CZ" u="sng" dirty="0"/>
              <a:t>Počty testů</a:t>
            </a:r>
            <a:r>
              <a:rPr lang="cs-CZ" dirty="0"/>
              <a:t> dětí na 100 000 v populaci v čase: všechny testy</a:t>
            </a:r>
          </a:p>
        </p:txBody>
      </p:sp>
      <p:sp>
        <p:nvSpPr>
          <p:cNvPr id="10" name="TextovéPole 9">
            <a:extLst>
              <a:ext uri="{FF2B5EF4-FFF2-40B4-BE49-F238E27FC236}">
                <a16:creationId xmlns:a16="http://schemas.microsoft.com/office/drawing/2014/main" id="{8596C74F-0221-4E8A-956E-65A82E2B961A}"/>
              </a:ext>
            </a:extLst>
          </p:cNvPr>
          <p:cNvSpPr txBox="1"/>
          <p:nvPr/>
        </p:nvSpPr>
        <p:spPr>
          <a:xfrm>
            <a:off x="2162175" y="6545102"/>
            <a:ext cx="7077075"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0" i="0" u="none" strike="noStrike" kern="1200" cap="none" spc="0" normalizeH="0" baseline="0" noProof="0" dirty="0">
                <a:ln>
                  <a:noFill/>
                </a:ln>
                <a:solidFill>
                  <a:srgbClr val="000000"/>
                </a:solidFill>
                <a:effectLst/>
                <a:uLnTx/>
                <a:uFillTx/>
                <a:latin typeface="Arial" panose="020B0604020202020204"/>
                <a:ea typeface="+mn-ea"/>
                <a:cs typeface="+mn-cs"/>
              </a:rPr>
              <a:t>Zdroj: ISIN – Informační systém infekční nemocí</a:t>
            </a:r>
            <a:endParaRPr kumimoji="0" lang="cs-CZ" sz="1100" b="1" i="0" u="none" strike="noStrike" kern="1200" cap="none" spc="0" normalizeH="0" baseline="0" noProof="0" dirty="0">
              <a:ln>
                <a:noFill/>
              </a:ln>
              <a:solidFill>
                <a:srgbClr val="C00000"/>
              </a:solidFill>
              <a:effectLst/>
              <a:uLnTx/>
              <a:uFillTx/>
              <a:latin typeface="Arial" panose="020B0604020202020204"/>
              <a:ea typeface="+mn-ea"/>
              <a:cs typeface="+mn-cs"/>
            </a:endParaRPr>
          </a:p>
        </p:txBody>
      </p:sp>
      <p:graphicFrame>
        <p:nvGraphicFramePr>
          <p:cNvPr id="17" name="Graf 16">
            <a:extLst>
              <a:ext uri="{FF2B5EF4-FFF2-40B4-BE49-F238E27FC236}">
                <a16:creationId xmlns:a16="http://schemas.microsoft.com/office/drawing/2014/main" id="{A0832711-C8D3-482F-ADC2-50907D83BB18}"/>
              </a:ext>
            </a:extLst>
          </p:cNvPr>
          <p:cNvGraphicFramePr/>
          <p:nvPr>
            <p:custDataLst>
              <p:tags r:id="rId2"/>
            </p:custDataLst>
            <p:extLst/>
          </p:nvPr>
        </p:nvGraphicFramePr>
        <p:xfrm>
          <a:off x="1392507" y="1221506"/>
          <a:ext cx="10661843" cy="5365347"/>
        </p:xfrm>
        <a:graphic>
          <a:graphicData uri="http://schemas.openxmlformats.org/drawingml/2006/chart">
            <c:chart xmlns:c="http://schemas.openxmlformats.org/drawingml/2006/chart" xmlns:r="http://schemas.openxmlformats.org/officeDocument/2006/relationships" r:id="rId5"/>
          </a:graphicData>
        </a:graphic>
      </p:graphicFrame>
      <p:sp>
        <p:nvSpPr>
          <p:cNvPr id="12" name="Obdélník 11">
            <a:extLst>
              <a:ext uri="{FF2B5EF4-FFF2-40B4-BE49-F238E27FC236}">
                <a16:creationId xmlns:a16="http://schemas.microsoft.com/office/drawing/2014/main" id="{47330F7D-030D-49C8-BE37-CEFFFE48B489}"/>
              </a:ext>
            </a:extLst>
          </p:cNvPr>
          <p:cNvSpPr/>
          <p:nvPr>
            <p:custDataLst>
              <p:tags r:id="rId3"/>
            </p:custDataLst>
          </p:nvPr>
        </p:nvSpPr>
        <p:spPr>
          <a:xfrm>
            <a:off x="137649" y="1290906"/>
            <a:ext cx="1254858" cy="1815882"/>
          </a:xfrm>
          <a:prstGeom prst="rect">
            <a:avLst/>
          </a:prstGeom>
        </p:spPr>
        <p:txBody>
          <a:bodyPr wrap="square">
            <a:spAutoFit/>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cs-CZ"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Počet testů na 100 000 osob v dané věkové skupině v populaci (suma za celý časový úsek)</a:t>
            </a:r>
          </a:p>
        </p:txBody>
      </p:sp>
      <p:sp>
        <p:nvSpPr>
          <p:cNvPr id="31" name="Obdélník 15">
            <a:extLst>
              <a:ext uri="{FF2B5EF4-FFF2-40B4-BE49-F238E27FC236}">
                <a16:creationId xmlns:a16="http://schemas.microsoft.com/office/drawing/2014/main" id="{E54747BF-8332-4951-94AC-F0E8A8B0FE54}"/>
              </a:ext>
            </a:extLst>
          </p:cNvPr>
          <p:cNvSpPr/>
          <p:nvPr/>
        </p:nvSpPr>
        <p:spPr>
          <a:xfrm>
            <a:off x="3939661" y="1096386"/>
            <a:ext cx="1254002" cy="846386"/>
          </a:xfrm>
          <a:prstGeom prst="rect">
            <a:avLst/>
          </a:prstGeom>
          <a:solidFill>
            <a:schemeClr val="bg1"/>
          </a:solid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1" i="1" u="none" strike="noStrike" kern="1200" cap="none" spc="0" normalizeH="0" baseline="0" noProof="0" dirty="0">
                <a:ln>
                  <a:noFill/>
                </a:ln>
                <a:solidFill>
                  <a:srgbClr val="000000"/>
                </a:solidFill>
                <a:effectLst/>
                <a:uLnTx/>
                <a:uFillTx/>
                <a:latin typeface="Arial" panose="020B0604020202020204"/>
                <a:ea typeface="+mn-ea"/>
                <a:cs typeface="+mn-cs"/>
              </a:rPr>
              <a:t>od 18. 11. 2020 návrat 1. a 2. tříd do škol, otevření speciálních škol a přípravných tříd</a:t>
            </a:r>
          </a:p>
        </p:txBody>
      </p:sp>
      <p:cxnSp>
        <p:nvCxnSpPr>
          <p:cNvPr id="32" name="Přímá spojnice se šipkou 17">
            <a:extLst>
              <a:ext uri="{FF2B5EF4-FFF2-40B4-BE49-F238E27FC236}">
                <a16:creationId xmlns:a16="http://schemas.microsoft.com/office/drawing/2014/main" id="{BB98D6F0-87F3-4E33-BDCB-3C2DFCE2BC2F}"/>
              </a:ext>
            </a:extLst>
          </p:cNvPr>
          <p:cNvCxnSpPr>
            <a:cxnSpLocks/>
          </p:cNvCxnSpPr>
          <p:nvPr/>
        </p:nvCxnSpPr>
        <p:spPr>
          <a:xfrm>
            <a:off x="4855631" y="1974062"/>
            <a:ext cx="0" cy="19538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Obdélník 14">
            <a:extLst>
              <a:ext uri="{FF2B5EF4-FFF2-40B4-BE49-F238E27FC236}">
                <a16:creationId xmlns:a16="http://schemas.microsoft.com/office/drawing/2014/main" id="{0541325C-3B2E-4C8B-ACFC-3A58A9DE2BD3}"/>
              </a:ext>
            </a:extLst>
          </p:cNvPr>
          <p:cNvSpPr/>
          <p:nvPr/>
        </p:nvSpPr>
        <p:spPr>
          <a:xfrm>
            <a:off x="1768234" y="691453"/>
            <a:ext cx="2077270" cy="1523494"/>
          </a:xfrm>
          <a:prstGeom prst="rect">
            <a:avLst/>
          </a:prstGeom>
          <a:solidFill>
            <a:schemeClr val="bg1"/>
          </a:solid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1" i="0" u="none" strike="noStrike" kern="1200" cap="none" spc="0" normalizeH="0" baseline="0" noProof="0" dirty="0">
                <a:ln>
                  <a:noFill/>
                </a:ln>
                <a:solidFill>
                  <a:srgbClr val="000000"/>
                </a:solidFill>
                <a:effectLst/>
                <a:uLnTx/>
                <a:uFillTx/>
                <a:latin typeface="Arial" panose="020B0604020202020204"/>
                <a:ea typeface="+mn-ea"/>
                <a:cs typeface="+mn-cs"/>
              </a:rPr>
              <a:t>Vliv poklesu počtu testovaných, 11.9.2020 vydán </a:t>
            </a:r>
            <a:r>
              <a:rPr kumimoji="0" lang="cs-CZ" sz="1100" b="0" i="1" u="none" strike="noStrike" kern="1200" cap="none" spc="0" normalizeH="0" baseline="0" noProof="0" dirty="0">
                <a:ln>
                  <a:noFill/>
                </a:ln>
                <a:solidFill>
                  <a:srgbClr val="000000"/>
                </a:solidFill>
                <a:effectLst/>
                <a:uLnTx/>
                <a:uFillTx/>
                <a:latin typeface="Arial" panose="020B0604020202020204"/>
                <a:ea typeface="+mn-ea"/>
                <a:cs typeface="+mn-cs"/>
              </a:rPr>
              <a:t>Doporučený postupu OSPDL ČLS JEP k managementu u akutních onemocnění v průběhu pandemie COVID19 – určeno pro školy a školská zařízení a zákonné zástupce dítěte (rodiče) </a:t>
            </a:r>
            <a:r>
              <a:rPr kumimoji="0" lang="cs-CZ" sz="1100" b="1" i="0" u="none" strike="noStrike" kern="1200" cap="none" spc="0" normalizeH="0" baseline="0" noProof="0" dirty="0">
                <a:ln>
                  <a:noFill/>
                </a:ln>
                <a:solidFill>
                  <a:srgbClr val="000000"/>
                </a:solidFill>
                <a:effectLst/>
                <a:uLnTx/>
                <a:uFillTx/>
                <a:latin typeface="Arial" panose="020B0604020202020204"/>
                <a:ea typeface="+mn-ea"/>
                <a:cs typeface="+mn-cs"/>
              </a:rPr>
              <a:t>pro děti do cca 15 let</a:t>
            </a:r>
          </a:p>
        </p:txBody>
      </p:sp>
      <p:cxnSp>
        <p:nvCxnSpPr>
          <p:cNvPr id="34" name="Přímá spojnice se šipkou 18">
            <a:extLst>
              <a:ext uri="{FF2B5EF4-FFF2-40B4-BE49-F238E27FC236}">
                <a16:creationId xmlns:a16="http://schemas.microsoft.com/office/drawing/2014/main" id="{687807F3-32D8-4832-A6C3-5A117D6880D8}"/>
              </a:ext>
            </a:extLst>
          </p:cNvPr>
          <p:cNvCxnSpPr>
            <a:cxnSpLocks/>
          </p:cNvCxnSpPr>
          <p:nvPr/>
        </p:nvCxnSpPr>
        <p:spPr>
          <a:xfrm>
            <a:off x="1968813" y="2214947"/>
            <a:ext cx="0" cy="17804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5" name="Obdélník 19">
            <a:extLst>
              <a:ext uri="{FF2B5EF4-FFF2-40B4-BE49-F238E27FC236}">
                <a16:creationId xmlns:a16="http://schemas.microsoft.com/office/drawing/2014/main" id="{DA60BD5D-4D99-4252-A092-31E2CE9850E2}"/>
              </a:ext>
            </a:extLst>
          </p:cNvPr>
          <p:cNvSpPr/>
          <p:nvPr/>
        </p:nvSpPr>
        <p:spPr>
          <a:xfrm>
            <a:off x="5227841" y="751493"/>
            <a:ext cx="2441359" cy="677108"/>
          </a:xfrm>
          <a:prstGeom prst="rect">
            <a:avLst/>
          </a:prstGeom>
          <a:solidFill>
            <a:schemeClr val="bg1"/>
          </a:solid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1" i="1" u="none" strike="noStrike" kern="1200" cap="none" spc="0" normalizeH="0" baseline="0" noProof="0" dirty="0">
                <a:ln>
                  <a:noFill/>
                </a:ln>
                <a:solidFill>
                  <a:srgbClr val="000000"/>
                </a:solidFill>
                <a:effectLst/>
                <a:uLnTx/>
                <a:uFillTx/>
                <a:latin typeface="Arial" panose="020B0604020202020204"/>
                <a:ea typeface="+mn-ea"/>
                <a:cs typeface="+mn-cs"/>
              </a:rPr>
              <a:t>od 30. 11. 2020 návrat zbytku ZŠ, 6. – 8. třídy v rotačním režimu,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1" i="1" u="none" strike="noStrike" kern="1200" cap="none" spc="0" normalizeH="0" baseline="0" noProof="0" dirty="0">
                <a:ln>
                  <a:noFill/>
                </a:ln>
                <a:solidFill>
                  <a:srgbClr val="000000"/>
                </a:solidFill>
                <a:effectLst/>
                <a:uLnTx/>
                <a:uFillTx/>
                <a:latin typeface="Arial" panose="020B0604020202020204"/>
                <a:ea typeface="+mn-ea"/>
                <a:cs typeface="+mn-cs"/>
              </a:rPr>
              <a:t>od 7.12. návrat zbytku ročníků středních škol v rotačním režimu </a:t>
            </a:r>
            <a:endParaRPr kumimoji="0" lang="cs-CZ" sz="11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cxnSp>
        <p:nvCxnSpPr>
          <p:cNvPr id="36" name="Přímá spojnice se šipkou 20">
            <a:extLst>
              <a:ext uri="{FF2B5EF4-FFF2-40B4-BE49-F238E27FC236}">
                <a16:creationId xmlns:a16="http://schemas.microsoft.com/office/drawing/2014/main" id="{CB5D0793-0D0B-48D7-8C03-50B615D072AD}"/>
              </a:ext>
            </a:extLst>
          </p:cNvPr>
          <p:cNvCxnSpPr>
            <a:cxnSpLocks/>
          </p:cNvCxnSpPr>
          <p:nvPr/>
        </p:nvCxnSpPr>
        <p:spPr>
          <a:xfrm>
            <a:off x="5628729" y="1578580"/>
            <a:ext cx="0" cy="234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7" name="Obdélník 25">
            <a:extLst>
              <a:ext uri="{FF2B5EF4-FFF2-40B4-BE49-F238E27FC236}">
                <a16:creationId xmlns:a16="http://schemas.microsoft.com/office/drawing/2014/main" id="{CA6FF55D-C310-4B57-BC8D-16DDF85E04B1}"/>
              </a:ext>
            </a:extLst>
          </p:cNvPr>
          <p:cNvSpPr/>
          <p:nvPr/>
        </p:nvSpPr>
        <p:spPr>
          <a:xfrm>
            <a:off x="5700712" y="1713944"/>
            <a:ext cx="1723095" cy="338554"/>
          </a:xfrm>
          <a:prstGeom prst="rect">
            <a:avLst/>
          </a:prstGeom>
          <a:solidFill>
            <a:schemeClr val="bg1"/>
          </a:solid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1" i="1" u="none" strike="noStrike" kern="1200" cap="none" spc="0" normalizeH="0" baseline="0" noProof="0" dirty="0">
                <a:ln>
                  <a:noFill/>
                </a:ln>
                <a:solidFill>
                  <a:srgbClr val="000000"/>
                </a:solidFill>
                <a:effectLst/>
                <a:uLnTx/>
                <a:uFillTx/>
                <a:latin typeface="Arial" panose="020B0604020202020204"/>
                <a:ea typeface="+mn-ea"/>
                <a:cs typeface="+mn-cs"/>
              </a:rPr>
              <a:t>od 21.12. do 3.1. vánoční školní prázdniny</a:t>
            </a:r>
            <a:endParaRPr kumimoji="0" lang="cs-CZ" sz="16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cxnSp>
        <p:nvCxnSpPr>
          <p:cNvPr id="38" name="Přímá spojnice se šipkou 26">
            <a:extLst>
              <a:ext uri="{FF2B5EF4-FFF2-40B4-BE49-F238E27FC236}">
                <a16:creationId xmlns:a16="http://schemas.microsoft.com/office/drawing/2014/main" id="{F57D11FA-A0AC-42D3-B6AF-6DD33793E34D}"/>
              </a:ext>
            </a:extLst>
          </p:cNvPr>
          <p:cNvCxnSpPr>
            <a:cxnSpLocks/>
          </p:cNvCxnSpPr>
          <p:nvPr/>
        </p:nvCxnSpPr>
        <p:spPr>
          <a:xfrm>
            <a:off x="6307253" y="2052498"/>
            <a:ext cx="0" cy="13765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9" name="Obdélník 22">
            <a:extLst>
              <a:ext uri="{FF2B5EF4-FFF2-40B4-BE49-F238E27FC236}">
                <a16:creationId xmlns:a16="http://schemas.microsoft.com/office/drawing/2014/main" id="{E5125D6C-6975-469A-A518-5B36DD944014}"/>
              </a:ext>
            </a:extLst>
          </p:cNvPr>
          <p:cNvSpPr/>
          <p:nvPr/>
        </p:nvSpPr>
        <p:spPr>
          <a:xfrm>
            <a:off x="8113050" y="1150478"/>
            <a:ext cx="2032654" cy="461665"/>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1" i="1" u="none" strike="noStrike" kern="1200" cap="none" spc="0" normalizeH="0" baseline="0" noProof="0" dirty="0">
                <a:ln>
                  <a:noFill/>
                </a:ln>
                <a:solidFill>
                  <a:srgbClr val="000000"/>
                </a:solidFill>
                <a:effectLst/>
                <a:uLnTx/>
                <a:uFillTx/>
                <a:latin typeface="Arial" panose="020B0604020202020204"/>
                <a:ea typeface="+mn-ea"/>
                <a:cs typeface="+mn-cs"/>
              </a:rPr>
              <a:t>Od 1. 3. přerušení veškeré prezenční výuky</a:t>
            </a:r>
          </a:p>
        </p:txBody>
      </p:sp>
      <p:cxnSp>
        <p:nvCxnSpPr>
          <p:cNvPr id="40" name="Přímá spojnice se šipkou 23">
            <a:extLst>
              <a:ext uri="{FF2B5EF4-FFF2-40B4-BE49-F238E27FC236}">
                <a16:creationId xmlns:a16="http://schemas.microsoft.com/office/drawing/2014/main" id="{8DE8A2DE-82A1-4C02-9FD9-9A8BFFC42DE5}"/>
              </a:ext>
            </a:extLst>
          </p:cNvPr>
          <p:cNvCxnSpPr>
            <a:cxnSpLocks/>
          </p:cNvCxnSpPr>
          <p:nvPr/>
        </p:nvCxnSpPr>
        <p:spPr>
          <a:xfrm>
            <a:off x="9342571" y="1654209"/>
            <a:ext cx="0" cy="54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Přímá spojnice se šipkou 27">
            <a:extLst>
              <a:ext uri="{FF2B5EF4-FFF2-40B4-BE49-F238E27FC236}">
                <a16:creationId xmlns:a16="http://schemas.microsoft.com/office/drawing/2014/main" id="{6487A37A-2491-4C34-9A92-48820CB1CFEF}"/>
              </a:ext>
            </a:extLst>
          </p:cNvPr>
          <p:cNvCxnSpPr>
            <a:cxnSpLocks/>
          </p:cNvCxnSpPr>
          <p:nvPr/>
        </p:nvCxnSpPr>
        <p:spPr>
          <a:xfrm>
            <a:off x="3084473" y="2950973"/>
            <a:ext cx="0" cy="6232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2" name="Obdélník 24">
            <a:extLst>
              <a:ext uri="{FF2B5EF4-FFF2-40B4-BE49-F238E27FC236}">
                <a16:creationId xmlns:a16="http://schemas.microsoft.com/office/drawing/2014/main" id="{B3AB85ED-4590-43AB-9600-52558F01F42B}"/>
              </a:ext>
            </a:extLst>
          </p:cNvPr>
          <p:cNvSpPr/>
          <p:nvPr/>
        </p:nvSpPr>
        <p:spPr>
          <a:xfrm>
            <a:off x="1984673" y="2406445"/>
            <a:ext cx="1472305" cy="507831"/>
          </a:xfrm>
          <a:prstGeom prst="rect">
            <a:avLst/>
          </a:prstGeom>
          <a:solidFill>
            <a:schemeClr val="bg1"/>
          </a:solid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1" i="1" u="none" strike="noStrike" kern="1200" cap="none" spc="0" normalizeH="0" baseline="0" noProof="0" dirty="0">
                <a:ln>
                  <a:noFill/>
                </a:ln>
                <a:solidFill>
                  <a:srgbClr val="000000"/>
                </a:solidFill>
                <a:effectLst/>
                <a:uLnTx/>
                <a:uFillTx/>
                <a:latin typeface="Arial" panose="020B0604020202020204"/>
                <a:ea typeface="+mn-ea"/>
                <a:cs typeface="+mn-cs"/>
              </a:rPr>
              <a:t>od 14. 10. 2020 uzavření všech škol (mimo mateřských)</a:t>
            </a:r>
          </a:p>
        </p:txBody>
      </p:sp>
    </p:spTree>
    <p:extLst>
      <p:ext uri="{BB962C8B-B14F-4D97-AF65-F5344CB8AC3E}">
        <p14:creationId xmlns:p14="http://schemas.microsoft.com/office/powerpoint/2010/main" val="4098570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CFAC55-E7BE-4475-808A-CF41E61842C2}"/>
              </a:ext>
            </a:extLst>
          </p:cNvPr>
          <p:cNvSpPr>
            <a:spLocks noGrp="1"/>
          </p:cNvSpPr>
          <p:nvPr>
            <p:ph type="title"/>
          </p:nvPr>
        </p:nvSpPr>
        <p:spPr>
          <a:xfrm>
            <a:off x="292061" y="2"/>
            <a:ext cx="7794664" cy="576000"/>
          </a:xfrm>
        </p:spPr>
        <p:txBody>
          <a:bodyPr/>
          <a:lstStyle/>
          <a:p>
            <a:r>
              <a:rPr lang="cs-CZ" dirty="0"/>
              <a:t>Identifikovaná ohniska </a:t>
            </a:r>
            <a:r>
              <a:rPr lang="cs-CZ" sz="2000" dirty="0"/>
              <a:t>nákazy COVID-19</a:t>
            </a:r>
          </a:p>
        </p:txBody>
      </p:sp>
      <p:sp>
        <p:nvSpPr>
          <p:cNvPr id="10" name="TextovéPole 9">
            <a:extLst>
              <a:ext uri="{FF2B5EF4-FFF2-40B4-BE49-F238E27FC236}">
                <a16:creationId xmlns:a16="http://schemas.microsoft.com/office/drawing/2014/main" id="{8596C74F-0221-4E8A-956E-65A82E2B961A}"/>
              </a:ext>
            </a:extLst>
          </p:cNvPr>
          <p:cNvSpPr txBox="1"/>
          <p:nvPr/>
        </p:nvSpPr>
        <p:spPr>
          <a:xfrm>
            <a:off x="4324609" y="6545102"/>
            <a:ext cx="3547541"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Zdroj: </a:t>
            </a:r>
            <a:r>
              <a:rPr kumimoji="0" lang="cs-CZ" sz="1200" b="0" i="0" u="none" strike="noStrike" kern="1200" cap="none" spc="0" normalizeH="0" baseline="0" noProof="0" dirty="0" err="1">
                <a:ln>
                  <a:noFill/>
                </a:ln>
                <a:solidFill>
                  <a:srgbClr val="000000"/>
                </a:solidFill>
                <a:effectLst/>
                <a:uLnTx/>
                <a:uFillTx/>
                <a:latin typeface="Arial" panose="020B0604020202020204"/>
                <a:ea typeface="+mn-ea"/>
                <a:cs typeface="+mn-cs"/>
              </a:rPr>
              <a:t>Covid</a:t>
            </a: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cs-CZ" sz="1200" b="0" i="0" u="none" strike="noStrike" kern="1200" cap="none" spc="0" normalizeH="0" baseline="0" noProof="0" dirty="0" err="1">
                <a:ln>
                  <a:noFill/>
                </a:ln>
                <a:solidFill>
                  <a:srgbClr val="000000"/>
                </a:solidFill>
                <a:effectLst/>
                <a:uLnTx/>
                <a:uFillTx/>
                <a:latin typeface="Arial" panose="020B0604020202020204"/>
                <a:ea typeface="+mn-ea"/>
                <a:cs typeface="+mn-cs"/>
              </a:rPr>
              <a:t>Forms</a:t>
            </a: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 – Události</a:t>
            </a:r>
            <a:endParaRPr kumimoji="0" lang="cs-CZ" sz="1200" b="1" i="0" u="none" strike="noStrike" kern="1200" cap="none" spc="0" normalizeH="0" baseline="0" noProof="0" dirty="0">
              <a:ln>
                <a:noFill/>
              </a:ln>
              <a:solidFill>
                <a:srgbClr val="C00000"/>
              </a:solidFill>
              <a:effectLst/>
              <a:uLnTx/>
              <a:uFillTx/>
              <a:latin typeface="Arial" panose="020B0604020202020204"/>
              <a:ea typeface="+mn-ea"/>
              <a:cs typeface="+mn-cs"/>
            </a:endParaRPr>
          </a:p>
        </p:txBody>
      </p:sp>
      <p:graphicFrame>
        <p:nvGraphicFramePr>
          <p:cNvPr id="17" name="Graf 16">
            <a:extLst>
              <a:ext uri="{FF2B5EF4-FFF2-40B4-BE49-F238E27FC236}">
                <a16:creationId xmlns:a16="http://schemas.microsoft.com/office/drawing/2014/main" id="{E35F53D6-11D1-47F1-8F81-A00AE8E3A8FF}"/>
              </a:ext>
            </a:extLst>
          </p:cNvPr>
          <p:cNvGraphicFramePr/>
          <p:nvPr>
            <p:extLst>
              <p:ext uri="{D42A27DB-BD31-4B8C-83A1-F6EECF244321}">
                <p14:modId xmlns:p14="http://schemas.microsoft.com/office/powerpoint/2010/main" val="494897513"/>
              </p:ext>
            </p:extLst>
          </p:nvPr>
        </p:nvGraphicFramePr>
        <p:xfrm>
          <a:off x="-3611" y="1244655"/>
          <a:ext cx="5400000" cy="5271872"/>
        </p:xfrm>
        <a:graphic>
          <a:graphicData uri="http://schemas.openxmlformats.org/drawingml/2006/chart">
            <c:chart xmlns:c="http://schemas.openxmlformats.org/drawingml/2006/chart" xmlns:r="http://schemas.openxmlformats.org/officeDocument/2006/relationships" r:id="rId2"/>
          </a:graphicData>
        </a:graphic>
      </p:graphicFrame>
      <p:sp>
        <p:nvSpPr>
          <p:cNvPr id="18" name="Obdélník 17">
            <a:extLst>
              <a:ext uri="{FF2B5EF4-FFF2-40B4-BE49-F238E27FC236}">
                <a16:creationId xmlns:a16="http://schemas.microsoft.com/office/drawing/2014/main" id="{AB98FBEE-915C-4DF4-8026-05F56B2D4D75}"/>
              </a:ext>
            </a:extLst>
          </p:cNvPr>
          <p:cNvSpPr/>
          <p:nvPr/>
        </p:nvSpPr>
        <p:spPr>
          <a:xfrm>
            <a:off x="447480" y="968370"/>
            <a:ext cx="3547541" cy="369332"/>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Počet pozitivních osob</a:t>
            </a:r>
          </a:p>
        </p:txBody>
      </p:sp>
      <p:cxnSp>
        <p:nvCxnSpPr>
          <p:cNvPr id="4" name="Přímá spojnice 3">
            <a:extLst>
              <a:ext uri="{FF2B5EF4-FFF2-40B4-BE49-F238E27FC236}">
                <a16:creationId xmlns:a16="http://schemas.microsoft.com/office/drawing/2014/main" id="{D9D5DB61-0D82-4B29-B7CD-ACFEE8498E46}"/>
              </a:ext>
            </a:extLst>
          </p:cNvPr>
          <p:cNvCxnSpPr/>
          <p:nvPr/>
        </p:nvCxnSpPr>
        <p:spPr>
          <a:xfrm>
            <a:off x="1257300" y="2101850"/>
            <a:ext cx="1152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19" name="Graf 18">
            <a:extLst>
              <a:ext uri="{FF2B5EF4-FFF2-40B4-BE49-F238E27FC236}">
                <a16:creationId xmlns:a16="http://schemas.microsoft.com/office/drawing/2014/main" id="{6C0E2F4E-79C3-466E-8BEC-7FDF705E2188}"/>
              </a:ext>
            </a:extLst>
          </p:cNvPr>
          <p:cNvGraphicFramePr/>
          <p:nvPr>
            <p:extLst>
              <p:ext uri="{D42A27DB-BD31-4B8C-83A1-F6EECF244321}">
                <p14:modId xmlns:p14="http://schemas.microsoft.com/office/powerpoint/2010/main" val="468019555"/>
              </p:ext>
            </p:extLst>
          </p:nvPr>
        </p:nvGraphicFramePr>
        <p:xfrm>
          <a:off x="5520888" y="1244655"/>
          <a:ext cx="5400000" cy="5271872"/>
        </p:xfrm>
        <a:graphic>
          <a:graphicData uri="http://schemas.openxmlformats.org/drawingml/2006/chart">
            <c:chart xmlns:c="http://schemas.openxmlformats.org/drawingml/2006/chart" xmlns:r="http://schemas.openxmlformats.org/officeDocument/2006/relationships" r:id="rId3"/>
          </a:graphicData>
        </a:graphic>
      </p:graphicFrame>
      <p:sp>
        <p:nvSpPr>
          <p:cNvPr id="20" name="Obdélník 19">
            <a:extLst>
              <a:ext uri="{FF2B5EF4-FFF2-40B4-BE49-F238E27FC236}">
                <a16:creationId xmlns:a16="http://schemas.microsoft.com/office/drawing/2014/main" id="{C5CA85D3-46A4-4F24-8100-F4B1F2EDC7CE}"/>
              </a:ext>
            </a:extLst>
          </p:cNvPr>
          <p:cNvSpPr/>
          <p:nvPr/>
        </p:nvSpPr>
        <p:spPr>
          <a:xfrm>
            <a:off x="5847480" y="968370"/>
            <a:ext cx="3547541" cy="369332"/>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Počet ohnisek</a:t>
            </a:r>
          </a:p>
        </p:txBody>
      </p:sp>
      <p:cxnSp>
        <p:nvCxnSpPr>
          <p:cNvPr id="21" name="Přímá spojnice 20">
            <a:extLst>
              <a:ext uri="{FF2B5EF4-FFF2-40B4-BE49-F238E27FC236}">
                <a16:creationId xmlns:a16="http://schemas.microsoft.com/office/drawing/2014/main" id="{D7BDA03C-2543-49EA-BC96-1373C7B8D896}"/>
              </a:ext>
            </a:extLst>
          </p:cNvPr>
          <p:cNvCxnSpPr/>
          <p:nvPr/>
        </p:nvCxnSpPr>
        <p:spPr>
          <a:xfrm>
            <a:off x="6643950" y="1743075"/>
            <a:ext cx="1152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22" name="Obdélník 21">
            <a:extLst>
              <a:ext uri="{FF2B5EF4-FFF2-40B4-BE49-F238E27FC236}">
                <a16:creationId xmlns:a16="http://schemas.microsoft.com/office/drawing/2014/main" id="{FF2475D1-D7DF-48F3-BAE9-0CAA16629FF7}"/>
              </a:ext>
            </a:extLst>
          </p:cNvPr>
          <p:cNvSpPr/>
          <p:nvPr/>
        </p:nvSpPr>
        <p:spPr>
          <a:xfrm>
            <a:off x="3245176" y="585810"/>
            <a:ext cx="6229350" cy="400110"/>
          </a:xfrm>
          <a:prstGeom prst="rect">
            <a:avLst/>
          </a:prstGeom>
        </p:spPr>
        <p:txBody>
          <a:bodyPr wrap="square">
            <a:spAutoFit/>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Celkový přehled za období </a:t>
            </a:r>
            <a:r>
              <a:rPr kumimoji="0" lang="cs-CZ" sz="2000" b="1" i="0" u="none" strike="noStrike" kern="1200" cap="none" spc="0" normalizeH="0" baseline="0" noProof="0" dirty="0">
                <a:ln>
                  <a:noFill/>
                </a:ln>
                <a:solidFill>
                  <a:srgbClr val="C00000"/>
                </a:solidFill>
                <a:effectLst/>
                <a:uLnTx/>
                <a:uFillTx/>
                <a:latin typeface="Calibri" panose="020F0502020204030204" pitchFamily="34" charset="0"/>
                <a:ea typeface="+mn-ea"/>
                <a:cs typeface="+mn-cs"/>
              </a:rPr>
              <a:t>05/2020 – 03/2021 k 28. 3.</a:t>
            </a:r>
          </a:p>
        </p:txBody>
      </p:sp>
      <p:sp>
        <p:nvSpPr>
          <p:cNvPr id="23" name="TextovéPole 22">
            <a:extLst>
              <a:ext uri="{FF2B5EF4-FFF2-40B4-BE49-F238E27FC236}">
                <a16:creationId xmlns:a16="http://schemas.microsoft.com/office/drawing/2014/main" id="{4B8E8071-3C8F-408F-84F3-2A100D7E98FE}"/>
              </a:ext>
            </a:extLst>
          </p:cNvPr>
          <p:cNvSpPr txBox="1"/>
          <p:nvPr/>
        </p:nvSpPr>
        <p:spPr>
          <a:xfrm>
            <a:off x="10854017" y="925812"/>
            <a:ext cx="105223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1" i="1" u="none" strike="noStrike" kern="1200" cap="none" spc="0" normalizeH="0" baseline="0" noProof="0" dirty="0">
                <a:ln>
                  <a:noFill/>
                </a:ln>
                <a:solidFill>
                  <a:srgbClr val="000000"/>
                </a:solidFill>
                <a:effectLst/>
                <a:uLnTx/>
                <a:uFillTx/>
                <a:latin typeface="Arial" panose="020B0604020202020204"/>
                <a:ea typeface="+mn-ea"/>
                <a:cs typeface="+mn-cs"/>
              </a:rPr>
              <a:t>Průměrný počet osob na ohnisko</a:t>
            </a:r>
            <a:endParaRPr kumimoji="0" lang="cs-CZ" sz="1200" b="1" i="1" u="none" strike="noStrike" kern="1200" cap="none" spc="0" normalizeH="0" baseline="0" noProof="0" dirty="0">
              <a:ln>
                <a:noFill/>
              </a:ln>
              <a:solidFill>
                <a:srgbClr val="C00000"/>
              </a:solidFill>
              <a:effectLst/>
              <a:uLnTx/>
              <a:uFillTx/>
              <a:latin typeface="Arial" panose="020B0604020202020204"/>
              <a:ea typeface="+mn-ea"/>
              <a:cs typeface="+mn-cs"/>
            </a:endParaRPr>
          </a:p>
        </p:txBody>
      </p:sp>
      <p:graphicFrame>
        <p:nvGraphicFramePr>
          <p:cNvPr id="5" name="Tabulka 4">
            <a:extLst>
              <a:ext uri="{FF2B5EF4-FFF2-40B4-BE49-F238E27FC236}">
                <a16:creationId xmlns:a16="http://schemas.microsoft.com/office/drawing/2014/main" id="{A3707D59-E48F-4753-88C3-A6AEFC5743DB}"/>
              </a:ext>
            </a:extLst>
          </p:cNvPr>
          <p:cNvGraphicFramePr>
            <a:graphicFrameLocks noGrp="1"/>
          </p:cNvGraphicFramePr>
          <p:nvPr>
            <p:extLst>
              <p:ext uri="{D42A27DB-BD31-4B8C-83A1-F6EECF244321}">
                <p14:modId xmlns:p14="http://schemas.microsoft.com/office/powerpoint/2010/main" val="3999547988"/>
              </p:ext>
            </p:extLst>
          </p:nvPr>
        </p:nvGraphicFramePr>
        <p:xfrm>
          <a:off x="10934700" y="1572134"/>
          <a:ext cx="857250" cy="4886492"/>
        </p:xfrm>
        <a:graphic>
          <a:graphicData uri="http://schemas.openxmlformats.org/drawingml/2006/table">
            <a:tbl>
              <a:tblPr/>
              <a:tblGrid>
                <a:gridCol w="857250">
                  <a:extLst>
                    <a:ext uri="{9D8B030D-6E8A-4147-A177-3AD203B41FA5}">
                      <a16:colId xmlns:a16="http://schemas.microsoft.com/office/drawing/2014/main" val="3081630068"/>
                    </a:ext>
                  </a:extLst>
                </a:gridCol>
              </a:tblGrid>
              <a:tr h="187942">
                <a:tc>
                  <a:txBody>
                    <a:bodyPr/>
                    <a:lstStyle/>
                    <a:p>
                      <a:pPr algn="ctr" fontAlgn="ctr"/>
                      <a:r>
                        <a:rPr lang="cs-CZ" sz="1200" b="1" i="1" u="none" strike="noStrike">
                          <a:solidFill>
                            <a:srgbClr val="000000"/>
                          </a:solidFill>
                          <a:effectLst/>
                          <a:latin typeface="Calibri" panose="020F0502020204030204" pitchFamily="34" charset="0"/>
                        </a:rPr>
                        <a:t>5,0</a:t>
                      </a:r>
                    </a:p>
                  </a:txBody>
                  <a:tcPr marL="9525" marR="9525" marT="0" marB="0" anchor="ctr">
                    <a:lnL>
                      <a:noFill/>
                    </a:lnL>
                    <a:lnR>
                      <a:noFill/>
                    </a:lnR>
                    <a:lnT>
                      <a:noFill/>
                    </a:lnT>
                    <a:lnB>
                      <a:noFill/>
                    </a:lnB>
                    <a:solidFill>
                      <a:srgbClr val="63BE7B"/>
                    </a:solidFill>
                  </a:tcPr>
                </a:tc>
                <a:extLst>
                  <a:ext uri="{0D108BD9-81ED-4DB2-BD59-A6C34878D82A}">
                    <a16:rowId xmlns:a16="http://schemas.microsoft.com/office/drawing/2014/main" val="273530850"/>
                  </a:ext>
                </a:extLst>
              </a:tr>
              <a:tr h="187942">
                <a:tc>
                  <a:txBody>
                    <a:bodyPr/>
                    <a:lstStyle/>
                    <a:p>
                      <a:pPr algn="ctr" fontAlgn="ctr"/>
                      <a:r>
                        <a:rPr lang="cs-CZ" sz="1200" b="1" i="1" u="none" strike="noStrike">
                          <a:solidFill>
                            <a:srgbClr val="000000"/>
                          </a:solidFill>
                          <a:effectLst/>
                          <a:latin typeface="Calibri" panose="020F0502020204030204" pitchFamily="34" charset="0"/>
                        </a:rPr>
                        <a:t>35,8</a:t>
                      </a:r>
                    </a:p>
                  </a:txBody>
                  <a:tcPr marL="9525" marR="9525" marT="0" marB="0" anchor="ctr">
                    <a:lnL>
                      <a:noFill/>
                    </a:lnL>
                    <a:lnR>
                      <a:noFill/>
                    </a:lnR>
                    <a:lnT>
                      <a:noFill/>
                    </a:lnT>
                    <a:lnB>
                      <a:noFill/>
                    </a:lnB>
                    <a:solidFill>
                      <a:srgbClr val="FFE583"/>
                    </a:solidFill>
                  </a:tcPr>
                </a:tc>
                <a:extLst>
                  <a:ext uri="{0D108BD9-81ED-4DB2-BD59-A6C34878D82A}">
                    <a16:rowId xmlns:a16="http://schemas.microsoft.com/office/drawing/2014/main" val="2762910247"/>
                  </a:ext>
                </a:extLst>
              </a:tr>
              <a:tr h="187942">
                <a:tc>
                  <a:txBody>
                    <a:bodyPr/>
                    <a:lstStyle/>
                    <a:p>
                      <a:pPr algn="ctr" fontAlgn="ctr"/>
                      <a:r>
                        <a:rPr lang="cs-CZ" sz="1200" b="1" i="1" u="none" strike="noStrike">
                          <a:solidFill>
                            <a:srgbClr val="000000"/>
                          </a:solidFill>
                          <a:effectLst/>
                          <a:latin typeface="Calibri" panose="020F0502020204030204" pitchFamily="34" charset="0"/>
                        </a:rPr>
                        <a:t>45,2</a:t>
                      </a:r>
                    </a:p>
                  </a:txBody>
                  <a:tcPr marL="9525" marR="9525" marT="0" marB="0" anchor="ctr">
                    <a:lnL>
                      <a:noFill/>
                    </a:lnL>
                    <a:lnR>
                      <a:noFill/>
                    </a:lnR>
                    <a:lnT>
                      <a:noFill/>
                    </a:lnT>
                    <a:lnB>
                      <a:noFill/>
                    </a:lnB>
                    <a:solidFill>
                      <a:srgbClr val="FFE383"/>
                    </a:solidFill>
                  </a:tcPr>
                </a:tc>
                <a:extLst>
                  <a:ext uri="{0D108BD9-81ED-4DB2-BD59-A6C34878D82A}">
                    <a16:rowId xmlns:a16="http://schemas.microsoft.com/office/drawing/2014/main" val="402118949"/>
                  </a:ext>
                </a:extLst>
              </a:tr>
              <a:tr h="187942">
                <a:tc>
                  <a:txBody>
                    <a:bodyPr/>
                    <a:lstStyle/>
                    <a:p>
                      <a:pPr algn="ctr" fontAlgn="ctr"/>
                      <a:r>
                        <a:rPr lang="cs-CZ" sz="1200" b="1" i="1" u="none" strike="noStrike">
                          <a:solidFill>
                            <a:srgbClr val="000000"/>
                          </a:solidFill>
                          <a:effectLst/>
                          <a:latin typeface="Calibri" panose="020F0502020204030204" pitchFamily="34" charset="0"/>
                        </a:rPr>
                        <a:t>26,9</a:t>
                      </a:r>
                    </a:p>
                  </a:txBody>
                  <a:tcPr marL="9525" marR="9525" marT="0" marB="0" anchor="ctr">
                    <a:lnL>
                      <a:noFill/>
                    </a:lnL>
                    <a:lnR>
                      <a:noFill/>
                    </a:lnR>
                    <a:lnT>
                      <a:noFill/>
                    </a:lnT>
                    <a:lnB>
                      <a:noFill/>
                    </a:lnB>
                    <a:solidFill>
                      <a:srgbClr val="FFE884"/>
                    </a:solidFill>
                  </a:tcPr>
                </a:tc>
                <a:extLst>
                  <a:ext uri="{0D108BD9-81ED-4DB2-BD59-A6C34878D82A}">
                    <a16:rowId xmlns:a16="http://schemas.microsoft.com/office/drawing/2014/main" val="1025741095"/>
                  </a:ext>
                </a:extLst>
              </a:tr>
              <a:tr h="187942">
                <a:tc>
                  <a:txBody>
                    <a:bodyPr/>
                    <a:lstStyle/>
                    <a:p>
                      <a:pPr algn="ctr" fontAlgn="ctr"/>
                      <a:r>
                        <a:rPr lang="cs-CZ" sz="1200" b="1" i="1" u="none" strike="noStrike">
                          <a:solidFill>
                            <a:srgbClr val="000000"/>
                          </a:solidFill>
                          <a:effectLst/>
                          <a:latin typeface="Calibri" panose="020F0502020204030204" pitchFamily="34" charset="0"/>
                        </a:rPr>
                        <a:t>13,3</a:t>
                      </a:r>
                    </a:p>
                  </a:txBody>
                  <a:tcPr marL="9525" marR="9525" marT="0" marB="0" anchor="ctr">
                    <a:lnL>
                      <a:noFill/>
                    </a:lnL>
                    <a:lnR>
                      <a:noFill/>
                    </a:lnR>
                    <a:lnT>
                      <a:noFill/>
                    </a:lnT>
                    <a:lnB>
                      <a:noFill/>
                    </a:lnB>
                    <a:solidFill>
                      <a:srgbClr val="FFEB84"/>
                    </a:solidFill>
                  </a:tcPr>
                </a:tc>
                <a:extLst>
                  <a:ext uri="{0D108BD9-81ED-4DB2-BD59-A6C34878D82A}">
                    <a16:rowId xmlns:a16="http://schemas.microsoft.com/office/drawing/2014/main" val="3215676396"/>
                  </a:ext>
                </a:extLst>
              </a:tr>
              <a:tr h="187942">
                <a:tc>
                  <a:txBody>
                    <a:bodyPr/>
                    <a:lstStyle/>
                    <a:p>
                      <a:pPr algn="ctr" fontAlgn="ctr"/>
                      <a:r>
                        <a:rPr lang="cs-CZ" sz="1200" b="1" i="1" u="none" strike="noStrike">
                          <a:solidFill>
                            <a:srgbClr val="000000"/>
                          </a:solidFill>
                          <a:effectLst/>
                          <a:latin typeface="Calibri" panose="020F0502020204030204" pitchFamily="34" charset="0"/>
                        </a:rPr>
                        <a:t>12,8</a:t>
                      </a:r>
                    </a:p>
                  </a:txBody>
                  <a:tcPr marL="9525" marR="9525" marT="0" marB="0" anchor="ctr">
                    <a:lnL>
                      <a:noFill/>
                    </a:lnL>
                    <a:lnR>
                      <a:noFill/>
                    </a:lnR>
                    <a:lnT>
                      <a:noFill/>
                    </a:lnT>
                    <a:lnB>
                      <a:noFill/>
                    </a:lnB>
                    <a:solidFill>
                      <a:srgbClr val="F6E883"/>
                    </a:solidFill>
                  </a:tcPr>
                </a:tc>
                <a:extLst>
                  <a:ext uri="{0D108BD9-81ED-4DB2-BD59-A6C34878D82A}">
                    <a16:rowId xmlns:a16="http://schemas.microsoft.com/office/drawing/2014/main" val="3955736377"/>
                  </a:ext>
                </a:extLst>
              </a:tr>
              <a:tr h="187942">
                <a:tc>
                  <a:txBody>
                    <a:bodyPr/>
                    <a:lstStyle/>
                    <a:p>
                      <a:pPr algn="ctr" fontAlgn="ctr"/>
                      <a:r>
                        <a:rPr lang="cs-CZ" sz="1200" b="1" i="1" u="none" strike="noStrike">
                          <a:solidFill>
                            <a:srgbClr val="000000"/>
                          </a:solidFill>
                          <a:effectLst/>
                          <a:latin typeface="Calibri" panose="020F0502020204030204" pitchFamily="34" charset="0"/>
                        </a:rPr>
                        <a:t>11,8</a:t>
                      </a:r>
                    </a:p>
                  </a:txBody>
                  <a:tcPr marL="9525" marR="9525" marT="0" marB="0" anchor="ctr">
                    <a:lnL>
                      <a:noFill/>
                    </a:lnL>
                    <a:lnR>
                      <a:noFill/>
                    </a:lnR>
                    <a:lnT>
                      <a:noFill/>
                    </a:lnT>
                    <a:lnB>
                      <a:noFill/>
                    </a:lnB>
                    <a:solidFill>
                      <a:srgbClr val="E4E382"/>
                    </a:solidFill>
                  </a:tcPr>
                </a:tc>
                <a:extLst>
                  <a:ext uri="{0D108BD9-81ED-4DB2-BD59-A6C34878D82A}">
                    <a16:rowId xmlns:a16="http://schemas.microsoft.com/office/drawing/2014/main" val="3821899555"/>
                  </a:ext>
                </a:extLst>
              </a:tr>
              <a:tr h="187942">
                <a:tc>
                  <a:txBody>
                    <a:bodyPr/>
                    <a:lstStyle/>
                    <a:p>
                      <a:pPr algn="ctr" fontAlgn="ctr"/>
                      <a:r>
                        <a:rPr lang="cs-CZ" sz="1200" b="1" i="1" u="none" strike="noStrike">
                          <a:solidFill>
                            <a:srgbClr val="000000"/>
                          </a:solidFill>
                          <a:effectLst/>
                          <a:latin typeface="Calibri" panose="020F0502020204030204" pitchFamily="34" charset="0"/>
                        </a:rPr>
                        <a:t>8,8</a:t>
                      </a:r>
                    </a:p>
                  </a:txBody>
                  <a:tcPr marL="9525" marR="9525" marT="0" marB="0" anchor="ctr">
                    <a:lnL>
                      <a:noFill/>
                    </a:lnL>
                    <a:lnR>
                      <a:noFill/>
                    </a:lnR>
                    <a:lnT>
                      <a:noFill/>
                    </a:lnT>
                    <a:lnB>
                      <a:noFill/>
                    </a:lnB>
                    <a:solidFill>
                      <a:srgbClr val="A9D27F"/>
                    </a:solidFill>
                  </a:tcPr>
                </a:tc>
                <a:extLst>
                  <a:ext uri="{0D108BD9-81ED-4DB2-BD59-A6C34878D82A}">
                    <a16:rowId xmlns:a16="http://schemas.microsoft.com/office/drawing/2014/main" val="932650445"/>
                  </a:ext>
                </a:extLst>
              </a:tr>
              <a:tr h="187942">
                <a:tc>
                  <a:txBody>
                    <a:bodyPr/>
                    <a:lstStyle/>
                    <a:p>
                      <a:pPr algn="ctr" fontAlgn="ctr"/>
                      <a:r>
                        <a:rPr lang="cs-CZ" sz="1200" b="1" i="1" u="none" strike="noStrike">
                          <a:solidFill>
                            <a:srgbClr val="000000"/>
                          </a:solidFill>
                          <a:effectLst/>
                          <a:latin typeface="Calibri" panose="020F0502020204030204" pitchFamily="34" charset="0"/>
                        </a:rPr>
                        <a:t>117,2</a:t>
                      </a:r>
                    </a:p>
                  </a:txBody>
                  <a:tcPr marL="9525" marR="9525" marT="0" marB="0" anchor="ctr">
                    <a:lnL>
                      <a:noFill/>
                    </a:lnL>
                    <a:lnR>
                      <a:noFill/>
                    </a:lnR>
                    <a:lnT>
                      <a:noFill/>
                    </a:lnT>
                    <a:lnB>
                      <a:noFill/>
                    </a:lnB>
                    <a:solidFill>
                      <a:srgbClr val="FECF7F"/>
                    </a:solidFill>
                  </a:tcPr>
                </a:tc>
                <a:extLst>
                  <a:ext uri="{0D108BD9-81ED-4DB2-BD59-A6C34878D82A}">
                    <a16:rowId xmlns:a16="http://schemas.microsoft.com/office/drawing/2014/main" val="2306844972"/>
                  </a:ext>
                </a:extLst>
              </a:tr>
              <a:tr h="187942">
                <a:tc>
                  <a:txBody>
                    <a:bodyPr/>
                    <a:lstStyle/>
                    <a:p>
                      <a:pPr algn="ctr" fontAlgn="ctr"/>
                      <a:r>
                        <a:rPr lang="cs-CZ" sz="1200" b="1" i="1" u="none" strike="noStrike">
                          <a:solidFill>
                            <a:srgbClr val="000000"/>
                          </a:solidFill>
                          <a:effectLst/>
                          <a:latin typeface="Calibri" panose="020F0502020204030204" pitchFamily="34" charset="0"/>
                        </a:rPr>
                        <a:t>24,2</a:t>
                      </a:r>
                    </a:p>
                  </a:txBody>
                  <a:tcPr marL="9525" marR="9525" marT="0" marB="0" anchor="ctr">
                    <a:lnL>
                      <a:noFill/>
                    </a:lnL>
                    <a:lnR>
                      <a:noFill/>
                    </a:lnR>
                    <a:lnT>
                      <a:noFill/>
                    </a:lnT>
                    <a:lnB>
                      <a:noFill/>
                    </a:lnB>
                    <a:solidFill>
                      <a:srgbClr val="FFE884"/>
                    </a:solidFill>
                  </a:tcPr>
                </a:tc>
                <a:extLst>
                  <a:ext uri="{0D108BD9-81ED-4DB2-BD59-A6C34878D82A}">
                    <a16:rowId xmlns:a16="http://schemas.microsoft.com/office/drawing/2014/main" val="1193613001"/>
                  </a:ext>
                </a:extLst>
              </a:tr>
              <a:tr h="187942">
                <a:tc>
                  <a:txBody>
                    <a:bodyPr/>
                    <a:lstStyle/>
                    <a:p>
                      <a:pPr algn="ctr" fontAlgn="ctr"/>
                      <a:r>
                        <a:rPr lang="cs-CZ" sz="1200" b="1" i="1" u="none" strike="noStrike">
                          <a:solidFill>
                            <a:srgbClr val="000000"/>
                          </a:solidFill>
                          <a:effectLst/>
                          <a:latin typeface="Calibri" panose="020F0502020204030204" pitchFamily="34" charset="0"/>
                        </a:rPr>
                        <a:t>11,6</a:t>
                      </a:r>
                    </a:p>
                  </a:txBody>
                  <a:tcPr marL="9525" marR="9525" marT="0" marB="0" anchor="ctr">
                    <a:lnL>
                      <a:noFill/>
                    </a:lnL>
                    <a:lnR>
                      <a:noFill/>
                    </a:lnR>
                    <a:lnT>
                      <a:noFill/>
                    </a:lnT>
                    <a:lnB>
                      <a:noFill/>
                    </a:lnB>
                    <a:solidFill>
                      <a:srgbClr val="DFE182"/>
                    </a:solidFill>
                  </a:tcPr>
                </a:tc>
                <a:extLst>
                  <a:ext uri="{0D108BD9-81ED-4DB2-BD59-A6C34878D82A}">
                    <a16:rowId xmlns:a16="http://schemas.microsoft.com/office/drawing/2014/main" val="1058543156"/>
                  </a:ext>
                </a:extLst>
              </a:tr>
              <a:tr h="187942">
                <a:tc>
                  <a:txBody>
                    <a:bodyPr/>
                    <a:lstStyle/>
                    <a:p>
                      <a:pPr algn="ctr" fontAlgn="ctr"/>
                      <a:r>
                        <a:rPr lang="cs-CZ" sz="1200" b="1" i="1" u="none" strike="noStrike">
                          <a:solidFill>
                            <a:srgbClr val="000000"/>
                          </a:solidFill>
                          <a:effectLst/>
                          <a:latin typeface="Calibri" panose="020F0502020204030204" pitchFamily="34" charset="0"/>
                        </a:rPr>
                        <a:t>33,3</a:t>
                      </a:r>
                    </a:p>
                  </a:txBody>
                  <a:tcPr marL="9525" marR="9525" marT="0" marB="0" anchor="ctr">
                    <a:lnL>
                      <a:noFill/>
                    </a:lnL>
                    <a:lnR>
                      <a:noFill/>
                    </a:lnR>
                    <a:lnT>
                      <a:noFill/>
                    </a:lnT>
                    <a:lnB>
                      <a:noFill/>
                    </a:lnB>
                    <a:solidFill>
                      <a:srgbClr val="FFE683"/>
                    </a:solidFill>
                  </a:tcPr>
                </a:tc>
                <a:extLst>
                  <a:ext uri="{0D108BD9-81ED-4DB2-BD59-A6C34878D82A}">
                    <a16:rowId xmlns:a16="http://schemas.microsoft.com/office/drawing/2014/main" val="3919109574"/>
                  </a:ext>
                </a:extLst>
              </a:tr>
              <a:tr h="187942">
                <a:tc>
                  <a:txBody>
                    <a:bodyPr/>
                    <a:lstStyle/>
                    <a:p>
                      <a:pPr algn="ctr" fontAlgn="ctr"/>
                      <a:r>
                        <a:rPr lang="cs-CZ" sz="1200" b="1" i="1" u="none" strike="noStrike">
                          <a:solidFill>
                            <a:srgbClr val="000000"/>
                          </a:solidFill>
                          <a:effectLst/>
                          <a:latin typeface="Calibri" panose="020F0502020204030204" pitchFamily="34" charset="0"/>
                        </a:rPr>
                        <a:t>14,8</a:t>
                      </a:r>
                    </a:p>
                  </a:txBody>
                  <a:tcPr marL="9525" marR="9525" marT="0" marB="0" anchor="ctr">
                    <a:lnL>
                      <a:noFill/>
                    </a:lnL>
                    <a:lnR>
                      <a:noFill/>
                    </a:lnR>
                    <a:lnT>
                      <a:noFill/>
                    </a:lnT>
                    <a:lnB>
                      <a:noFill/>
                    </a:lnB>
                    <a:solidFill>
                      <a:srgbClr val="FFEB84"/>
                    </a:solidFill>
                  </a:tcPr>
                </a:tc>
                <a:extLst>
                  <a:ext uri="{0D108BD9-81ED-4DB2-BD59-A6C34878D82A}">
                    <a16:rowId xmlns:a16="http://schemas.microsoft.com/office/drawing/2014/main" val="138765069"/>
                  </a:ext>
                </a:extLst>
              </a:tr>
              <a:tr h="187942">
                <a:tc>
                  <a:txBody>
                    <a:bodyPr/>
                    <a:lstStyle/>
                    <a:p>
                      <a:pPr algn="ctr" fontAlgn="ctr"/>
                      <a:r>
                        <a:rPr lang="cs-CZ" sz="1200" b="1" i="1" u="none" strike="noStrike">
                          <a:solidFill>
                            <a:srgbClr val="000000"/>
                          </a:solidFill>
                          <a:effectLst/>
                          <a:latin typeface="Calibri" panose="020F0502020204030204" pitchFamily="34" charset="0"/>
                        </a:rPr>
                        <a:t>8,6</a:t>
                      </a:r>
                    </a:p>
                  </a:txBody>
                  <a:tcPr marL="9525" marR="9525" marT="0" marB="0" anchor="ctr">
                    <a:lnL>
                      <a:noFill/>
                    </a:lnL>
                    <a:lnR>
                      <a:noFill/>
                    </a:lnR>
                    <a:lnT>
                      <a:noFill/>
                    </a:lnT>
                    <a:lnB>
                      <a:noFill/>
                    </a:lnB>
                    <a:solidFill>
                      <a:srgbClr val="A6D17E"/>
                    </a:solidFill>
                  </a:tcPr>
                </a:tc>
                <a:extLst>
                  <a:ext uri="{0D108BD9-81ED-4DB2-BD59-A6C34878D82A}">
                    <a16:rowId xmlns:a16="http://schemas.microsoft.com/office/drawing/2014/main" val="2932729627"/>
                  </a:ext>
                </a:extLst>
              </a:tr>
              <a:tr h="187942">
                <a:tc>
                  <a:txBody>
                    <a:bodyPr/>
                    <a:lstStyle/>
                    <a:p>
                      <a:pPr algn="ctr" fontAlgn="ctr"/>
                      <a:r>
                        <a:rPr lang="cs-CZ" sz="1200" b="1" i="1" u="none" strike="noStrike">
                          <a:solidFill>
                            <a:srgbClr val="000000"/>
                          </a:solidFill>
                          <a:effectLst/>
                          <a:latin typeface="Calibri" panose="020F0502020204030204" pitchFamily="34" charset="0"/>
                        </a:rPr>
                        <a:t>10,6</a:t>
                      </a:r>
                    </a:p>
                  </a:txBody>
                  <a:tcPr marL="9525" marR="9525" marT="0" marB="0" anchor="ctr">
                    <a:lnL>
                      <a:noFill/>
                    </a:lnL>
                    <a:lnR>
                      <a:noFill/>
                    </a:lnR>
                    <a:lnT>
                      <a:noFill/>
                    </a:lnT>
                    <a:lnB>
                      <a:noFill/>
                    </a:lnB>
                    <a:solidFill>
                      <a:srgbClr val="CDDC81"/>
                    </a:solidFill>
                  </a:tcPr>
                </a:tc>
                <a:extLst>
                  <a:ext uri="{0D108BD9-81ED-4DB2-BD59-A6C34878D82A}">
                    <a16:rowId xmlns:a16="http://schemas.microsoft.com/office/drawing/2014/main" val="1245027043"/>
                  </a:ext>
                </a:extLst>
              </a:tr>
              <a:tr h="187942">
                <a:tc>
                  <a:txBody>
                    <a:bodyPr/>
                    <a:lstStyle/>
                    <a:p>
                      <a:pPr algn="ctr" fontAlgn="ctr"/>
                      <a:r>
                        <a:rPr lang="cs-CZ" sz="1200" b="1" i="1" u="none" strike="noStrike">
                          <a:solidFill>
                            <a:srgbClr val="000000"/>
                          </a:solidFill>
                          <a:effectLst/>
                          <a:latin typeface="Calibri" panose="020F0502020204030204" pitchFamily="34" charset="0"/>
                        </a:rPr>
                        <a:t>18,6</a:t>
                      </a:r>
                    </a:p>
                  </a:txBody>
                  <a:tcPr marL="9525" marR="9525" marT="0" marB="0" anchor="ctr">
                    <a:lnL>
                      <a:noFill/>
                    </a:lnL>
                    <a:lnR>
                      <a:noFill/>
                    </a:lnR>
                    <a:lnT>
                      <a:noFill/>
                    </a:lnT>
                    <a:lnB>
                      <a:noFill/>
                    </a:lnB>
                    <a:solidFill>
                      <a:srgbClr val="FFEA84"/>
                    </a:solidFill>
                  </a:tcPr>
                </a:tc>
                <a:extLst>
                  <a:ext uri="{0D108BD9-81ED-4DB2-BD59-A6C34878D82A}">
                    <a16:rowId xmlns:a16="http://schemas.microsoft.com/office/drawing/2014/main" val="2890003449"/>
                  </a:ext>
                </a:extLst>
              </a:tr>
              <a:tr h="187942">
                <a:tc>
                  <a:txBody>
                    <a:bodyPr/>
                    <a:lstStyle/>
                    <a:p>
                      <a:pPr algn="ctr" fontAlgn="ctr"/>
                      <a:r>
                        <a:rPr lang="cs-CZ" sz="1200" b="1" i="1" u="none" strike="noStrike">
                          <a:solidFill>
                            <a:srgbClr val="000000"/>
                          </a:solidFill>
                          <a:effectLst/>
                          <a:latin typeface="Calibri" panose="020F0502020204030204" pitchFamily="34" charset="0"/>
                        </a:rPr>
                        <a:t>21,1</a:t>
                      </a:r>
                    </a:p>
                  </a:txBody>
                  <a:tcPr marL="9525" marR="9525" marT="0" marB="0" anchor="ctr">
                    <a:lnL>
                      <a:noFill/>
                    </a:lnL>
                    <a:lnR>
                      <a:noFill/>
                    </a:lnR>
                    <a:lnT>
                      <a:noFill/>
                    </a:lnT>
                    <a:lnB>
                      <a:noFill/>
                    </a:lnB>
                    <a:solidFill>
                      <a:srgbClr val="FFE984"/>
                    </a:solidFill>
                  </a:tcPr>
                </a:tc>
                <a:extLst>
                  <a:ext uri="{0D108BD9-81ED-4DB2-BD59-A6C34878D82A}">
                    <a16:rowId xmlns:a16="http://schemas.microsoft.com/office/drawing/2014/main" val="3089911281"/>
                  </a:ext>
                </a:extLst>
              </a:tr>
              <a:tr h="187942">
                <a:tc>
                  <a:txBody>
                    <a:bodyPr/>
                    <a:lstStyle/>
                    <a:p>
                      <a:pPr algn="ctr" fontAlgn="ctr"/>
                      <a:r>
                        <a:rPr lang="cs-CZ" sz="1200" b="1" i="1" u="none" strike="noStrike">
                          <a:solidFill>
                            <a:srgbClr val="000000"/>
                          </a:solidFill>
                          <a:effectLst/>
                          <a:latin typeface="Calibri" panose="020F0502020204030204" pitchFamily="34" charset="0"/>
                        </a:rPr>
                        <a:t>29,8</a:t>
                      </a:r>
                    </a:p>
                  </a:txBody>
                  <a:tcPr marL="9525" marR="9525" marT="0" marB="0" anchor="ctr">
                    <a:lnL>
                      <a:noFill/>
                    </a:lnL>
                    <a:lnR>
                      <a:noFill/>
                    </a:lnR>
                    <a:lnT>
                      <a:noFill/>
                    </a:lnT>
                    <a:lnB>
                      <a:noFill/>
                    </a:lnB>
                    <a:solidFill>
                      <a:srgbClr val="FFE784"/>
                    </a:solidFill>
                  </a:tcPr>
                </a:tc>
                <a:extLst>
                  <a:ext uri="{0D108BD9-81ED-4DB2-BD59-A6C34878D82A}">
                    <a16:rowId xmlns:a16="http://schemas.microsoft.com/office/drawing/2014/main" val="450156444"/>
                  </a:ext>
                </a:extLst>
              </a:tr>
              <a:tr h="187942">
                <a:tc>
                  <a:txBody>
                    <a:bodyPr/>
                    <a:lstStyle/>
                    <a:p>
                      <a:pPr algn="ctr" fontAlgn="ctr"/>
                      <a:r>
                        <a:rPr lang="cs-CZ" sz="1200" b="1" i="1" u="none" strike="noStrike" dirty="0">
                          <a:solidFill>
                            <a:srgbClr val="000000"/>
                          </a:solidFill>
                          <a:effectLst/>
                          <a:latin typeface="Calibri" panose="020F0502020204030204" pitchFamily="34" charset="0"/>
                        </a:rPr>
                        <a:t>8,0</a:t>
                      </a:r>
                    </a:p>
                  </a:txBody>
                  <a:tcPr marL="9525" marR="9525" marT="0" marB="0" anchor="ctr">
                    <a:lnL>
                      <a:noFill/>
                    </a:lnL>
                    <a:lnR>
                      <a:noFill/>
                    </a:lnR>
                    <a:lnT>
                      <a:noFill/>
                    </a:lnT>
                    <a:lnB>
                      <a:noFill/>
                    </a:lnB>
                    <a:solidFill>
                      <a:srgbClr val="9BCE7E"/>
                    </a:solidFill>
                  </a:tcPr>
                </a:tc>
                <a:extLst>
                  <a:ext uri="{0D108BD9-81ED-4DB2-BD59-A6C34878D82A}">
                    <a16:rowId xmlns:a16="http://schemas.microsoft.com/office/drawing/2014/main" val="1991858474"/>
                  </a:ext>
                </a:extLst>
              </a:tr>
              <a:tr h="187942">
                <a:tc>
                  <a:txBody>
                    <a:bodyPr/>
                    <a:lstStyle/>
                    <a:p>
                      <a:pPr algn="ctr" fontAlgn="ctr"/>
                      <a:r>
                        <a:rPr lang="cs-CZ" sz="1200" b="1" i="1" u="none" strike="noStrike">
                          <a:solidFill>
                            <a:srgbClr val="000000"/>
                          </a:solidFill>
                          <a:effectLst/>
                          <a:latin typeface="Calibri" panose="020F0502020204030204" pitchFamily="34" charset="0"/>
                        </a:rPr>
                        <a:t>8,6</a:t>
                      </a:r>
                    </a:p>
                  </a:txBody>
                  <a:tcPr marL="9525" marR="9525" marT="0" marB="0" anchor="ctr">
                    <a:lnL>
                      <a:noFill/>
                    </a:lnL>
                    <a:lnR>
                      <a:noFill/>
                    </a:lnR>
                    <a:lnT>
                      <a:noFill/>
                    </a:lnT>
                    <a:lnB>
                      <a:noFill/>
                    </a:lnB>
                    <a:solidFill>
                      <a:srgbClr val="A6D17E"/>
                    </a:solidFill>
                  </a:tcPr>
                </a:tc>
                <a:extLst>
                  <a:ext uri="{0D108BD9-81ED-4DB2-BD59-A6C34878D82A}">
                    <a16:rowId xmlns:a16="http://schemas.microsoft.com/office/drawing/2014/main" val="2789869221"/>
                  </a:ext>
                </a:extLst>
              </a:tr>
              <a:tr h="187942">
                <a:tc>
                  <a:txBody>
                    <a:bodyPr/>
                    <a:lstStyle/>
                    <a:p>
                      <a:pPr algn="ctr" fontAlgn="ctr"/>
                      <a:r>
                        <a:rPr lang="cs-CZ" sz="1200" b="1" i="1" u="none" strike="noStrike">
                          <a:solidFill>
                            <a:srgbClr val="000000"/>
                          </a:solidFill>
                          <a:effectLst/>
                          <a:latin typeface="Calibri" panose="020F0502020204030204" pitchFamily="34" charset="0"/>
                        </a:rPr>
                        <a:t>6,2</a:t>
                      </a:r>
                    </a:p>
                  </a:txBody>
                  <a:tcPr marL="9525" marR="9525" marT="0" marB="0" anchor="ctr">
                    <a:lnL>
                      <a:noFill/>
                    </a:lnL>
                    <a:lnR>
                      <a:noFill/>
                    </a:lnR>
                    <a:lnT>
                      <a:noFill/>
                    </a:lnT>
                    <a:lnB>
                      <a:noFill/>
                    </a:lnB>
                    <a:solidFill>
                      <a:srgbClr val="79C47C"/>
                    </a:solidFill>
                  </a:tcPr>
                </a:tc>
                <a:extLst>
                  <a:ext uri="{0D108BD9-81ED-4DB2-BD59-A6C34878D82A}">
                    <a16:rowId xmlns:a16="http://schemas.microsoft.com/office/drawing/2014/main" val="1137450296"/>
                  </a:ext>
                </a:extLst>
              </a:tr>
              <a:tr h="187942">
                <a:tc>
                  <a:txBody>
                    <a:bodyPr/>
                    <a:lstStyle/>
                    <a:p>
                      <a:pPr algn="ctr" fontAlgn="ctr"/>
                      <a:r>
                        <a:rPr lang="cs-CZ" sz="1200" b="1" i="1" u="none" strike="noStrike">
                          <a:solidFill>
                            <a:srgbClr val="000000"/>
                          </a:solidFill>
                          <a:effectLst/>
                          <a:latin typeface="Calibri" panose="020F0502020204030204" pitchFamily="34" charset="0"/>
                        </a:rPr>
                        <a:t>13,1</a:t>
                      </a:r>
                    </a:p>
                  </a:txBody>
                  <a:tcPr marL="9525" marR="9525" marT="0" marB="0" anchor="ctr">
                    <a:lnL>
                      <a:noFill/>
                    </a:lnL>
                    <a:lnR>
                      <a:noFill/>
                    </a:lnR>
                    <a:lnT>
                      <a:noFill/>
                    </a:lnT>
                    <a:lnB>
                      <a:noFill/>
                    </a:lnB>
                    <a:solidFill>
                      <a:srgbClr val="FDEA83"/>
                    </a:solidFill>
                  </a:tcPr>
                </a:tc>
                <a:extLst>
                  <a:ext uri="{0D108BD9-81ED-4DB2-BD59-A6C34878D82A}">
                    <a16:rowId xmlns:a16="http://schemas.microsoft.com/office/drawing/2014/main" val="625297838"/>
                  </a:ext>
                </a:extLst>
              </a:tr>
              <a:tr h="187942">
                <a:tc>
                  <a:txBody>
                    <a:bodyPr/>
                    <a:lstStyle/>
                    <a:p>
                      <a:pPr algn="ctr" fontAlgn="ctr"/>
                      <a:r>
                        <a:rPr lang="cs-CZ" sz="1200" b="1" i="1" u="none" strike="noStrike">
                          <a:solidFill>
                            <a:srgbClr val="000000"/>
                          </a:solidFill>
                          <a:effectLst/>
                          <a:latin typeface="Calibri" panose="020F0502020204030204" pitchFamily="34" charset="0"/>
                        </a:rPr>
                        <a:t>6,7</a:t>
                      </a:r>
                    </a:p>
                  </a:txBody>
                  <a:tcPr marL="9525" marR="9525" marT="0" marB="0" anchor="ctr">
                    <a:lnL>
                      <a:noFill/>
                    </a:lnL>
                    <a:lnR>
                      <a:noFill/>
                    </a:lnR>
                    <a:lnT>
                      <a:noFill/>
                    </a:lnT>
                    <a:lnB>
                      <a:noFill/>
                    </a:lnB>
                    <a:solidFill>
                      <a:srgbClr val="82C77C"/>
                    </a:solidFill>
                  </a:tcPr>
                </a:tc>
                <a:extLst>
                  <a:ext uri="{0D108BD9-81ED-4DB2-BD59-A6C34878D82A}">
                    <a16:rowId xmlns:a16="http://schemas.microsoft.com/office/drawing/2014/main" val="615624676"/>
                  </a:ext>
                </a:extLst>
              </a:tr>
              <a:tr h="187942">
                <a:tc>
                  <a:txBody>
                    <a:bodyPr/>
                    <a:lstStyle/>
                    <a:p>
                      <a:pPr algn="ctr" fontAlgn="ctr"/>
                      <a:r>
                        <a:rPr lang="cs-CZ" sz="1200" b="1" i="1" u="none" strike="noStrike">
                          <a:solidFill>
                            <a:srgbClr val="000000"/>
                          </a:solidFill>
                          <a:effectLst/>
                          <a:latin typeface="Calibri" panose="020F0502020204030204" pitchFamily="34" charset="0"/>
                        </a:rPr>
                        <a:t>481,8</a:t>
                      </a:r>
                    </a:p>
                  </a:txBody>
                  <a:tcPr marL="9525" marR="9525" marT="0" marB="0" anchor="ctr">
                    <a:lnL>
                      <a:noFill/>
                    </a:lnL>
                    <a:lnR>
                      <a:noFill/>
                    </a:lnR>
                    <a:lnT>
                      <a:noFill/>
                    </a:lnT>
                    <a:lnB>
                      <a:noFill/>
                    </a:lnB>
                    <a:solidFill>
                      <a:srgbClr val="F8696B"/>
                    </a:solidFill>
                  </a:tcPr>
                </a:tc>
                <a:extLst>
                  <a:ext uri="{0D108BD9-81ED-4DB2-BD59-A6C34878D82A}">
                    <a16:rowId xmlns:a16="http://schemas.microsoft.com/office/drawing/2014/main" val="3300553147"/>
                  </a:ext>
                </a:extLst>
              </a:tr>
              <a:tr h="187942">
                <a:tc>
                  <a:txBody>
                    <a:bodyPr/>
                    <a:lstStyle/>
                    <a:p>
                      <a:pPr algn="ctr" fontAlgn="ctr"/>
                      <a:r>
                        <a:rPr lang="cs-CZ" sz="1200" b="1" i="1" u="none" strike="noStrike">
                          <a:solidFill>
                            <a:srgbClr val="000000"/>
                          </a:solidFill>
                          <a:effectLst/>
                          <a:latin typeface="Calibri" panose="020F0502020204030204" pitchFamily="34" charset="0"/>
                        </a:rPr>
                        <a:t>19,8</a:t>
                      </a:r>
                    </a:p>
                  </a:txBody>
                  <a:tcPr marL="9525" marR="9525" marT="0" marB="0" anchor="ctr">
                    <a:lnL>
                      <a:noFill/>
                    </a:lnL>
                    <a:lnR>
                      <a:noFill/>
                    </a:lnR>
                    <a:lnT>
                      <a:noFill/>
                    </a:lnT>
                    <a:lnB>
                      <a:noFill/>
                    </a:lnB>
                    <a:solidFill>
                      <a:srgbClr val="FFEA84"/>
                    </a:solidFill>
                  </a:tcPr>
                </a:tc>
                <a:extLst>
                  <a:ext uri="{0D108BD9-81ED-4DB2-BD59-A6C34878D82A}">
                    <a16:rowId xmlns:a16="http://schemas.microsoft.com/office/drawing/2014/main" val="2400043542"/>
                  </a:ext>
                </a:extLst>
              </a:tr>
              <a:tr h="187942">
                <a:tc>
                  <a:txBody>
                    <a:bodyPr/>
                    <a:lstStyle/>
                    <a:p>
                      <a:pPr algn="ctr" fontAlgn="ctr"/>
                      <a:r>
                        <a:rPr lang="cs-CZ" sz="1200" b="1" i="1" u="none" strike="noStrike" dirty="0">
                          <a:solidFill>
                            <a:srgbClr val="000000"/>
                          </a:solidFill>
                          <a:effectLst/>
                          <a:latin typeface="Calibri" panose="020F0502020204030204" pitchFamily="34" charset="0"/>
                        </a:rPr>
                        <a:t>7,7</a:t>
                      </a:r>
                    </a:p>
                  </a:txBody>
                  <a:tcPr marL="9525" marR="9525" marT="0" marB="0" anchor="ctr">
                    <a:lnL>
                      <a:noFill/>
                    </a:lnL>
                    <a:lnR>
                      <a:noFill/>
                    </a:lnR>
                    <a:lnT>
                      <a:noFill/>
                    </a:lnT>
                    <a:lnB>
                      <a:noFill/>
                    </a:lnB>
                    <a:solidFill>
                      <a:srgbClr val="95CC7D"/>
                    </a:solidFill>
                  </a:tcPr>
                </a:tc>
                <a:extLst>
                  <a:ext uri="{0D108BD9-81ED-4DB2-BD59-A6C34878D82A}">
                    <a16:rowId xmlns:a16="http://schemas.microsoft.com/office/drawing/2014/main" val="1290237134"/>
                  </a:ext>
                </a:extLst>
              </a:tr>
            </a:tbl>
          </a:graphicData>
        </a:graphic>
      </p:graphicFrame>
    </p:spTree>
    <p:extLst>
      <p:ext uri="{BB962C8B-B14F-4D97-AF65-F5344CB8AC3E}">
        <p14:creationId xmlns:p14="http://schemas.microsoft.com/office/powerpoint/2010/main" val="32727129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CFAC55-E7BE-4475-808A-CF41E61842C2}"/>
              </a:ext>
            </a:extLst>
          </p:cNvPr>
          <p:cNvSpPr>
            <a:spLocks noGrp="1"/>
          </p:cNvSpPr>
          <p:nvPr>
            <p:ph type="title"/>
          </p:nvPr>
        </p:nvSpPr>
        <p:spPr>
          <a:xfrm>
            <a:off x="381739" y="2"/>
            <a:ext cx="7651307" cy="576000"/>
          </a:xfrm>
        </p:spPr>
        <p:txBody>
          <a:bodyPr/>
          <a:lstStyle/>
          <a:p>
            <a:r>
              <a:rPr lang="cs-CZ" dirty="0"/>
              <a:t>Počty nově COVID-19 pozitivních na 100 testů u dětí v čase</a:t>
            </a:r>
          </a:p>
        </p:txBody>
      </p:sp>
      <p:sp>
        <p:nvSpPr>
          <p:cNvPr id="10" name="TextovéPole 9">
            <a:extLst>
              <a:ext uri="{FF2B5EF4-FFF2-40B4-BE49-F238E27FC236}">
                <a16:creationId xmlns:a16="http://schemas.microsoft.com/office/drawing/2014/main" id="{8596C74F-0221-4E8A-956E-65A82E2B961A}"/>
              </a:ext>
            </a:extLst>
          </p:cNvPr>
          <p:cNvSpPr txBox="1"/>
          <p:nvPr/>
        </p:nvSpPr>
        <p:spPr>
          <a:xfrm>
            <a:off x="2162175" y="6583202"/>
            <a:ext cx="7077075"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0" i="0" u="none" strike="noStrike" kern="1200" cap="none" spc="0" normalizeH="0" baseline="0" noProof="0" dirty="0">
                <a:ln>
                  <a:noFill/>
                </a:ln>
                <a:solidFill>
                  <a:srgbClr val="000000"/>
                </a:solidFill>
                <a:effectLst/>
                <a:uLnTx/>
                <a:uFillTx/>
                <a:latin typeface="Arial" panose="020B0604020202020204"/>
                <a:ea typeface="+mn-ea"/>
                <a:cs typeface="+mn-cs"/>
              </a:rPr>
              <a:t>Zdroj: ISIN – Informační systém infekční nemocí</a:t>
            </a:r>
            <a:endParaRPr kumimoji="0" lang="cs-CZ" sz="1100" b="1" i="0" u="none" strike="noStrike" kern="1200" cap="none" spc="0" normalizeH="0" baseline="0" noProof="0" dirty="0">
              <a:ln>
                <a:noFill/>
              </a:ln>
              <a:solidFill>
                <a:srgbClr val="C00000"/>
              </a:solidFill>
              <a:effectLst/>
              <a:uLnTx/>
              <a:uFillTx/>
              <a:latin typeface="Arial" panose="020B0604020202020204"/>
              <a:ea typeface="+mn-ea"/>
              <a:cs typeface="+mn-cs"/>
            </a:endParaRPr>
          </a:p>
        </p:txBody>
      </p:sp>
      <p:graphicFrame>
        <p:nvGraphicFramePr>
          <p:cNvPr id="17" name="Graf 16">
            <a:extLst>
              <a:ext uri="{FF2B5EF4-FFF2-40B4-BE49-F238E27FC236}">
                <a16:creationId xmlns:a16="http://schemas.microsoft.com/office/drawing/2014/main" id="{A0832711-C8D3-482F-ADC2-50907D83BB18}"/>
              </a:ext>
            </a:extLst>
          </p:cNvPr>
          <p:cNvGraphicFramePr/>
          <p:nvPr>
            <p:custDataLst>
              <p:tags r:id="rId1"/>
            </p:custDataLst>
            <p:extLst/>
          </p:nvPr>
        </p:nvGraphicFramePr>
        <p:xfrm>
          <a:off x="1028145" y="985937"/>
          <a:ext cx="3248580" cy="2703838"/>
        </p:xfrm>
        <a:graphic>
          <a:graphicData uri="http://schemas.openxmlformats.org/drawingml/2006/chart">
            <c:chart xmlns:c="http://schemas.openxmlformats.org/drawingml/2006/chart" xmlns:r="http://schemas.openxmlformats.org/officeDocument/2006/relationships" r:id="rId8"/>
          </a:graphicData>
        </a:graphic>
      </p:graphicFrame>
      <p:sp>
        <p:nvSpPr>
          <p:cNvPr id="12" name="Obdélník 11">
            <a:extLst>
              <a:ext uri="{FF2B5EF4-FFF2-40B4-BE49-F238E27FC236}">
                <a16:creationId xmlns:a16="http://schemas.microsoft.com/office/drawing/2014/main" id="{47330F7D-030D-49C8-BE37-CEFFFE48B489}"/>
              </a:ext>
            </a:extLst>
          </p:cNvPr>
          <p:cNvSpPr/>
          <p:nvPr/>
        </p:nvSpPr>
        <p:spPr>
          <a:xfrm rot="16200000">
            <a:off x="-2660460" y="3409335"/>
            <a:ext cx="6312997" cy="646331"/>
          </a:xfrm>
          <a:prstGeom prst="rect">
            <a:avLst/>
          </a:prstGeom>
        </p:spPr>
        <p:txBody>
          <a:bodyPr wrap="square">
            <a:spAutoFit/>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Počet nově pozitivních na 100 testů v dané věkové skupině za dané časové období (suma za celý časový úsek)</a:t>
            </a:r>
          </a:p>
        </p:txBody>
      </p:sp>
      <p:graphicFrame>
        <p:nvGraphicFramePr>
          <p:cNvPr id="9" name="Graf 8">
            <a:extLst>
              <a:ext uri="{FF2B5EF4-FFF2-40B4-BE49-F238E27FC236}">
                <a16:creationId xmlns:a16="http://schemas.microsoft.com/office/drawing/2014/main" id="{397E9D95-343A-4CA5-B3B4-5D86C1FA214D}"/>
              </a:ext>
            </a:extLst>
          </p:cNvPr>
          <p:cNvGraphicFramePr/>
          <p:nvPr>
            <p:custDataLst>
              <p:tags r:id="rId2"/>
            </p:custDataLst>
            <p:extLst/>
          </p:nvPr>
        </p:nvGraphicFramePr>
        <p:xfrm>
          <a:off x="1028145" y="3833962"/>
          <a:ext cx="3248580" cy="2703838"/>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11" name="Graf 10">
            <a:extLst>
              <a:ext uri="{FF2B5EF4-FFF2-40B4-BE49-F238E27FC236}">
                <a16:creationId xmlns:a16="http://schemas.microsoft.com/office/drawing/2014/main" id="{68B86410-0234-42CA-9BB5-E9E89B645E9D}"/>
              </a:ext>
            </a:extLst>
          </p:cNvPr>
          <p:cNvGraphicFramePr/>
          <p:nvPr>
            <p:custDataLst>
              <p:tags r:id="rId3"/>
            </p:custDataLst>
            <p:extLst/>
          </p:nvPr>
        </p:nvGraphicFramePr>
        <p:xfrm>
          <a:off x="4599965" y="985937"/>
          <a:ext cx="3248580" cy="2703838"/>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15" name="Graf 14">
            <a:extLst>
              <a:ext uri="{FF2B5EF4-FFF2-40B4-BE49-F238E27FC236}">
                <a16:creationId xmlns:a16="http://schemas.microsoft.com/office/drawing/2014/main" id="{7322D021-99C4-44B8-9556-A48C46ED6825}"/>
              </a:ext>
            </a:extLst>
          </p:cNvPr>
          <p:cNvGraphicFramePr/>
          <p:nvPr>
            <p:custDataLst>
              <p:tags r:id="rId4"/>
            </p:custDataLst>
            <p:extLst/>
          </p:nvPr>
        </p:nvGraphicFramePr>
        <p:xfrm>
          <a:off x="4599965" y="3833962"/>
          <a:ext cx="3248580" cy="2703838"/>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16" name="Graf 15">
            <a:extLst>
              <a:ext uri="{FF2B5EF4-FFF2-40B4-BE49-F238E27FC236}">
                <a16:creationId xmlns:a16="http://schemas.microsoft.com/office/drawing/2014/main" id="{4F19FCE2-F6FA-4388-95FA-A56F9AABA1A0}"/>
              </a:ext>
            </a:extLst>
          </p:cNvPr>
          <p:cNvGraphicFramePr/>
          <p:nvPr>
            <p:custDataLst>
              <p:tags r:id="rId5"/>
            </p:custDataLst>
            <p:extLst/>
          </p:nvPr>
        </p:nvGraphicFramePr>
        <p:xfrm>
          <a:off x="8171785" y="985937"/>
          <a:ext cx="3248580" cy="2703838"/>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8" name="Graf 17">
            <a:extLst>
              <a:ext uri="{FF2B5EF4-FFF2-40B4-BE49-F238E27FC236}">
                <a16:creationId xmlns:a16="http://schemas.microsoft.com/office/drawing/2014/main" id="{1EC3F5C0-13FF-4124-89D5-DEFCBF87D13E}"/>
              </a:ext>
            </a:extLst>
          </p:cNvPr>
          <p:cNvGraphicFramePr/>
          <p:nvPr>
            <p:custDataLst>
              <p:tags r:id="rId6"/>
            </p:custDataLst>
            <p:extLst/>
          </p:nvPr>
        </p:nvGraphicFramePr>
        <p:xfrm>
          <a:off x="8171785" y="3833962"/>
          <a:ext cx="3248580" cy="2703838"/>
        </p:xfrm>
        <a:graphic>
          <a:graphicData uri="http://schemas.openxmlformats.org/drawingml/2006/chart">
            <c:chart xmlns:c="http://schemas.openxmlformats.org/drawingml/2006/chart" xmlns:r="http://schemas.openxmlformats.org/officeDocument/2006/relationships" r:id="rId13"/>
          </a:graphicData>
        </a:graphic>
      </p:graphicFrame>
      <p:sp>
        <p:nvSpPr>
          <p:cNvPr id="5" name="Obdélník 4">
            <a:extLst>
              <a:ext uri="{FF2B5EF4-FFF2-40B4-BE49-F238E27FC236}">
                <a16:creationId xmlns:a16="http://schemas.microsoft.com/office/drawing/2014/main" id="{F110567F-ED9A-4B75-8A99-2C76347C8E2F}"/>
              </a:ext>
            </a:extLst>
          </p:cNvPr>
          <p:cNvSpPr/>
          <p:nvPr/>
        </p:nvSpPr>
        <p:spPr>
          <a:xfrm>
            <a:off x="1398339" y="804962"/>
            <a:ext cx="2478336" cy="24622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0-19 let CELKEM</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9" name="Obdélník 18">
            <a:extLst>
              <a:ext uri="{FF2B5EF4-FFF2-40B4-BE49-F238E27FC236}">
                <a16:creationId xmlns:a16="http://schemas.microsoft.com/office/drawing/2014/main" id="{96DFE862-337B-42DF-9CE0-613BB419EE5E}"/>
              </a:ext>
            </a:extLst>
          </p:cNvPr>
          <p:cNvSpPr/>
          <p:nvPr/>
        </p:nvSpPr>
        <p:spPr>
          <a:xfrm>
            <a:off x="4961244" y="804962"/>
            <a:ext cx="2478336" cy="24622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0-2 let</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0" name="Obdélník 19">
            <a:extLst>
              <a:ext uri="{FF2B5EF4-FFF2-40B4-BE49-F238E27FC236}">
                <a16:creationId xmlns:a16="http://schemas.microsoft.com/office/drawing/2014/main" id="{6268F6CC-8AED-4B18-94E5-6D17E31A331E}"/>
              </a:ext>
            </a:extLst>
          </p:cNvPr>
          <p:cNvSpPr/>
          <p:nvPr/>
        </p:nvSpPr>
        <p:spPr>
          <a:xfrm>
            <a:off x="8543007" y="804962"/>
            <a:ext cx="2478336" cy="24622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3-5 let</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1" name="Obdélník 20">
            <a:extLst>
              <a:ext uri="{FF2B5EF4-FFF2-40B4-BE49-F238E27FC236}">
                <a16:creationId xmlns:a16="http://schemas.microsoft.com/office/drawing/2014/main" id="{718CC7D1-F53B-4812-9644-B7CAF6834F73}"/>
              </a:ext>
            </a:extLst>
          </p:cNvPr>
          <p:cNvSpPr/>
          <p:nvPr/>
        </p:nvSpPr>
        <p:spPr>
          <a:xfrm>
            <a:off x="1398339" y="3667550"/>
            <a:ext cx="2478336" cy="24622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6-10 let</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2" name="Obdélník 21">
            <a:extLst>
              <a:ext uri="{FF2B5EF4-FFF2-40B4-BE49-F238E27FC236}">
                <a16:creationId xmlns:a16="http://schemas.microsoft.com/office/drawing/2014/main" id="{5E2F891B-49B9-47D3-9F59-6DBA907CBC7A}"/>
              </a:ext>
            </a:extLst>
          </p:cNvPr>
          <p:cNvSpPr/>
          <p:nvPr/>
        </p:nvSpPr>
        <p:spPr>
          <a:xfrm>
            <a:off x="4961244" y="3667550"/>
            <a:ext cx="2478336" cy="24622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11-14 let</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3" name="Obdélník 22">
            <a:extLst>
              <a:ext uri="{FF2B5EF4-FFF2-40B4-BE49-F238E27FC236}">
                <a16:creationId xmlns:a16="http://schemas.microsoft.com/office/drawing/2014/main" id="{F4BD5539-226B-432A-95EF-52E9B7DB0C87}"/>
              </a:ext>
            </a:extLst>
          </p:cNvPr>
          <p:cNvSpPr/>
          <p:nvPr/>
        </p:nvSpPr>
        <p:spPr>
          <a:xfrm>
            <a:off x="8543007" y="3667550"/>
            <a:ext cx="2478336" cy="24622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15-19 let</a:t>
            </a:r>
            <a:endParaRPr kumimoji="0" lang="cs-CZ"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942038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CFAC55-E7BE-4475-808A-CF41E61842C2}"/>
              </a:ext>
            </a:extLst>
          </p:cNvPr>
          <p:cNvSpPr>
            <a:spLocks noGrp="1"/>
          </p:cNvSpPr>
          <p:nvPr>
            <p:ph type="title"/>
            <p:custDataLst>
              <p:tags r:id="rId1"/>
            </p:custDataLst>
          </p:nvPr>
        </p:nvSpPr>
        <p:spPr>
          <a:xfrm>
            <a:off x="381739" y="2"/>
            <a:ext cx="7651307" cy="576000"/>
          </a:xfrm>
        </p:spPr>
        <p:txBody>
          <a:bodyPr/>
          <a:lstStyle/>
          <a:p>
            <a:r>
              <a:rPr lang="cs-CZ" dirty="0"/>
              <a:t>Relativní pozitivita testů u dětí v čase: všechny testy</a:t>
            </a:r>
          </a:p>
        </p:txBody>
      </p:sp>
      <p:sp>
        <p:nvSpPr>
          <p:cNvPr id="10" name="TextovéPole 9">
            <a:extLst>
              <a:ext uri="{FF2B5EF4-FFF2-40B4-BE49-F238E27FC236}">
                <a16:creationId xmlns:a16="http://schemas.microsoft.com/office/drawing/2014/main" id="{8596C74F-0221-4E8A-956E-65A82E2B961A}"/>
              </a:ext>
            </a:extLst>
          </p:cNvPr>
          <p:cNvSpPr txBox="1"/>
          <p:nvPr/>
        </p:nvSpPr>
        <p:spPr>
          <a:xfrm>
            <a:off x="2162175" y="6545102"/>
            <a:ext cx="7077075"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0" i="0" u="none" strike="noStrike" kern="1200" cap="none" spc="0" normalizeH="0" baseline="0" noProof="0" dirty="0">
                <a:ln>
                  <a:noFill/>
                </a:ln>
                <a:solidFill>
                  <a:srgbClr val="000000"/>
                </a:solidFill>
                <a:effectLst/>
                <a:uLnTx/>
                <a:uFillTx/>
                <a:latin typeface="Arial" panose="020B0604020202020204"/>
                <a:ea typeface="+mn-ea"/>
                <a:cs typeface="+mn-cs"/>
              </a:rPr>
              <a:t>Zdroj: ISIN – Informační systém infekční nemocí</a:t>
            </a:r>
            <a:endParaRPr kumimoji="0" lang="cs-CZ" sz="1100" b="1" i="0" u="none" strike="noStrike" kern="1200" cap="none" spc="0" normalizeH="0" baseline="0" noProof="0" dirty="0">
              <a:ln>
                <a:noFill/>
              </a:ln>
              <a:solidFill>
                <a:srgbClr val="C00000"/>
              </a:solidFill>
              <a:effectLst/>
              <a:uLnTx/>
              <a:uFillTx/>
              <a:latin typeface="Arial" panose="020B0604020202020204"/>
              <a:ea typeface="+mn-ea"/>
              <a:cs typeface="+mn-cs"/>
            </a:endParaRPr>
          </a:p>
        </p:txBody>
      </p:sp>
      <p:graphicFrame>
        <p:nvGraphicFramePr>
          <p:cNvPr id="17" name="Graf 16">
            <a:extLst>
              <a:ext uri="{FF2B5EF4-FFF2-40B4-BE49-F238E27FC236}">
                <a16:creationId xmlns:a16="http://schemas.microsoft.com/office/drawing/2014/main" id="{A0832711-C8D3-482F-ADC2-50907D83BB18}"/>
              </a:ext>
            </a:extLst>
          </p:cNvPr>
          <p:cNvGraphicFramePr/>
          <p:nvPr>
            <p:custDataLst>
              <p:tags r:id="rId2"/>
            </p:custDataLst>
            <p:extLst/>
          </p:nvPr>
        </p:nvGraphicFramePr>
        <p:xfrm>
          <a:off x="1392507" y="1221506"/>
          <a:ext cx="10661843" cy="5365347"/>
        </p:xfrm>
        <a:graphic>
          <a:graphicData uri="http://schemas.openxmlformats.org/drawingml/2006/chart">
            <c:chart xmlns:c="http://schemas.openxmlformats.org/drawingml/2006/chart" xmlns:r="http://schemas.openxmlformats.org/officeDocument/2006/relationships" r:id="rId5"/>
          </a:graphicData>
        </a:graphic>
      </p:graphicFrame>
      <p:sp>
        <p:nvSpPr>
          <p:cNvPr id="30" name="Obdélník 15">
            <a:extLst>
              <a:ext uri="{FF2B5EF4-FFF2-40B4-BE49-F238E27FC236}">
                <a16:creationId xmlns:a16="http://schemas.microsoft.com/office/drawing/2014/main" id="{21AB135A-F092-42BD-B0FE-6B25F508F56F}"/>
              </a:ext>
            </a:extLst>
          </p:cNvPr>
          <p:cNvSpPr/>
          <p:nvPr/>
        </p:nvSpPr>
        <p:spPr>
          <a:xfrm>
            <a:off x="3939661" y="1096386"/>
            <a:ext cx="1254002" cy="846386"/>
          </a:xfrm>
          <a:prstGeom prst="rect">
            <a:avLst/>
          </a:prstGeom>
          <a:solidFill>
            <a:schemeClr val="bg1"/>
          </a:solid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1" i="1" u="none" strike="noStrike" kern="1200" cap="none" spc="0" normalizeH="0" baseline="0" noProof="0" dirty="0">
                <a:ln>
                  <a:noFill/>
                </a:ln>
                <a:solidFill>
                  <a:srgbClr val="000000"/>
                </a:solidFill>
                <a:effectLst/>
                <a:uLnTx/>
                <a:uFillTx/>
                <a:latin typeface="Arial" panose="020B0604020202020204"/>
                <a:ea typeface="+mn-ea"/>
                <a:cs typeface="+mn-cs"/>
              </a:rPr>
              <a:t>od 18. 11. 2020 návrat 1. a 2. tříd do škol, otevření speciálních škol a přípravných tříd</a:t>
            </a:r>
          </a:p>
        </p:txBody>
      </p:sp>
      <p:cxnSp>
        <p:nvCxnSpPr>
          <p:cNvPr id="31" name="Přímá spojnice se šipkou 17">
            <a:extLst>
              <a:ext uri="{FF2B5EF4-FFF2-40B4-BE49-F238E27FC236}">
                <a16:creationId xmlns:a16="http://schemas.microsoft.com/office/drawing/2014/main" id="{E45D1E33-D9CC-4CFF-B02D-670E5A910F7A}"/>
              </a:ext>
            </a:extLst>
          </p:cNvPr>
          <p:cNvCxnSpPr>
            <a:cxnSpLocks/>
          </p:cNvCxnSpPr>
          <p:nvPr/>
        </p:nvCxnSpPr>
        <p:spPr>
          <a:xfrm>
            <a:off x="4855631" y="1974062"/>
            <a:ext cx="0" cy="19538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Obdélník 14">
            <a:extLst>
              <a:ext uri="{FF2B5EF4-FFF2-40B4-BE49-F238E27FC236}">
                <a16:creationId xmlns:a16="http://schemas.microsoft.com/office/drawing/2014/main" id="{7AE5818B-71ED-4099-AD5F-C1E38C3D459F}"/>
              </a:ext>
            </a:extLst>
          </p:cNvPr>
          <p:cNvSpPr/>
          <p:nvPr/>
        </p:nvSpPr>
        <p:spPr>
          <a:xfrm>
            <a:off x="1768234" y="691453"/>
            <a:ext cx="2077270" cy="1523494"/>
          </a:xfrm>
          <a:prstGeom prst="rect">
            <a:avLst/>
          </a:prstGeom>
          <a:solidFill>
            <a:schemeClr val="bg1"/>
          </a:solid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1" i="0" u="none" strike="noStrike" kern="1200" cap="none" spc="0" normalizeH="0" baseline="0" noProof="0" dirty="0">
                <a:ln>
                  <a:noFill/>
                </a:ln>
                <a:solidFill>
                  <a:srgbClr val="000000"/>
                </a:solidFill>
                <a:effectLst/>
                <a:uLnTx/>
                <a:uFillTx/>
                <a:latin typeface="Arial" panose="020B0604020202020204"/>
                <a:ea typeface="+mn-ea"/>
                <a:cs typeface="+mn-cs"/>
              </a:rPr>
              <a:t>Vliv poklesu počtu testovaných, 11.9.2020 vydán </a:t>
            </a:r>
            <a:r>
              <a:rPr kumimoji="0" lang="cs-CZ" sz="1100" b="0" i="1" u="none" strike="noStrike" kern="1200" cap="none" spc="0" normalizeH="0" baseline="0" noProof="0" dirty="0">
                <a:ln>
                  <a:noFill/>
                </a:ln>
                <a:solidFill>
                  <a:srgbClr val="000000"/>
                </a:solidFill>
                <a:effectLst/>
                <a:uLnTx/>
                <a:uFillTx/>
                <a:latin typeface="Arial" panose="020B0604020202020204"/>
                <a:ea typeface="+mn-ea"/>
                <a:cs typeface="+mn-cs"/>
              </a:rPr>
              <a:t>Doporučený postupu OSPDL ČLS JEP k managementu u akutních onemocnění v průběhu pandemie COVID19 – určeno pro školy a školská zařízení a zákonné zástupce dítěte (rodiče) </a:t>
            </a:r>
            <a:r>
              <a:rPr kumimoji="0" lang="cs-CZ" sz="1100" b="1" i="0" u="none" strike="noStrike" kern="1200" cap="none" spc="0" normalizeH="0" baseline="0" noProof="0" dirty="0">
                <a:ln>
                  <a:noFill/>
                </a:ln>
                <a:solidFill>
                  <a:srgbClr val="000000"/>
                </a:solidFill>
                <a:effectLst/>
                <a:uLnTx/>
                <a:uFillTx/>
                <a:latin typeface="Arial" panose="020B0604020202020204"/>
                <a:ea typeface="+mn-ea"/>
                <a:cs typeface="+mn-cs"/>
              </a:rPr>
              <a:t>pro děti do cca 15 let</a:t>
            </a:r>
          </a:p>
        </p:txBody>
      </p:sp>
      <p:cxnSp>
        <p:nvCxnSpPr>
          <p:cNvPr id="33" name="Přímá spojnice se šipkou 18">
            <a:extLst>
              <a:ext uri="{FF2B5EF4-FFF2-40B4-BE49-F238E27FC236}">
                <a16:creationId xmlns:a16="http://schemas.microsoft.com/office/drawing/2014/main" id="{762A339C-F5E2-4017-8221-24E294C2CAF9}"/>
              </a:ext>
            </a:extLst>
          </p:cNvPr>
          <p:cNvCxnSpPr>
            <a:cxnSpLocks/>
          </p:cNvCxnSpPr>
          <p:nvPr/>
        </p:nvCxnSpPr>
        <p:spPr>
          <a:xfrm>
            <a:off x="1968813" y="2214947"/>
            <a:ext cx="0" cy="17804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Obdélník 19">
            <a:extLst>
              <a:ext uri="{FF2B5EF4-FFF2-40B4-BE49-F238E27FC236}">
                <a16:creationId xmlns:a16="http://schemas.microsoft.com/office/drawing/2014/main" id="{AD884752-E013-4C56-959F-2D1449777C0B}"/>
              </a:ext>
            </a:extLst>
          </p:cNvPr>
          <p:cNvSpPr/>
          <p:nvPr/>
        </p:nvSpPr>
        <p:spPr>
          <a:xfrm>
            <a:off x="5227841" y="751493"/>
            <a:ext cx="2441359" cy="677108"/>
          </a:xfrm>
          <a:prstGeom prst="rect">
            <a:avLst/>
          </a:prstGeom>
          <a:solidFill>
            <a:schemeClr val="bg1"/>
          </a:solid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1" i="1" u="none" strike="noStrike" kern="1200" cap="none" spc="0" normalizeH="0" baseline="0" noProof="0" dirty="0">
                <a:ln>
                  <a:noFill/>
                </a:ln>
                <a:solidFill>
                  <a:srgbClr val="000000"/>
                </a:solidFill>
                <a:effectLst/>
                <a:uLnTx/>
                <a:uFillTx/>
                <a:latin typeface="Arial" panose="020B0604020202020204"/>
                <a:ea typeface="+mn-ea"/>
                <a:cs typeface="+mn-cs"/>
              </a:rPr>
              <a:t>od 30. 11. 2020 návrat zbytku ZŠ, 6. – 8. třídy v rotačním režimu,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1" i="1" u="none" strike="noStrike" kern="1200" cap="none" spc="0" normalizeH="0" baseline="0" noProof="0" dirty="0">
                <a:ln>
                  <a:noFill/>
                </a:ln>
                <a:solidFill>
                  <a:srgbClr val="000000"/>
                </a:solidFill>
                <a:effectLst/>
                <a:uLnTx/>
                <a:uFillTx/>
                <a:latin typeface="Arial" panose="020B0604020202020204"/>
                <a:ea typeface="+mn-ea"/>
                <a:cs typeface="+mn-cs"/>
              </a:rPr>
              <a:t>od 7.12. návrat zbytku ročníků středních škol v rotačním režimu </a:t>
            </a:r>
            <a:endParaRPr kumimoji="0" lang="cs-CZ" sz="11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cxnSp>
        <p:nvCxnSpPr>
          <p:cNvPr id="35" name="Přímá spojnice se šipkou 20">
            <a:extLst>
              <a:ext uri="{FF2B5EF4-FFF2-40B4-BE49-F238E27FC236}">
                <a16:creationId xmlns:a16="http://schemas.microsoft.com/office/drawing/2014/main" id="{9D7BBD1D-B29E-4E73-A84E-69A717545218}"/>
              </a:ext>
            </a:extLst>
          </p:cNvPr>
          <p:cNvCxnSpPr>
            <a:cxnSpLocks/>
          </p:cNvCxnSpPr>
          <p:nvPr/>
        </p:nvCxnSpPr>
        <p:spPr>
          <a:xfrm>
            <a:off x="5628729" y="1578580"/>
            <a:ext cx="0" cy="234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6" name="Obdélník 25">
            <a:extLst>
              <a:ext uri="{FF2B5EF4-FFF2-40B4-BE49-F238E27FC236}">
                <a16:creationId xmlns:a16="http://schemas.microsoft.com/office/drawing/2014/main" id="{6F419C23-67DF-401D-A977-9A0F3F6F395E}"/>
              </a:ext>
            </a:extLst>
          </p:cNvPr>
          <p:cNvSpPr/>
          <p:nvPr/>
        </p:nvSpPr>
        <p:spPr>
          <a:xfrm>
            <a:off x="5700712" y="1713944"/>
            <a:ext cx="1723095" cy="338554"/>
          </a:xfrm>
          <a:prstGeom prst="rect">
            <a:avLst/>
          </a:prstGeom>
          <a:solidFill>
            <a:schemeClr val="bg1"/>
          </a:solid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1" i="1" u="none" strike="noStrike" kern="1200" cap="none" spc="0" normalizeH="0" baseline="0" noProof="0" dirty="0">
                <a:ln>
                  <a:noFill/>
                </a:ln>
                <a:solidFill>
                  <a:srgbClr val="000000"/>
                </a:solidFill>
                <a:effectLst/>
                <a:uLnTx/>
                <a:uFillTx/>
                <a:latin typeface="Arial" panose="020B0604020202020204"/>
                <a:ea typeface="+mn-ea"/>
                <a:cs typeface="+mn-cs"/>
              </a:rPr>
              <a:t>od 21.12. do 3.1. vánoční školní prázdniny</a:t>
            </a:r>
            <a:endParaRPr kumimoji="0" lang="cs-CZ" sz="16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cxnSp>
        <p:nvCxnSpPr>
          <p:cNvPr id="37" name="Přímá spojnice se šipkou 26">
            <a:extLst>
              <a:ext uri="{FF2B5EF4-FFF2-40B4-BE49-F238E27FC236}">
                <a16:creationId xmlns:a16="http://schemas.microsoft.com/office/drawing/2014/main" id="{14D24662-3C0C-4A32-B385-5D233178DEA8}"/>
              </a:ext>
            </a:extLst>
          </p:cNvPr>
          <p:cNvCxnSpPr>
            <a:cxnSpLocks/>
          </p:cNvCxnSpPr>
          <p:nvPr/>
        </p:nvCxnSpPr>
        <p:spPr>
          <a:xfrm>
            <a:off x="6307253" y="2052498"/>
            <a:ext cx="0" cy="13765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Obdélník 22">
            <a:extLst>
              <a:ext uri="{FF2B5EF4-FFF2-40B4-BE49-F238E27FC236}">
                <a16:creationId xmlns:a16="http://schemas.microsoft.com/office/drawing/2014/main" id="{6A80130E-5CD4-455E-8BD2-E9F87483A22D}"/>
              </a:ext>
            </a:extLst>
          </p:cNvPr>
          <p:cNvSpPr/>
          <p:nvPr/>
        </p:nvSpPr>
        <p:spPr>
          <a:xfrm>
            <a:off x="8113050" y="1150478"/>
            <a:ext cx="2032654" cy="461665"/>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1" i="1" u="none" strike="noStrike" kern="1200" cap="none" spc="0" normalizeH="0" baseline="0" noProof="0" dirty="0">
                <a:ln>
                  <a:noFill/>
                </a:ln>
                <a:solidFill>
                  <a:srgbClr val="000000"/>
                </a:solidFill>
                <a:effectLst/>
                <a:uLnTx/>
                <a:uFillTx/>
                <a:latin typeface="Arial" panose="020B0604020202020204"/>
                <a:ea typeface="+mn-ea"/>
                <a:cs typeface="+mn-cs"/>
              </a:rPr>
              <a:t>Od 1. 3. přerušení veškeré prezenční výuky</a:t>
            </a:r>
          </a:p>
        </p:txBody>
      </p:sp>
      <p:cxnSp>
        <p:nvCxnSpPr>
          <p:cNvPr id="39" name="Přímá spojnice se šipkou 23">
            <a:extLst>
              <a:ext uri="{FF2B5EF4-FFF2-40B4-BE49-F238E27FC236}">
                <a16:creationId xmlns:a16="http://schemas.microsoft.com/office/drawing/2014/main" id="{A11CE554-C9BE-4FE9-975C-62830EDCFC52}"/>
              </a:ext>
            </a:extLst>
          </p:cNvPr>
          <p:cNvCxnSpPr>
            <a:cxnSpLocks/>
          </p:cNvCxnSpPr>
          <p:nvPr/>
        </p:nvCxnSpPr>
        <p:spPr>
          <a:xfrm>
            <a:off x="9342571" y="1654209"/>
            <a:ext cx="0" cy="54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Přímá spojnice se šipkou 27">
            <a:extLst>
              <a:ext uri="{FF2B5EF4-FFF2-40B4-BE49-F238E27FC236}">
                <a16:creationId xmlns:a16="http://schemas.microsoft.com/office/drawing/2014/main" id="{CC73D204-4ED4-4BC6-80CA-FE44A04ABE3B}"/>
              </a:ext>
            </a:extLst>
          </p:cNvPr>
          <p:cNvCxnSpPr>
            <a:cxnSpLocks/>
          </p:cNvCxnSpPr>
          <p:nvPr/>
        </p:nvCxnSpPr>
        <p:spPr>
          <a:xfrm>
            <a:off x="3084473" y="2950973"/>
            <a:ext cx="0" cy="6232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Obdélník 24">
            <a:extLst>
              <a:ext uri="{FF2B5EF4-FFF2-40B4-BE49-F238E27FC236}">
                <a16:creationId xmlns:a16="http://schemas.microsoft.com/office/drawing/2014/main" id="{1D7A354B-609F-4113-B5F9-E1A5DF3B6E3E}"/>
              </a:ext>
            </a:extLst>
          </p:cNvPr>
          <p:cNvSpPr/>
          <p:nvPr/>
        </p:nvSpPr>
        <p:spPr>
          <a:xfrm>
            <a:off x="1984673" y="2406445"/>
            <a:ext cx="1472305" cy="507831"/>
          </a:xfrm>
          <a:prstGeom prst="rect">
            <a:avLst/>
          </a:prstGeom>
          <a:solidFill>
            <a:schemeClr val="bg1"/>
          </a:solid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1" i="1" u="none" strike="noStrike" kern="1200" cap="none" spc="0" normalizeH="0" baseline="0" noProof="0" dirty="0">
                <a:ln>
                  <a:noFill/>
                </a:ln>
                <a:solidFill>
                  <a:srgbClr val="000000"/>
                </a:solidFill>
                <a:effectLst/>
                <a:uLnTx/>
                <a:uFillTx/>
                <a:latin typeface="Arial" panose="020B0604020202020204"/>
                <a:ea typeface="+mn-ea"/>
                <a:cs typeface="+mn-cs"/>
              </a:rPr>
              <a:t>od 14. 10. 2020 uzavření všech škol (mimo mateřských)</a:t>
            </a:r>
          </a:p>
        </p:txBody>
      </p:sp>
      <p:sp>
        <p:nvSpPr>
          <p:cNvPr id="43" name="Obdélník 11">
            <a:extLst>
              <a:ext uri="{FF2B5EF4-FFF2-40B4-BE49-F238E27FC236}">
                <a16:creationId xmlns:a16="http://schemas.microsoft.com/office/drawing/2014/main" id="{153C8704-137C-44F1-8B85-624C7987DAA3}"/>
              </a:ext>
            </a:extLst>
          </p:cNvPr>
          <p:cNvSpPr/>
          <p:nvPr>
            <p:custDataLst>
              <p:tags r:id="rId3"/>
            </p:custDataLst>
          </p:nvPr>
        </p:nvSpPr>
        <p:spPr>
          <a:xfrm>
            <a:off x="137650" y="1487207"/>
            <a:ext cx="1254858" cy="738664"/>
          </a:xfrm>
          <a:prstGeom prst="rect">
            <a:avLst/>
          </a:prstGeom>
        </p:spPr>
        <p:txBody>
          <a:bodyPr wrap="square">
            <a:spAutoFit/>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err="1">
                <a:ln>
                  <a:noFill/>
                </a:ln>
                <a:solidFill>
                  <a:srgbClr val="000000"/>
                </a:solidFill>
                <a:effectLst/>
                <a:uLnTx/>
                <a:uFillTx/>
                <a:latin typeface="Calibri" panose="020F0502020204030204" pitchFamily="34" charset="0"/>
                <a:ea typeface="+mn-ea"/>
                <a:cs typeface="+mn-cs"/>
              </a:rPr>
              <a:t>Relativn</a:t>
            </a:r>
            <a:r>
              <a:rPr kumimoji="0" lang="cs-CZ"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í pozitivita testů</a:t>
            </a:r>
          </a:p>
        </p:txBody>
      </p:sp>
    </p:spTree>
    <p:extLst>
      <p:ext uri="{BB962C8B-B14F-4D97-AF65-F5344CB8AC3E}">
        <p14:creationId xmlns:p14="http://schemas.microsoft.com/office/powerpoint/2010/main" val="295736819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CFAC55-E7BE-4475-808A-CF41E61842C2}"/>
              </a:ext>
            </a:extLst>
          </p:cNvPr>
          <p:cNvSpPr>
            <a:spLocks noGrp="1"/>
          </p:cNvSpPr>
          <p:nvPr>
            <p:ph type="title"/>
            <p:custDataLst>
              <p:tags r:id="rId1"/>
            </p:custDataLst>
          </p:nvPr>
        </p:nvSpPr>
        <p:spPr>
          <a:xfrm>
            <a:off x="381739" y="2"/>
            <a:ext cx="7651307" cy="576000"/>
          </a:xfrm>
        </p:spPr>
        <p:txBody>
          <a:bodyPr/>
          <a:lstStyle/>
          <a:p>
            <a:r>
              <a:rPr lang="cs-CZ" dirty="0"/>
              <a:t>Relativní pozitivita testů u dětí v čase: diagnostické testy</a:t>
            </a:r>
          </a:p>
        </p:txBody>
      </p:sp>
      <p:sp>
        <p:nvSpPr>
          <p:cNvPr id="10" name="TextovéPole 9">
            <a:extLst>
              <a:ext uri="{FF2B5EF4-FFF2-40B4-BE49-F238E27FC236}">
                <a16:creationId xmlns:a16="http://schemas.microsoft.com/office/drawing/2014/main" id="{8596C74F-0221-4E8A-956E-65A82E2B961A}"/>
              </a:ext>
            </a:extLst>
          </p:cNvPr>
          <p:cNvSpPr txBox="1"/>
          <p:nvPr/>
        </p:nvSpPr>
        <p:spPr>
          <a:xfrm>
            <a:off x="2162175" y="6545102"/>
            <a:ext cx="7077075" cy="261610"/>
          </a:xfrm>
          <a:prstGeom prst="rect">
            <a:avLst/>
          </a:prstGeom>
          <a:noFill/>
        </p:spPr>
        <p:txBody>
          <a:bodyPr wrap="square" rtlCol="0">
            <a:spAutoFit/>
          </a:bodyPr>
          <a:lstStyle/>
          <a:p>
            <a:pPr algn="ctr"/>
            <a:r>
              <a:rPr lang="cs-CZ" sz="1100" dirty="0"/>
              <a:t>Zdroj: ISIN – Informační systém infekční nemocí</a:t>
            </a:r>
            <a:endParaRPr lang="cs-CZ" sz="1100" b="1" dirty="0">
              <a:solidFill>
                <a:srgbClr val="C00000"/>
              </a:solidFill>
            </a:endParaRPr>
          </a:p>
        </p:txBody>
      </p:sp>
      <p:graphicFrame>
        <p:nvGraphicFramePr>
          <p:cNvPr id="17" name="Graf 16">
            <a:extLst>
              <a:ext uri="{FF2B5EF4-FFF2-40B4-BE49-F238E27FC236}">
                <a16:creationId xmlns:a16="http://schemas.microsoft.com/office/drawing/2014/main" id="{A0832711-C8D3-482F-ADC2-50907D83BB18}"/>
              </a:ext>
            </a:extLst>
          </p:cNvPr>
          <p:cNvGraphicFramePr/>
          <p:nvPr>
            <p:custDataLst>
              <p:tags r:id="rId2"/>
            </p:custDataLst>
            <p:extLst/>
          </p:nvPr>
        </p:nvGraphicFramePr>
        <p:xfrm>
          <a:off x="1392507" y="1221506"/>
          <a:ext cx="10661843" cy="5365347"/>
        </p:xfrm>
        <a:graphic>
          <a:graphicData uri="http://schemas.openxmlformats.org/drawingml/2006/chart">
            <c:chart xmlns:c="http://schemas.openxmlformats.org/drawingml/2006/chart" xmlns:r="http://schemas.openxmlformats.org/officeDocument/2006/relationships" r:id="rId5"/>
          </a:graphicData>
        </a:graphic>
      </p:graphicFrame>
      <p:sp>
        <p:nvSpPr>
          <p:cNvPr id="30" name="Obdélník 15">
            <a:extLst>
              <a:ext uri="{FF2B5EF4-FFF2-40B4-BE49-F238E27FC236}">
                <a16:creationId xmlns:a16="http://schemas.microsoft.com/office/drawing/2014/main" id="{21AB135A-F092-42BD-B0FE-6B25F508F56F}"/>
              </a:ext>
            </a:extLst>
          </p:cNvPr>
          <p:cNvSpPr/>
          <p:nvPr/>
        </p:nvSpPr>
        <p:spPr>
          <a:xfrm>
            <a:off x="3939661" y="1096386"/>
            <a:ext cx="1254002" cy="846386"/>
          </a:xfrm>
          <a:prstGeom prst="rect">
            <a:avLst/>
          </a:prstGeom>
          <a:solidFill>
            <a:schemeClr val="bg1"/>
          </a:solidFill>
        </p:spPr>
        <p:txBody>
          <a:bodyPr wrap="square" lIns="0" tIns="0" rIns="0" bIns="0">
            <a:spAutoFit/>
          </a:bodyPr>
          <a:lstStyle/>
          <a:p>
            <a:pPr algn="ctr"/>
            <a:r>
              <a:rPr lang="cs-CZ" sz="1100" b="1" i="1" dirty="0"/>
              <a:t>od 18. 11. 2020 návrat 1. a 2. tříd do škol, otevření speciálních škol a přípravných tříd</a:t>
            </a:r>
          </a:p>
        </p:txBody>
      </p:sp>
      <p:cxnSp>
        <p:nvCxnSpPr>
          <p:cNvPr id="31" name="Přímá spojnice se šipkou 17">
            <a:extLst>
              <a:ext uri="{FF2B5EF4-FFF2-40B4-BE49-F238E27FC236}">
                <a16:creationId xmlns:a16="http://schemas.microsoft.com/office/drawing/2014/main" id="{E45D1E33-D9CC-4CFF-B02D-670E5A910F7A}"/>
              </a:ext>
            </a:extLst>
          </p:cNvPr>
          <p:cNvCxnSpPr>
            <a:cxnSpLocks/>
          </p:cNvCxnSpPr>
          <p:nvPr/>
        </p:nvCxnSpPr>
        <p:spPr>
          <a:xfrm>
            <a:off x="4855631" y="1974062"/>
            <a:ext cx="0" cy="19538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Obdélník 14">
            <a:extLst>
              <a:ext uri="{FF2B5EF4-FFF2-40B4-BE49-F238E27FC236}">
                <a16:creationId xmlns:a16="http://schemas.microsoft.com/office/drawing/2014/main" id="{7AE5818B-71ED-4099-AD5F-C1E38C3D459F}"/>
              </a:ext>
            </a:extLst>
          </p:cNvPr>
          <p:cNvSpPr/>
          <p:nvPr/>
        </p:nvSpPr>
        <p:spPr>
          <a:xfrm>
            <a:off x="1768234" y="691453"/>
            <a:ext cx="2077270" cy="1523494"/>
          </a:xfrm>
          <a:prstGeom prst="rect">
            <a:avLst/>
          </a:prstGeom>
          <a:solidFill>
            <a:schemeClr val="bg1"/>
          </a:solidFill>
        </p:spPr>
        <p:txBody>
          <a:bodyPr wrap="square" lIns="0" tIns="0" rIns="0" bIns="0">
            <a:spAutoFit/>
          </a:bodyPr>
          <a:lstStyle/>
          <a:p>
            <a:pPr algn="ctr"/>
            <a:r>
              <a:rPr lang="cs-CZ" sz="1100" b="1" dirty="0"/>
              <a:t>Vliv poklesu počtu testovaných, 11.9.2020 vydán </a:t>
            </a:r>
            <a:r>
              <a:rPr lang="cs-CZ" sz="1100" i="1" dirty="0"/>
              <a:t>Doporučený postupu OSPDL ČLS JEP k managementu u akutních onemocnění v průběhu pandemie COVID19 – určeno pro školy a školská zařízení a zákonné zástupce dítěte (rodiče) </a:t>
            </a:r>
            <a:r>
              <a:rPr lang="cs-CZ" sz="1100" b="1" dirty="0"/>
              <a:t>pro děti do cca 15 let</a:t>
            </a:r>
          </a:p>
        </p:txBody>
      </p:sp>
      <p:cxnSp>
        <p:nvCxnSpPr>
          <p:cNvPr id="33" name="Přímá spojnice se šipkou 18">
            <a:extLst>
              <a:ext uri="{FF2B5EF4-FFF2-40B4-BE49-F238E27FC236}">
                <a16:creationId xmlns:a16="http://schemas.microsoft.com/office/drawing/2014/main" id="{762A339C-F5E2-4017-8221-24E294C2CAF9}"/>
              </a:ext>
            </a:extLst>
          </p:cNvPr>
          <p:cNvCxnSpPr>
            <a:cxnSpLocks/>
          </p:cNvCxnSpPr>
          <p:nvPr/>
        </p:nvCxnSpPr>
        <p:spPr>
          <a:xfrm>
            <a:off x="1968813" y="2214947"/>
            <a:ext cx="0" cy="17804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Obdélník 19">
            <a:extLst>
              <a:ext uri="{FF2B5EF4-FFF2-40B4-BE49-F238E27FC236}">
                <a16:creationId xmlns:a16="http://schemas.microsoft.com/office/drawing/2014/main" id="{AD884752-E013-4C56-959F-2D1449777C0B}"/>
              </a:ext>
            </a:extLst>
          </p:cNvPr>
          <p:cNvSpPr/>
          <p:nvPr/>
        </p:nvSpPr>
        <p:spPr>
          <a:xfrm>
            <a:off x="5227841" y="751493"/>
            <a:ext cx="2441359" cy="677108"/>
          </a:xfrm>
          <a:prstGeom prst="rect">
            <a:avLst/>
          </a:prstGeom>
          <a:solidFill>
            <a:schemeClr val="bg1"/>
          </a:solidFill>
        </p:spPr>
        <p:txBody>
          <a:bodyPr wrap="square" lIns="0" tIns="0" rIns="0" bIns="0">
            <a:spAutoFit/>
          </a:bodyPr>
          <a:lstStyle/>
          <a:p>
            <a:pPr lvl="0" algn="ctr">
              <a:defRPr/>
            </a:pPr>
            <a:r>
              <a:rPr kumimoji="0" lang="cs-CZ" sz="1100" b="1" i="1" u="none" strike="noStrike" kern="1200" cap="none" spc="0" normalizeH="0" baseline="0" noProof="0" dirty="0">
                <a:ln>
                  <a:noFill/>
                </a:ln>
                <a:solidFill>
                  <a:srgbClr val="000000"/>
                </a:solidFill>
                <a:effectLst/>
                <a:uLnTx/>
                <a:uFillTx/>
                <a:latin typeface="Arial" panose="020B0604020202020204"/>
                <a:ea typeface="+mn-ea"/>
                <a:cs typeface="+mn-cs"/>
              </a:rPr>
              <a:t>od 30. 11. 2020 </a:t>
            </a:r>
            <a:r>
              <a:rPr lang="cs-CZ" sz="1100" b="1" i="1" dirty="0">
                <a:solidFill>
                  <a:srgbClr val="000000"/>
                </a:solidFill>
              </a:rPr>
              <a:t>návrat zbytku ZŠ, 6. – 8. třídy v rotačním režimu, </a:t>
            </a:r>
          </a:p>
          <a:p>
            <a:pPr lvl="0" algn="ctr">
              <a:defRPr/>
            </a:pPr>
            <a:r>
              <a:rPr lang="cs-CZ" sz="1100" b="1" i="1" dirty="0">
                <a:solidFill>
                  <a:srgbClr val="000000"/>
                </a:solidFill>
              </a:rPr>
              <a:t>od 7.12. návrat zbytku ročníků středních škol v rotačním režimu </a:t>
            </a:r>
            <a:endParaRPr kumimoji="0" lang="cs-CZ" sz="11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cxnSp>
        <p:nvCxnSpPr>
          <p:cNvPr id="35" name="Přímá spojnice se šipkou 20">
            <a:extLst>
              <a:ext uri="{FF2B5EF4-FFF2-40B4-BE49-F238E27FC236}">
                <a16:creationId xmlns:a16="http://schemas.microsoft.com/office/drawing/2014/main" id="{9D7BBD1D-B29E-4E73-A84E-69A717545218}"/>
              </a:ext>
            </a:extLst>
          </p:cNvPr>
          <p:cNvCxnSpPr>
            <a:cxnSpLocks/>
          </p:cNvCxnSpPr>
          <p:nvPr/>
        </p:nvCxnSpPr>
        <p:spPr>
          <a:xfrm>
            <a:off x="5628729" y="1578580"/>
            <a:ext cx="0" cy="234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6" name="Obdélník 25">
            <a:extLst>
              <a:ext uri="{FF2B5EF4-FFF2-40B4-BE49-F238E27FC236}">
                <a16:creationId xmlns:a16="http://schemas.microsoft.com/office/drawing/2014/main" id="{6F419C23-67DF-401D-A977-9A0F3F6F395E}"/>
              </a:ext>
            </a:extLst>
          </p:cNvPr>
          <p:cNvSpPr/>
          <p:nvPr/>
        </p:nvSpPr>
        <p:spPr>
          <a:xfrm>
            <a:off x="5700712" y="1713944"/>
            <a:ext cx="1723095" cy="338554"/>
          </a:xfrm>
          <a:prstGeom prst="rect">
            <a:avLst/>
          </a:prstGeom>
          <a:solidFill>
            <a:schemeClr val="bg1"/>
          </a:solidFill>
        </p:spPr>
        <p:txBody>
          <a:bodyPr wrap="square" lIns="0" tIns="0" rIns="0" bIns="0">
            <a:spAutoFit/>
          </a:bodyPr>
          <a:lstStyle/>
          <a:p>
            <a:pPr lvl="0" algn="ctr">
              <a:defRPr/>
            </a:pPr>
            <a:r>
              <a:rPr kumimoji="0" lang="cs-CZ" sz="1100" b="1" i="1" u="none" strike="noStrike" kern="1200" cap="none" spc="0" normalizeH="0" baseline="0" noProof="0" dirty="0">
                <a:ln>
                  <a:noFill/>
                </a:ln>
                <a:solidFill>
                  <a:srgbClr val="000000"/>
                </a:solidFill>
                <a:effectLst/>
                <a:uLnTx/>
                <a:uFillTx/>
                <a:latin typeface="Arial" panose="020B0604020202020204"/>
                <a:ea typeface="+mn-ea"/>
                <a:cs typeface="+mn-cs"/>
              </a:rPr>
              <a:t>od 21.12. do 3.1. </a:t>
            </a:r>
            <a:r>
              <a:rPr lang="cs-CZ" sz="1100" b="1" i="1" dirty="0">
                <a:solidFill>
                  <a:srgbClr val="000000"/>
                </a:solidFill>
              </a:rPr>
              <a:t>vánoční školní prázdniny</a:t>
            </a:r>
            <a:endParaRPr kumimoji="0" lang="cs-CZ" sz="16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cxnSp>
        <p:nvCxnSpPr>
          <p:cNvPr id="37" name="Přímá spojnice se šipkou 26">
            <a:extLst>
              <a:ext uri="{FF2B5EF4-FFF2-40B4-BE49-F238E27FC236}">
                <a16:creationId xmlns:a16="http://schemas.microsoft.com/office/drawing/2014/main" id="{14D24662-3C0C-4A32-B385-5D233178DEA8}"/>
              </a:ext>
            </a:extLst>
          </p:cNvPr>
          <p:cNvCxnSpPr>
            <a:cxnSpLocks/>
          </p:cNvCxnSpPr>
          <p:nvPr/>
        </p:nvCxnSpPr>
        <p:spPr>
          <a:xfrm>
            <a:off x="6307253" y="2052498"/>
            <a:ext cx="0" cy="13765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Obdélník 22">
            <a:extLst>
              <a:ext uri="{FF2B5EF4-FFF2-40B4-BE49-F238E27FC236}">
                <a16:creationId xmlns:a16="http://schemas.microsoft.com/office/drawing/2014/main" id="{6A80130E-5CD4-455E-8BD2-E9F87483A22D}"/>
              </a:ext>
            </a:extLst>
          </p:cNvPr>
          <p:cNvSpPr/>
          <p:nvPr/>
        </p:nvSpPr>
        <p:spPr>
          <a:xfrm>
            <a:off x="8113050" y="1150478"/>
            <a:ext cx="2032654" cy="461665"/>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1" i="1" u="none" strike="noStrike" kern="1200" cap="none" spc="0" normalizeH="0" baseline="0" noProof="0" dirty="0">
                <a:ln>
                  <a:noFill/>
                </a:ln>
                <a:solidFill>
                  <a:srgbClr val="000000"/>
                </a:solidFill>
                <a:effectLst/>
                <a:uLnTx/>
                <a:uFillTx/>
                <a:latin typeface="Arial" panose="020B0604020202020204"/>
                <a:ea typeface="+mn-ea"/>
                <a:cs typeface="+mn-cs"/>
              </a:rPr>
              <a:t>Od 1. 3. přerušení veškeré prezenční výuky</a:t>
            </a:r>
          </a:p>
        </p:txBody>
      </p:sp>
      <p:cxnSp>
        <p:nvCxnSpPr>
          <p:cNvPr id="39" name="Přímá spojnice se šipkou 23">
            <a:extLst>
              <a:ext uri="{FF2B5EF4-FFF2-40B4-BE49-F238E27FC236}">
                <a16:creationId xmlns:a16="http://schemas.microsoft.com/office/drawing/2014/main" id="{A11CE554-C9BE-4FE9-975C-62830EDCFC52}"/>
              </a:ext>
            </a:extLst>
          </p:cNvPr>
          <p:cNvCxnSpPr>
            <a:cxnSpLocks/>
          </p:cNvCxnSpPr>
          <p:nvPr/>
        </p:nvCxnSpPr>
        <p:spPr>
          <a:xfrm>
            <a:off x="9342571" y="1654209"/>
            <a:ext cx="0" cy="54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Přímá spojnice se šipkou 27">
            <a:extLst>
              <a:ext uri="{FF2B5EF4-FFF2-40B4-BE49-F238E27FC236}">
                <a16:creationId xmlns:a16="http://schemas.microsoft.com/office/drawing/2014/main" id="{CC73D204-4ED4-4BC6-80CA-FE44A04ABE3B}"/>
              </a:ext>
            </a:extLst>
          </p:cNvPr>
          <p:cNvCxnSpPr>
            <a:cxnSpLocks/>
          </p:cNvCxnSpPr>
          <p:nvPr/>
        </p:nvCxnSpPr>
        <p:spPr>
          <a:xfrm>
            <a:off x="3084473" y="2950973"/>
            <a:ext cx="0" cy="6232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Obdélník 24">
            <a:extLst>
              <a:ext uri="{FF2B5EF4-FFF2-40B4-BE49-F238E27FC236}">
                <a16:creationId xmlns:a16="http://schemas.microsoft.com/office/drawing/2014/main" id="{1D7A354B-609F-4113-B5F9-E1A5DF3B6E3E}"/>
              </a:ext>
            </a:extLst>
          </p:cNvPr>
          <p:cNvSpPr/>
          <p:nvPr/>
        </p:nvSpPr>
        <p:spPr>
          <a:xfrm>
            <a:off x="1984673" y="2406445"/>
            <a:ext cx="1472305" cy="507831"/>
          </a:xfrm>
          <a:prstGeom prst="rect">
            <a:avLst/>
          </a:prstGeom>
          <a:solidFill>
            <a:schemeClr val="bg1"/>
          </a:solidFill>
        </p:spPr>
        <p:txBody>
          <a:bodyPr wrap="square" lIns="0" tIns="0" rIns="0" bIns="0">
            <a:spAutoFit/>
          </a:bodyPr>
          <a:lstStyle/>
          <a:p>
            <a:pPr algn="ctr"/>
            <a:r>
              <a:rPr lang="cs-CZ" sz="1100" b="1" i="1" dirty="0"/>
              <a:t>od 14. 10. 2020 uzavření všech škol (mimo mateřských)</a:t>
            </a:r>
          </a:p>
        </p:txBody>
      </p:sp>
      <p:sp>
        <p:nvSpPr>
          <p:cNvPr id="20" name="Obdélník 11">
            <a:extLst>
              <a:ext uri="{FF2B5EF4-FFF2-40B4-BE49-F238E27FC236}">
                <a16:creationId xmlns:a16="http://schemas.microsoft.com/office/drawing/2014/main" id="{4F1882E5-3A87-43AB-BB69-934914EEE626}"/>
              </a:ext>
            </a:extLst>
          </p:cNvPr>
          <p:cNvSpPr/>
          <p:nvPr>
            <p:custDataLst>
              <p:tags r:id="rId3"/>
            </p:custDataLst>
          </p:nvPr>
        </p:nvSpPr>
        <p:spPr>
          <a:xfrm>
            <a:off x="137650" y="1487207"/>
            <a:ext cx="1254858" cy="738664"/>
          </a:xfrm>
          <a:prstGeom prst="rect">
            <a:avLst/>
          </a:prstGeom>
        </p:spPr>
        <p:txBody>
          <a:bodyPr wrap="square">
            <a:spAutoFit/>
          </a:bodyPr>
          <a:lstStyle/>
          <a:p>
            <a:pPr algn="ctr" fontAlgn="b"/>
            <a:r>
              <a:rPr lang="en-US" sz="1400" b="1" dirty="0" err="1">
                <a:solidFill>
                  <a:srgbClr val="000000"/>
                </a:solidFill>
                <a:latin typeface="Calibri" panose="020F0502020204030204" pitchFamily="34" charset="0"/>
              </a:rPr>
              <a:t>Relativn</a:t>
            </a:r>
            <a:r>
              <a:rPr lang="cs-CZ" sz="1400" b="1" dirty="0">
                <a:solidFill>
                  <a:srgbClr val="000000"/>
                </a:solidFill>
                <a:latin typeface="Calibri" panose="020F0502020204030204" pitchFamily="34" charset="0"/>
              </a:rPr>
              <a:t>í pozitivita testů</a:t>
            </a:r>
          </a:p>
        </p:txBody>
      </p:sp>
    </p:spTree>
    <p:extLst>
      <p:ext uri="{BB962C8B-B14F-4D97-AF65-F5344CB8AC3E}">
        <p14:creationId xmlns:p14="http://schemas.microsoft.com/office/powerpoint/2010/main" val="378676442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CFAC55-E7BE-4475-808A-CF41E61842C2}"/>
              </a:ext>
            </a:extLst>
          </p:cNvPr>
          <p:cNvSpPr>
            <a:spLocks noGrp="1"/>
          </p:cNvSpPr>
          <p:nvPr>
            <p:ph type="title"/>
            <p:custDataLst>
              <p:tags r:id="rId1"/>
            </p:custDataLst>
          </p:nvPr>
        </p:nvSpPr>
        <p:spPr>
          <a:xfrm>
            <a:off x="381739" y="2"/>
            <a:ext cx="7651307" cy="576000"/>
          </a:xfrm>
        </p:spPr>
        <p:txBody>
          <a:bodyPr/>
          <a:lstStyle/>
          <a:p>
            <a:r>
              <a:rPr lang="cs-CZ" dirty="0"/>
              <a:t>Relativní pozitivita testů u dětí v čase: epidemiologické testy</a:t>
            </a:r>
          </a:p>
        </p:txBody>
      </p:sp>
      <p:sp>
        <p:nvSpPr>
          <p:cNvPr id="10" name="TextovéPole 9">
            <a:extLst>
              <a:ext uri="{FF2B5EF4-FFF2-40B4-BE49-F238E27FC236}">
                <a16:creationId xmlns:a16="http://schemas.microsoft.com/office/drawing/2014/main" id="{8596C74F-0221-4E8A-956E-65A82E2B961A}"/>
              </a:ext>
            </a:extLst>
          </p:cNvPr>
          <p:cNvSpPr txBox="1"/>
          <p:nvPr/>
        </p:nvSpPr>
        <p:spPr>
          <a:xfrm>
            <a:off x="2162175" y="6545102"/>
            <a:ext cx="7077075" cy="261610"/>
          </a:xfrm>
          <a:prstGeom prst="rect">
            <a:avLst/>
          </a:prstGeom>
          <a:noFill/>
        </p:spPr>
        <p:txBody>
          <a:bodyPr wrap="square" rtlCol="0">
            <a:spAutoFit/>
          </a:bodyPr>
          <a:lstStyle/>
          <a:p>
            <a:pPr algn="ctr"/>
            <a:r>
              <a:rPr lang="cs-CZ" sz="1100" dirty="0"/>
              <a:t>Zdroj: ISIN – Informační systém infekční nemocí</a:t>
            </a:r>
            <a:endParaRPr lang="cs-CZ" sz="1100" b="1" dirty="0">
              <a:solidFill>
                <a:srgbClr val="C00000"/>
              </a:solidFill>
            </a:endParaRPr>
          </a:p>
        </p:txBody>
      </p:sp>
      <p:graphicFrame>
        <p:nvGraphicFramePr>
          <p:cNvPr id="17" name="Graf 16">
            <a:extLst>
              <a:ext uri="{FF2B5EF4-FFF2-40B4-BE49-F238E27FC236}">
                <a16:creationId xmlns:a16="http://schemas.microsoft.com/office/drawing/2014/main" id="{A0832711-C8D3-482F-ADC2-50907D83BB18}"/>
              </a:ext>
            </a:extLst>
          </p:cNvPr>
          <p:cNvGraphicFramePr/>
          <p:nvPr>
            <p:custDataLst>
              <p:tags r:id="rId2"/>
            </p:custDataLst>
            <p:extLst/>
          </p:nvPr>
        </p:nvGraphicFramePr>
        <p:xfrm>
          <a:off x="1392507" y="1221506"/>
          <a:ext cx="10661843" cy="5365347"/>
        </p:xfrm>
        <a:graphic>
          <a:graphicData uri="http://schemas.openxmlformats.org/drawingml/2006/chart">
            <c:chart xmlns:c="http://schemas.openxmlformats.org/drawingml/2006/chart" xmlns:r="http://schemas.openxmlformats.org/officeDocument/2006/relationships" r:id="rId6"/>
          </a:graphicData>
        </a:graphic>
      </p:graphicFrame>
      <p:sp>
        <p:nvSpPr>
          <p:cNvPr id="30" name="Obdélník 15">
            <a:extLst>
              <a:ext uri="{FF2B5EF4-FFF2-40B4-BE49-F238E27FC236}">
                <a16:creationId xmlns:a16="http://schemas.microsoft.com/office/drawing/2014/main" id="{21AB135A-F092-42BD-B0FE-6B25F508F56F}"/>
              </a:ext>
            </a:extLst>
          </p:cNvPr>
          <p:cNvSpPr/>
          <p:nvPr/>
        </p:nvSpPr>
        <p:spPr>
          <a:xfrm>
            <a:off x="3939661" y="1096386"/>
            <a:ext cx="1254002" cy="846386"/>
          </a:xfrm>
          <a:prstGeom prst="rect">
            <a:avLst/>
          </a:prstGeom>
          <a:solidFill>
            <a:schemeClr val="bg1"/>
          </a:solidFill>
        </p:spPr>
        <p:txBody>
          <a:bodyPr wrap="square" lIns="0" tIns="0" rIns="0" bIns="0">
            <a:spAutoFit/>
          </a:bodyPr>
          <a:lstStyle/>
          <a:p>
            <a:pPr algn="ctr"/>
            <a:r>
              <a:rPr lang="cs-CZ" sz="1100" b="1" i="1" dirty="0"/>
              <a:t>od 18. 11. 2020 návrat 1. a 2. tříd do škol, otevření speciálních škol a přípravných tříd</a:t>
            </a:r>
          </a:p>
        </p:txBody>
      </p:sp>
      <p:cxnSp>
        <p:nvCxnSpPr>
          <p:cNvPr id="31" name="Přímá spojnice se šipkou 17">
            <a:extLst>
              <a:ext uri="{FF2B5EF4-FFF2-40B4-BE49-F238E27FC236}">
                <a16:creationId xmlns:a16="http://schemas.microsoft.com/office/drawing/2014/main" id="{E45D1E33-D9CC-4CFF-B02D-670E5A910F7A}"/>
              </a:ext>
            </a:extLst>
          </p:cNvPr>
          <p:cNvCxnSpPr>
            <a:cxnSpLocks/>
          </p:cNvCxnSpPr>
          <p:nvPr>
            <p:custDataLst>
              <p:tags r:id="rId3"/>
            </p:custDataLst>
          </p:nvPr>
        </p:nvCxnSpPr>
        <p:spPr>
          <a:xfrm>
            <a:off x="4855631" y="1974062"/>
            <a:ext cx="0" cy="19538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Obdélník 14">
            <a:extLst>
              <a:ext uri="{FF2B5EF4-FFF2-40B4-BE49-F238E27FC236}">
                <a16:creationId xmlns:a16="http://schemas.microsoft.com/office/drawing/2014/main" id="{7AE5818B-71ED-4099-AD5F-C1E38C3D459F}"/>
              </a:ext>
            </a:extLst>
          </p:cNvPr>
          <p:cNvSpPr/>
          <p:nvPr/>
        </p:nvSpPr>
        <p:spPr>
          <a:xfrm>
            <a:off x="1768234" y="691453"/>
            <a:ext cx="2077270" cy="1523494"/>
          </a:xfrm>
          <a:prstGeom prst="rect">
            <a:avLst/>
          </a:prstGeom>
          <a:solidFill>
            <a:schemeClr val="bg1"/>
          </a:solidFill>
        </p:spPr>
        <p:txBody>
          <a:bodyPr wrap="square" lIns="0" tIns="0" rIns="0" bIns="0">
            <a:spAutoFit/>
          </a:bodyPr>
          <a:lstStyle/>
          <a:p>
            <a:pPr algn="ctr"/>
            <a:r>
              <a:rPr lang="cs-CZ" sz="1100" b="1" dirty="0"/>
              <a:t>Vliv poklesu počtu testovaných, 11.9.2020 vydán </a:t>
            </a:r>
            <a:r>
              <a:rPr lang="cs-CZ" sz="1100" i="1" dirty="0"/>
              <a:t>Doporučený postupu OSPDL ČLS JEP k managementu u akutních onemocnění v průběhu pandemie COVID19 – určeno pro školy a školská zařízení a zákonné zástupce dítěte (rodiče) </a:t>
            </a:r>
            <a:r>
              <a:rPr lang="cs-CZ" sz="1100" b="1" dirty="0"/>
              <a:t>pro děti do cca 15 let</a:t>
            </a:r>
          </a:p>
        </p:txBody>
      </p:sp>
      <p:cxnSp>
        <p:nvCxnSpPr>
          <p:cNvPr id="33" name="Přímá spojnice se šipkou 18">
            <a:extLst>
              <a:ext uri="{FF2B5EF4-FFF2-40B4-BE49-F238E27FC236}">
                <a16:creationId xmlns:a16="http://schemas.microsoft.com/office/drawing/2014/main" id="{762A339C-F5E2-4017-8221-24E294C2CAF9}"/>
              </a:ext>
            </a:extLst>
          </p:cNvPr>
          <p:cNvCxnSpPr>
            <a:cxnSpLocks/>
          </p:cNvCxnSpPr>
          <p:nvPr/>
        </p:nvCxnSpPr>
        <p:spPr>
          <a:xfrm>
            <a:off x="1968813" y="2214947"/>
            <a:ext cx="0" cy="17804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Obdélník 19">
            <a:extLst>
              <a:ext uri="{FF2B5EF4-FFF2-40B4-BE49-F238E27FC236}">
                <a16:creationId xmlns:a16="http://schemas.microsoft.com/office/drawing/2014/main" id="{AD884752-E013-4C56-959F-2D1449777C0B}"/>
              </a:ext>
            </a:extLst>
          </p:cNvPr>
          <p:cNvSpPr/>
          <p:nvPr/>
        </p:nvSpPr>
        <p:spPr>
          <a:xfrm>
            <a:off x="5227841" y="751493"/>
            <a:ext cx="2441359" cy="677108"/>
          </a:xfrm>
          <a:prstGeom prst="rect">
            <a:avLst/>
          </a:prstGeom>
          <a:solidFill>
            <a:schemeClr val="bg1"/>
          </a:solidFill>
        </p:spPr>
        <p:txBody>
          <a:bodyPr wrap="square" lIns="0" tIns="0" rIns="0" bIns="0">
            <a:spAutoFit/>
          </a:bodyPr>
          <a:lstStyle/>
          <a:p>
            <a:pPr lvl="0" algn="ctr">
              <a:defRPr/>
            </a:pPr>
            <a:r>
              <a:rPr kumimoji="0" lang="cs-CZ" sz="1100" b="1" i="1" u="none" strike="noStrike" kern="1200" cap="none" spc="0" normalizeH="0" baseline="0" noProof="0" dirty="0">
                <a:ln>
                  <a:noFill/>
                </a:ln>
                <a:solidFill>
                  <a:srgbClr val="000000"/>
                </a:solidFill>
                <a:effectLst/>
                <a:uLnTx/>
                <a:uFillTx/>
                <a:latin typeface="Arial" panose="020B0604020202020204"/>
                <a:ea typeface="+mn-ea"/>
                <a:cs typeface="+mn-cs"/>
              </a:rPr>
              <a:t>od 30. 11. 2020 </a:t>
            </a:r>
            <a:r>
              <a:rPr lang="cs-CZ" sz="1100" b="1" i="1" dirty="0">
                <a:solidFill>
                  <a:srgbClr val="000000"/>
                </a:solidFill>
              </a:rPr>
              <a:t>návrat zbytku ZŠ, 6. – 8. třídy v rotačním režimu, </a:t>
            </a:r>
          </a:p>
          <a:p>
            <a:pPr lvl="0" algn="ctr">
              <a:defRPr/>
            </a:pPr>
            <a:r>
              <a:rPr lang="cs-CZ" sz="1100" b="1" i="1" dirty="0">
                <a:solidFill>
                  <a:srgbClr val="000000"/>
                </a:solidFill>
              </a:rPr>
              <a:t>od 7.12. návrat zbytku ročníků středních škol v rotačním režimu </a:t>
            </a:r>
            <a:endParaRPr kumimoji="0" lang="cs-CZ" sz="11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cxnSp>
        <p:nvCxnSpPr>
          <p:cNvPr id="35" name="Přímá spojnice se šipkou 20">
            <a:extLst>
              <a:ext uri="{FF2B5EF4-FFF2-40B4-BE49-F238E27FC236}">
                <a16:creationId xmlns:a16="http://schemas.microsoft.com/office/drawing/2014/main" id="{9D7BBD1D-B29E-4E73-A84E-69A717545218}"/>
              </a:ext>
            </a:extLst>
          </p:cNvPr>
          <p:cNvCxnSpPr>
            <a:cxnSpLocks/>
          </p:cNvCxnSpPr>
          <p:nvPr/>
        </p:nvCxnSpPr>
        <p:spPr>
          <a:xfrm>
            <a:off x="5628729" y="1578580"/>
            <a:ext cx="0" cy="234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6" name="Obdélník 25">
            <a:extLst>
              <a:ext uri="{FF2B5EF4-FFF2-40B4-BE49-F238E27FC236}">
                <a16:creationId xmlns:a16="http://schemas.microsoft.com/office/drawing/2014/main" id="{6F419C23-67DF-401D-A977-9A0F3F6F395E}"/>
              </a:ext>
            </a:extLst>
          </p:cNvPr>
          <p:cNvSpPr/>
          <p:nvPr/>
        </p:nvSpPr>
        <p:spPr>
          <a:xfrm>
            <a:off x="5700712" y="1713944"/>
            <a:ext cx="1723095" cy="338554"/>
          </a:xfrm>
          <a:prstGeom prst="rect">
            <a:avLst/>
          </a:prstGeom>
          <a:solidFill>
            <a:schemeClr val="bg1"/>
          </a:solidFill>
        </p:spPr>
        <p:txBody>
          <a:bodyPr wrap="square" lIns="0" tIns="0" rIns="0" bIns="0">
            <a:spAutoFit/>
          </a:bodyPr>
          <a:lstStyle/>
          <a:p>
            <a:pPr lvl="0" algn="ctr">
              <a:defRPr/>
            </a:pPr>
            <a:r>
              <a:rPr kumimoji="0" lang="cs-CZ" sz="1100" b="1" i="1" u="none" strike="noStrike" kern="1200" cap="none" spc="0" normalizeH="0" baseline="0" noProof="0" dirty="0">
                <a:ln>
                  <a:noFill/>
                </a:ln>
                <a:solidFill>
                  <a:srgbClr val="000000"/>
                </a:solidFill>
                <a:effectLst/>
                <a:uLnTx/>
                <a:uFillTx/>
                <a:latin typeface="Arial" panose="020B0604020202020204"/>
                <a:ea typeface="+mn-ea"/>
                <a:cs typeface="+mn-cs"/>
              </a:rPr>
              <a:t>od 21.12. do 3.1. </a:t>
            </a:r>
            <a:r>
              <a:rPr lang="cs-CZ" sz="1100" b="1" i="1" dirty="0">
                <a:solidFill>
                  <a:srgbClr val="000000"/>
                </a:solidFill>
              </a:rPr>
              <a:t>vánoční školní prázdniny</a:t>
            </a:r>
            <a:endParaRPr kumimoji="0" lang="cs-CZ" sz="16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cxnSp>
        <p:nvCxnSpPr>
          <p:cNvPr id="37" name="Přímá spojnice se šipkou 26">
            <a:extLst>
              <a:ext uri="{FF2B5EF4-FFF2-40B4-BE49-F238E27FC236}">
                <a16:creationId xmlns:a16="http://schemas.microsoft.com/office/drawing/2014/main" id="{14D24662-3C0C-4A32-B385-5D233178DEA8}"/>
              </a:ext>
            </a:extLst>
          </p:cNvPr>
          <p:cNvCxnSpPr>
            <a:cxnSpLocks/>
          </p:cNvCxnSpPr>
          <p:nvPr/>
        </p:nvCxnSpPr>
        <p:spPr>
          <a:xfrm>
            <a:off x="6307253" y="2052498"/>
            <a:ext cx="0" cy="13765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Obdélník 22">
            <a:extLst>
              <a:ext uri="{FF2B5EF4-FFF2-40B4-BE49-F238E27FC236}">
                <a16:creationId xmlns:a16="http://schemas.microsoft.com/office/drawing/2014/main" id="{6A80130E-5CD4-455E-8BD2-E9F87483A22D}"/>
              </a:ext>
            </a:extLst>
          </p:cNvPr>
          <p:cNvSpPr/>
          <p:nvPr/>
        </p:nvSpPr>
        <p:spPr>
          <a:xfrm>
            <a:off x="8113050" y="1150478"/>
            <a:ext cx="2032654" cy="461665"/>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1" i="1" u="none" strike="noStrike" kern="1200" cap="none" spc="0" normalizeH="0" baseline="0" noProof="0" dirty="0">
                <a:ln>
                  <a:noFill/>
                </a:ln>
                <a:solidFill>
                  <a:srgbClr val="000000"/>
                </a:solidFill>
                <a:effectLst/>
                <a:uLnTx/>
                <a:uFillTx/>
                <a:latin typeface="Arial" panose="020B0604020202020204"/>
                <a:ea typeface="+mn-ea"/>
                <a:cs typeface="+mn-cs"/>
              </a:rPr>
              <a:t>Od 1. 3. přerušení veškeré prezenční výuky</a:t>
            </a:r>
          </a:p>
        </p:txBody>
      </p:sp>
      <p:cxnSp>
        <p:nvCxnSpPr>
          <p:cNvPr id="39" name="Přímá spojnice se šipkou 23">
            <a:extLst>
              <a:ext uri="{FF2B5EF4-FFF2-40B4-BE49-F238E27FC236}">
                <a16:creationId xmlns:a16="http://schemas.microsoft.com/office/drawing/2014/main" id="{A11CE554-C9BE-4FE9-975C-62830EDCFC52}"/>
              </a:ext>
            </a:extLst>
          </p:cNvPr>
          <p:cNvCxnSpPr>
            <a:cxnSpLocks/>
          </p:cNvCxnSpPr>
          <p:nvPr/>
        </p:nvCxnSpPr>
        <p:spPr>
          <a:xfrm>
            <a:off x="9342571" y="1654209"/>
            <a:ext cx="0" cy="54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Přímá spojnice se šipkou 27">
            <a:extLst>
              <a:ext uri="{FF2B5EF4-FFF2-40B4-BE49-F238E27FC236}">
                <a16:creationId xmlns:a16="http://schemas.microsoft.com/office/drawing/2014/main" id="{CC73D204-4ED4-4BC6-80CA-FE44A04ABE3B}"/>
              </a:ext>
            </a:extLst>
          </p:cNvPr>
          <p:cNvCxnSpPr>
            <a:cxnSpLocks/>
          </p:cNvCxnSpPr>
          <p:nvPr/>
        </p:nvCxnSpPr>
        <p:spPr>
          <a:xfrm>
            <a:off x="3084473" y="2950973"/>
            <a:ext cx="0" cy="6232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Obdélník 24">
            <a:extLst>
              <a:ext uri="{FF2B5EF4-FFF2-40B4-BE49-F238E27FC236}">
                <a16:creationId xmlns:a16="http://schemas.microsoft.com/office/drawing/2014/main" id="{1D7A354B-609F-4113-B5F9-E1A5DF3B6E3E}"/>
              </a:ext>
            </a:extLst>
          </p:cNvPr>
          <p:cNvSpPr/>
          <p:nvPr/>
        </p:nvSpPr>
        <p:spPr>
          <a:xfrm>
            <a:off x="1984673" y="2406445"/>
            <a:ext cx="1472305" cy="507831"/>
          </a:xfrm>
          <a:prstGeom prst="rect">
            <a:avLst/>
          </a:prstGeom>
          <a:solidFill>
            <a:schemeClr val="bg1"/>
          </a:solidFill>
        </p:spPr>
        <p:txBody>
          <a:bodyPr wrap="square" lIns="0" tIns="0" rIns="0" bIns="0">
            <a:spAutoFit/>
          </a:bodyPr>
          <a:lstStyle/>
          <a:p>
            <a:pPr algn="ctr"/>
            <a:r>
              <a:rPr lang="cs-CZ" sz="1100" b="1" i="1" dirty="0"/>
              <a:t>od 14. 10. 2020 uzavření všech škol (mimo mateřských)</a:t>
            </a:r>
          </a:p>
        </p:txBody>
      </p:sp>
      <p:sp>
        <p:nvSpPr>
          <p:cNvPr id="19" name="Obdélník 11">
            <a:extLst>
              <a:ext uri="{FF2B5EF4-FFF2-40B4-BE49-F238E27FC236}">
                <a16:creationId xmlns:a16="http://schemas.microsoft.com/office/drawing/2014/main" id="{1D2D2BEE-8412-4BC8-8D42-27560F46A0C7}"/>
              </a:ext>
            </a:extLst>
          </p:cNvPr>
          <p:cNvSpPr/>
          <p:nvPr>
            <p:custDataLst>
              <p:tags r:id="rId4"/>
            </p:custDataLst>
          </p:nvPr>
        </p:nvSpPr>
        <p:spPr>
          <a:xfrm>
            <a:off x="137650" y="1487207"/>
            <a:ext cx="1254858" cy="738664"/>
          </a:xfrm>
          <a:prstGeom prst="rect">
            <a:avLst/>
          </a:prstGeom>
        </p:spPr>
        <p:txBody>
          <a:bodyPr wrap="square">
            <a:spAutoFit/>
          </a:bodyPr>
          <a:lstStyle/>
          <a:p>
            <a:pPr algn="ctr" fontAlgn="b"/>
            <a:r>
              <a:rPr lang="en-US" sz="1400" b="1" dirty="0" err="1">
                <a:solidFill>
                  <a:srgbClr val="000000"/>
                </a:solidFill>
                <a:latin typeface="Calibri" panose="020F0502020204030204" pitchFamily="34" charset="0"/>
              </a:rPr>
              <a:t>Relativn</a:t>
            </a:r>
            <a:r>
              <a:rPr lang="cs-CZ" sz="1400" b="1" dirty="0">
                <a:solidFill>
                  <a:srgbClr val="000000"/>
                </a:solidFill>
                <a:latin typeface="Calibri" panose="020F0502020204030204" pitchFamily="34" charset="0"/>
              </a:rPr>
              <a:t>í pozitivita testů</a:t>
            </a:r>
          </a:p>
        </p:txBody>
      </p:sp>
    </p:spTree>
    <p:extLst>
      <p:ext uri="{BB962C8B-B14F-4D97-AF65-F5344CB8AC3E}">
        <p14:creationId xmlns:p14="http://schemas.microsoft.com/office/powerpoint/2010/main" val="196331163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custDataLst>
              <p:tags r:id="rId1"/>
            </p:custDataLst>
          </p:nvPr>
        </p:nvSpPr>
        <p:spPr/>
        <p:txBody>
          <a:bodyPr>
            <a:normAutofit/>
          </a:bodyPr>
          <a:lstStyle/>
          <a:p>
            <a:r>
              <a:rPr lang="cs-CZ" sz="4000" dirty="0"/>
              <a:t>Datová a informační základna </a:t>
            </a:r>
            <a:br>
              <a:rPr lang="cs-CZ" sz="4000" dirty="0"/>
            </a:br>
            <a:r>
              <a:rPr lang="cs-CZ" sz="4000" dirty="0"/>
              <a:t>pro management pandemie COVID-19</a:t>
            </a:r>
            <a:endParaRPr lang="cs-CZ" sz="4000" b="1" dirty="0"/>
          </a:p>
        </p:txBody>
      </p:sp>
      <p:sp>
        <p:nvSpPr>
          <p:cNvPr id="3" name="Podnadpis 2"/>
          <p:cNvSpPr>
            <a:spLocks noGrp="1"/>
          </p:cNvSpPr>
          <p:nvPr>
            <p:ph type="subTitle" idx="1"/>
            <p:custDataLst>
              <p:tags r:id="rId2"/>
            </p:custDataLst>
          </p:nvPr>
        </p:nvSpPr>
        <p:spPr>
          <a:xfrm>
            <a:off x="167149" y="3823079"/>
            <a:ext cx="11710219" cy="2066443"/>
          </a:xfrm>
        </p:spPr>
        <p:txBody>
          <a:bodyPr>
            <a:normAutofit/>
          </a:bodyPr>
          <a:lstStyle/>
          <a:p>
            <a:r>
              <a:rPr lang="cs-CZ" sz="4800" b="1" dirty="0"/>
              <a:t>T</a:t>
            </a:r>
            <a:r>
              <a:rPr lang="en-US" sz="4800" b="1" dirty="0" err="1"/>
              <a:t>rasov</a:t>
            </a:r>
            <a:r>
              <a:rPr lang="cs-CZ" sz="4800" b="1" dirty="0" err="1"/>
              <a:t>ání</a:t>
            </a:r>
            <a:r>
              <a:rPr lang="cs-CZ" sz="4800" b="1" dirty="0"/>
              <a:t> dětí jako zdrojů nákazy</a:t>
            </a:r>
          </a:p>
        </p:txBody>
      </p:sp>
    </p:spTree>
    <p:extLst>
      <p:ext uri="{BB962C8B-B14F-4D97-AF65-F5344CB8AC3E}">
        <p14:creationId xmlns:p14="http://schemas.microsoft.com/office/powerpoint/2010/main" val="174104185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A8CC613-4147-47C5-96E1-0AB14F31D342}"/>
              </a:ext>
            </a:extLst>
          </p:cNvPr>
          <p:cNvSpPr/>
          <p:nvPr>
            <p:custDataLst>
              <p:tags r:id="rId1"/>
            </p:custDataLst>
          </p:nvPr>
        </p:nvSpPr>
        <p:spPr>
          <a:xfrm>
            <a:off x="6776587" y="719444"/>
            <a:ext cx="5262276" cy="5985755"/>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1200" cap="none" spc="0" normalizeH="0" baseline="0" noProof="0">
                <a:ln>
                  <a:noFill/>
                </a:ln>
                <a:solidFill>
                  <a:srgbClr val="FFFFFF"/>
                </a:solidFill>
                <a:effectLst/>
                <a:uLnTx/>
                <a:uFillTx/>
                <a:latin typeface="Arial" panose="020B0604020202020204"/>
                <a:ea typeface="+mn-ea"/>
                <a:cs typeface="+mn-cs"/>
              </a:rPr>
              <a:t>OB.Obyvatelstvo, OB.Obyvatelstvo65</a:t>
            </a:r>
          </a:p>
        </p:txBody>
      </p:sp>
      <p:sp>
        <p:nvSpPr>
          <p:cNvPr id="3" name="Nadpis 2">
            <a:extLst>
              <a:ext uri="{FF2B5EF4-FFF2-40B4-BE49-F238E27FC236}">
                <a16:creationId xmlns:a16="http://schemas.microsoft.com/office/drawing/2014/main" id="{676DEE4B-6C9D-4EEC-A274-65B0D543421D}"/>
              </a:ext>
            </a:extLst>
          </p:cNvPr>
          <p:cNvSpPr>
            <a:spLocks noGrp="1"/>
          </p:cNvSpPr>
          <p:nvPr>
            <p:ph type="title"/>
            <p:custDataLst>
              <p:tags r:id="rId2"/>
            </p:custDataLst>
          </p:nvPr>
        </p:nvSpPr>
        <p:spPr>
          <a:xfrm>
            <a:off x="153139" y="37836"/>
            <a:ext cx="7832903" cy="576000"/>
          </a:xfrm>
        </p:spPr>
        <p:txBody>
          <a:bodyPr/>
          <a:lstStyle/>
          <a:p>
            <a:r>
              <a:rPr lang="en-US" sz="1800" dirty="0" err="1">
                <a:latin typeface="+mj-lt"/>
              </a:rPr>
              <a:t>Datov</a:t>
            </a:r>
            <a:r>
              <a:rPr lang="cs-CZ" sz="1800" dirty="0">
                <a:latin typeface="+mj-lt"/>
              </a:rPr>
              <a:t>é zdroje trasování</a:t>
            </a:r>
          </a:p>
        </p:txBody>
      </p:sp>
      <p:pic>
        <p:nvPicPr>
          <p:cNvPr id="11" name="Picture 10">
            <a:extLst>
              <a:ext uri="{FF2B5EF4-FFF2-40B4-BE49-F238E27FC236}">
                <a16:creationId xmlns:a16="http://schemas.microsoft.com/office/drawing/2014/main" id="{FE61B9EF-6CEF-4805-8FC0-3943CFA76061}"/>
              </a:ext>
            </a:extLst>
          </p:cNvPr>
          <p:cNvPicPr>
            <a:picLocks noChangeAspect="1"/>
          </p:cNvPicPr>
          <p:nvPr>
            <p:custDataLst>
              <p:tags r:id="rId3"/>
            </p:custDataLst>
          </p:nvPr>
        </p:nvPicPr>
        <p:blipFill>
          <a:blip r:embed="rId14" cstate="hqprint">
            <a:extLst>
              <a:ext uri="{28A0092B-C50C-407E-A947-70E740481C1C}">
                <a14:useLocalDpi xmlns:a14="http://schemas.microsoft.com/office/drawing/2010/main" val="0"/>
              </a:ext>
            </a:extLst>
          </a:blip>
          <a:stretch>
            <a:fillRect/>
          </a:stretch>
        </p:blipFill>
        <p:spPr>
          <a:xfrm>
            <a:off x="435900" y="1350627"/>
            <a:ext cx="2275324" cy="4981308"/>
          </a:xfrm>
          <a:prstGeom prst="rect">
            <a:avLst/>
          </a:prstGeom>
          <a:ln>
            <a:solidFill>
              <a:schemeClr val="tx1"/>
            </a:solidFill>
          </a:ln>
        </p:spPr>
      </p:pic>
      <p:pic>
        <p:nvPicPr>
          <p:cNvPr id="14" name="Picture 13" descr="Graphical user interface, text, application&#10;&#10;Description automatically generated">
            <a:extLst>
              <a:ext uri="{FF2B5EF4-FFF2-40B4-BE49-F238E27FC236}">
                <a16:creationId xmlns:a16="http://schemas.microsoft.com/office/drawing/2014/main" id="{9D6A00C5-C32B-4CE2-9749-D9D3B26A8483}"/>
              </a:ext>
            </a:extLst>
          </p:cNvPr>
          <p:cNvPicPr>
            <a:picLocks noChangeAspect="1"/>
          </p:cNvPicPr>
          <p:nvPr>
            <p:custDataLst>
              <p:tags r:id="rId4"/>
            </p:custDataLst>
          </p:nvPr>
        </p:nvPicPr>
        <p:blipFill>
          <a:blip r:embed="rId15" cstate="hqprint">
            <a:extLst>
              <a:ext uri="{28A0092B-C50C-407E-A947-70E740481C1C}">
                <a14:useLocalDpi xmlns:a14="http://schemas.microsoft.com/office/drawing/2010/main" val="0"/>
              </a:ext>
            </a:extLst>
          </a:blip>
          <a:stretch>
            <a:fillRect/>
          </a:stretch>
        </p:blipFill>
        <p:spPr>
          <a:xfrm>
            <a:off x="2900863" y="1350627"/>
            <a:ext cx="2601495" cy="4981308"/>
          </a:xfrm>
          <a:prstGeom prst="rect">
            <a:avLst/>
          </a:prstGeom>
          <a:ln>
            <a:solidFill>
              <a:schemeClr val="tx1"/>
            </a:solidFill>
          </a:ln>
        </p:spPr>
      </p:pic>
      <p:sp>
        <p:nvSpPr>
          <p:cNvPr id="15" name="TextBox 14">
            <a:extLst>
              <a:ext uri="{FF2B5EF4-FFF2-40B4-BE49-F238E27FC236}">
                <a16:creationId xmlns:a16="http://schemas.microsoft.com/office/drawing/2014/main" id="{32C2F4C0-DA93-4AAC-A4B9-9D3B263F6F4C}"/>
              </a:ext>
            </a:extLst>
          </p:cNvPr>
          <p:cNvSpPr txBox="1"/>
          <p:nvPr>
            <p:custDataLst>
              <p:tags r:id="rId5"/>
            </p:custDataLst>
          </p:nvPr>
        </p:nvSpPr>
        <p:spPr>
          <a:xfrm>
            <a:off x="367479" y="827407"/>
            <a:ext cx="241216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srgbClr val="000000"/>
                </a:solidFill>
                <a:effectLst/>
                <a:uLnTx/>
                <a:uFillTx/>
                <a:latin typeface="Arial" panose="020B0604020202020204"/>
                <a:ea typeface="+mn-ea"/>
                <a:cs typeface="+mn-cs"/>
              </a:rPr>
              <a:t>Formul</a:t>
            </a:r>
            <a:r>
              <a:rPr kumimoji="0" lang="cs-CZ" sz="1400" b="0" i="0" u="none" strike="noStrike" kern="1200" cap="none" spc="0" normalizeH="0" baseline="0" noProof="0" dirty="0" err="1">
                <a:ln>
                  <a:noFill/>
                </a:ln>
                <a:solidFill>
                  <a:srgbClr val="000000"/>
                </a:solidFill>
                <a:effectLst/>
                <a:uLnTx/>
                <a:uFillTx/>
                <a:latin typeface="Arial" panose="020B0604020202020204"/>
                <a:ea typeface="+mn-ea"/>
                <a:cs typeface="+mn-cs"/>
              </a:rPr>
              <a:t>ář</a:t>
            </a:r>
            <a:r>
              <a:rPr kumimoji="0" lang="cs-CZ" sz="1400" b="0" i="0" u="none" strike="noStrike" kern="1200" cap="none" spc="0" normalizeH="0" baseline="0" noProof="0" dirty="0">
                <a:ln>
                  <a:noFill/>
                </a:ln>
                <a:solidFill>
                  <a:srgbClr val="000000"/>
                </a:solidFill>
                <a:effectLst/>
                <a:uLnTx/>
                <a:uFillTx/>
                <a:latin typeface="Arial" panose="020B0604020202020204"/>
                <a:ea typeface="+mn-ea"/>
                <a:cs typeface="+mn-cs"/>
              </a:rPr>
              <a:t> pozitivního případů</a:t>
            </a:r>
          </a:p>
        </p:txBody>
      </p:sp>
      <p:sp>
        <p:nvSpPr>
          <p:cNvPr id="16" name="TextBox 15">
            <a:extLst>
              <a:ext uri="{FF2B5EF4-FFF2-40B4-BE49-F238E27FC236}">
                <a16:creationId xmlns:a16="http://schemas.microsoft.com/office/drawing/2014/main" id="{5DBE5A8D-E41B-4FED-8A56-AF5275AFD9CD}"/>
              </a:ext>
            </a:extLst>
          </p:cNvPr>
          <p:cNvSpPr txBox="1"/>
          <p:nvPr>
            <p:custDataLst>
              <p:tags r:id="rId6"/>
            </p:custDataLst>
          </p:nvPr>
        </p:nvSpPr>
        <p:spPr>
          <a:xfrm>
            <a:off x="2863507" y="827407"/>
            <a:ext cx="241216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srgbClr val="000000"/>
                </a:solidFill>
                <a:effectLst/>
                <a:uLnTx/>
                <a:uFillTx/>
                <a:latin typeface="Arial" panose="020B0604020202020204"/>
                <a:ea typeface="+mn-ea"/>
                <a:cs typeface="+mn-cs"/>
              </a:rPr>
              <a:t>Formul</a:t>
            </a:r>
            <a:r>
              <a:rPr kumimoji="0" lang="cs-CZ" sz="1400" b="0" i="0" u="none" strike="noStrike" kern="1200" cap="none" spc="0" normalizeH="0" baseline="0" noProof="0" dirty="0" err="1">
                <a:ln>
                  <a:noFill/>
                </a:ln>
                <a:solidFill>
                  <a:srgbClr val="000000"/>
                </a:solidFill>
                <a:effectLst/>
                <a:uLnTx/>
                <a:uFillTx/>
                <a:latin typeface="Arial" panose="020B0604020202020204"/>
                <a:ea typeface="+mn-ea"/>
                <a:cs typeface="+mn-cs"/>
              </a:rPr>
              <a:t>ář</a:t>
            </a:r>
            <a:r>
              <a:rPr kumimoji="0" lang="cs-CZ" sz="14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US" sz="1400" b="0" i="0" u="none" strike="noStrike" kern="1200" cap="none" spc="0" normalizeH="0" baseline="0" noProof="0" dirty="0" err="1">
                <a:ln>
                  <a:noFill/>
                </a:ln>
                <a:solidFill>
                  <a:srgbClr val="000000"/>
                </a:solidFill>
                <a:effectLst/>
                <a:uLnTx/>
                <a:uFillTx/>
                <a:latin typeface="Arial" panose="020B0604020202020204"/>
                <a:ea typeface="+mn-ea"/>
                <a:cs typeface="+mn-cs"/>
              </a:rPr>
              <a:t>kontakt</a:t>
            </a:r>
            <a:r>
              <a:rPr kumimoji="0" lang="cs-CZ" sz="1400" b="0" i="0" u="none" strike="noStrike" kern="1200" cap="none" spc="0" normalizeH="0" baseline="0" noProof="0" dirty="0">
                <a:ln>
                  <a:noFill/>
                </a:ln>
                <a:solidFill>
                  <a:srgbClr val="000000"/>
                </a:solidFill>
                <a:effectLst/>
                <a:uLnTx/>
                <a:uFillTx/>
                <a:latin typeface="Arial" panose="020B0604020202020204"/>
                <a:ea typeface="+mn-ea"/>
                <a:cs typeface="+mn-cs"/>
              </a:rPr>
              <a:t>ů pozitivního případu</a:t>
            </a:r>
          </a:p>
        </p:txBody>
      </p:sp>
      <p:sp>
        <p:nvSpPr>
          <p:cNvPr id="18" name="Rectangle 17">
            <a:extLst>
              <a:ext uri="{FF2B5EF4-FFF2-40B4-BE49-F238E27FC236}">
                <a16:creationId xmlns:a16="http://schemas.microsoft.com/office/drawing/2014/main" id="{25854D91-C53E-40C6-8AE9-2AD616ACB9CA}"/>
              </a:ext>
            </a:extLst>
          </p:cNvPr>
          <p:cNvSpPr/>
          <p:nvPr>
            <p:custDataLst>
              <p:tags r:id="rId7"/>
            </p:custDataLst>
          </p:nvPr>
        </p:nvSpPr>
        <p:spPr>
          <a:xfrm>
            <a:off x="153138" y="708660"/>
            <a:ext cx="6532887" cy="5985755"/>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1200" cap="none" spc="0" normalizeH="0" baseline="0" noProof="0">
                <a:ln>
                  <a:noFill/>
                </a:ln>
                <a:solidFill>
                  <a:srgbClr val="FFFFFF"/>
                </a:solidFill>
                <a:effectLst/>
                <a:uLnTx/>
                <a:uFillTx/>
                <a:latin typeface="Arial" panose="020B0604020202020204"/>
                <a:ea typeface="+mn-ea"/>
                <a:cs typeface="+mn-cs"/>
              </a:rPr>
              <a:t>OB.Obyvatelstvo, OB.Obyvatelstvo65</a:t>
            </a:r>
          </a:p>
        </p:txBody>
      </p:sp>
      <p:sp>
        <p:nvSpPr>
          <p:cNvPr id="17" name="Arrow: Right 16">
            <a:extLst>
              <a:ext uri="{FF2B5EF4-FFF2-40B4-BE49-F238E27FC236}">
                <a16:creationId xmlns:a16="http://schemas.microsoft.com/office/drawing/2014/main" id="{8293DA5F-2B80-4E19-A319-AB990B115C1E}"/>
              </a:ext>
            </a:extLst>
          </p:cNvPr>
          <p:cNvSpPr/>
          <p:nvPr>
            <p:custDataLst>
              <p:tags r:id="rId8"/>
            </p:custDataLst>
          </p:nvPr>
        </p:nvSpPr>
        <p:spPr>
          <a:xfrm>
            <a:off x="6446520" y="2929890"/>
            <a:ext cx="861060" cy="9982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 name="TextBox 18">
            <a:extLst>
              <a:ext uri="{FF2B5EF4-FFF2-40B4-BE49-F238E27FC236}">
                <a16:creationId xmlns:a16="http://schemas.microsoft.com/office/drawing/2014/main" id="{40260395-F876-4B99-897D-8EEE6C9E97FB}"/>
              </a:ext>
            </a:extLst>
          </p:cNvPr>
          <p:cNvSpPr txBox="1"/>
          <p:nvPr>
            <p:custDataLst>
              <p:tags r:id="rId9"/>
            </p:custDataLst>
          </p:nvPr>
        </p:nvSpPr>
        <p:spPr>
          <a:xfrm rot="16200000">
            <a:off x="5095066" y="3136612"/>
            <a:ext cx="164179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3200" b="1" i="0" u="none" strike="noStrike" kern="1200" cap="none" spc="0" normalizeH="0" baseline="0" noProof="0" dirty="0" err="1">
                <a:ln>
                  <a:noFill/>
                </a:ln>
                <a:solidFill>
                  <a:srgbClr val="000000"/>
                </a:solidFill>
                <a:effectLst/>
                <a:uLnTx/>
                <a:uFillTx/>
                <a:latin typeface="Arial" panose="020B0604020202020204"/>
                <a:ea typeface="+mn-ea"/>
                <a:cs typeface="+mn-cs"/>
              </a:rPr>
              <a:t>Daktela</a:t>
            </a:r>
            <a:endParaRPr kumimoji="0" lang="cs-CZ" sz="3200" b="1"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1" name="TextBox 20">
            <a:extLst>
              <a:ext uri="{FF2B5EF4-FFF2-40B4-BE49-F238E27FC236}">
                <a16:creationId xmlns:a16="http://schemas.microsoft.com/office/drawing/2014/main" id="{A19A4F07-E8C3-4840-9F2A-036390519EF2}"/>
              </a:ext>
            </a:extLst>
          </p:cNvPr>
          <p:cNvSpPr txBox="1"/>
          <p:nvPr>
            <p:custDataLst>
              <p:tags r:id="rId10"/>
            </p:custDataLst>
          </p:nvPr>
        </p:nvSpPr>
        <p:spPr>
          <a:xfrm rot="16200000">
            <a:off x="7108489" y="3136611"/>
            <a:ext cx="98296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3200" b="1" i="0" u="none" strike="noStrike" kern="1200" cap="none" spc="0" normalizeH="0" baseline="0" noProof="0" dirty="0">
                <a:ln>
                  <a:noFill/>
                </a:ln>
                <a:solidFill>
                  <a:srgbClr val="000000"/>
                </a:solidFill>
                <a:effectLst/>
                <a:uLnTx/>
                <a:uFillTx/>
                <a:latin typeface="Arial" panose="020B0604020202020204"/>
                <a:ea typeface="+mn-ea"/>
                <a:cs typeface="+mn-cs"/>
              </a:rPr>
              <a:t>ISIN</a:t>
            </a:r>
          </a:p>
        </p:txBody>
      </p:sp>
      <p:sp>
        <p:nvSpPr>
          <p:cNvPr id="22" name="TextBox 21">
            <a:extLst>
              <a:ext uri="{FF2B5EF4-FFF2-40B4-BE49-F238E27FC236}">
                <a16:creationId xmlns:a16="http://schemas.microsoft.com/office/drawing/2014/main" id="{028CDB65-B432-475E-8B46-076799FDB264}"/>
              </a:ext>
            </a:extLst>
          </p:cNvPr>
          <p:cNvSpPr txBox="1"/>
          <p:nvPr>
            <p:custDataLst>
              <p:tags r:id="rId11"/>
            </p:custDataLst>
          </p:nvPr>
        </p:nvSpPr>
        <p:spPr>
          <a:xfrm>
            <a:off x="7982919" y="1720292"/>
            <a:ext cx="3695589" cy="31393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000000"/>
                </a:solidFill>
                <a:effectLst/>
                <a:uLnTx/>
                <a:uFillTx/>
                <a:latin typeface="Arial" panose="020B0604020202020204"/>
                <a:ea typeface="+mn-ea"/>
                <a:cs typeface="+mn-cs"/>
              </a:rPr>
              <a:t>Napojen</a:t>
            </a:r>
            <a:r>
              <a:rPr kumimoji="0" lang="cs-CZ" sz="1800" b="0" i="0" u="none" strike="noStrike" kern="1200" cap="none" spc="0" normalizeH="0" baseline="0" noProof="0" dirty="0">
                <a:ln>
                  <a:noFill/>
                </a:ln>
                <a:solidFill>
                  <a:srgbClr val="000000"/>
                </a:solidFill>
                <a:effectLst/>
                <a:uLnTx/>
                <a:uFillTx/>
                <a:latin typeface="Arial" panose="020B0604020202020204"/>
                <a:ea typeface="+mn-ea"/>
                <a:cs typeface="+mn-cs"/>
              </a:rPr>
              <a:t>í na zbývající data ISIN, možnost hodnocení:</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cs-CZ" sz="1800" b="0" i="0" u="none" strike="noStrike" kern="1200" cap="none" spc="0" normalizeH="0" baseline="0" noProof="0" dirty="0">
                <a:ln>
                  <a:noFill/>
                </a:ln>
                <a:solidFill>
                  <a:srgbClr val="000000"/>
                </a:solidFill>
                <a:effectLst/>
                <a:uLnTx/>
                <a:uFillTx/>
                <a:latin typeface="Arial" panose="020B0604020202020204"/>
                <a:ea typeface="+mn-ea"/>
                <a:cs typeface="+mn-cs"/>
              </a:rPr>
              <a:t>Počty kontaktů</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cs-CZ" sz="1800" b="0" i="0" u="none" strike="noStrike" kern="1200" cap="none" spc="0" normalizeH="0" baseline="0" noProof="0" dirty="0">
                <a:ln>
                  <a:noFill/>
                </a:ln>
                <a:solidFill>
                  <a:srgbClr val="000000"/>
                </a:solidFill>
                <a:effectLst/>
                <a:uLnTx/>
                <a:uFillTx/>
                <a:latin typeface="Arial" panose="020B0604020202020204"/>
                <a:ea typeface="+mn-ea"/>
                <a:cs typeface="+mn-cs"/>
              </a:rPr>
              <a:t>Počty pozitivních kontaktů</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cs-CZ" sz="1800" b="0" i="0" u="none" strike="noStrike" kern="1200" cap="none" spc="0" normalizeH="0" baseline="0" noProof="0" dirty="0">
                <a:ln>
                  <a:noFill/>
                </a:ln>
                <a:solidFill>
                  <a:srgbClr val="000000"/>
                </a:solidFill>
                <a:effectLst/>
                <a:uLnTx/>
                <a:uFillTx/>
                <a:latin typeface="Arial" panose="020B0604020202020204"/>
                <a:ea typeface="+mn-ea"/>
                <a:cs typeface="+mn-cs"/>
              </a:rPr>
              <a:t>Efektivita trasování</a:t>
            </a:r>
            <a:endPar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Char</a:t>
            </a:r>
            <a:r>
              <a:rPr kumimoji="0" lang="cs-CZ" sz="1800" b="0" i="0" u="none" strike="noStrike" kern="1200" cap="none" spc="0" normalizeH="0" baseline="0" noProof="0" dirty="0">
                <a:ln>
                  <a:noFill/>
                </a:ln>
                <a:solidFill>
                  <a:srgbClr val="000000"/>
                </a:solidFill>
                <a:effectLst/>
                <a:uLnTx/>
                <a:uFillTx/>
                <a:latin typeface="Arial" panose="020B0604020202020204"/>
                <a:ea typeface="+mn-ea"/>
                <a:cs typeface="+mn-cs"/>
              </a:rPr>
              <a:t>a</a:t>
            </a:r>
            <a:r>
              <a:rPr kumimoji="0" lang="en-US" sz="1800" b="0" i="0" u="none" strike="noStrike" kern="1200" cap="none" spc="0" normalizeH="0" baseline="0" noProof="0" dirty="0" err="1">
                <a:ln>
                  <a:noFill/>
                </a:ln>
                <a:solidFill>
                  <a:srgbClr val="000000"/>
                </a:solidFill>
                <a:effectLst/>
                <a:uLnTx/>
                <a:uFillTx/>
                <a:latin typeface="Arial" panose="020B0604020202020204"/>
                <a:ea typeface="+mn-ea"/>
                <a:cs typeface="+mn-cs"/>
              </a:rPr>
              <a:t>kteristiky</a:t>
            </a: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US" sz="1800" b="0" i="0" u="none" strike="noStrike" kern="1200" cap="none" spc="0" normalizeH="0" baseline="0" noProof="0" dirty="0" err="1">
                <a:ln>
                  <a:noFill/>
                </a:ln>
                <a:solidFill>
                  <a:srgbClr val="000000"/>
                </a:solidFill>
                <a:effectLst/>
                <a:uLnTx/>
                <a:uFillTx/>
                <a:latin typeface="Arial" panose="020B0604020202020204"/>
                <a:ea typeface="+mn-ea"/>
                <a:cs typeface="+mn-cs"/>
              </a:rPr>
              <a:t>pacient</a:t>
            </a:r>
            <a:r>
              <a:rPr kumimoji="0" lang="cs-CZ" sz="1800" b="0" i="0" u="none" strike="noStrike" kern="1200" cap="none" spc="0" normalizeH="0" baseline="0" noProof="0" dirty="0">
                <a:ln>
                  <a:noFill/>
                </a:ln>
                <a:solidFill>
                  <a:srgbClr val="000000"/>
                </a:solidFill>
                <a:effectLst/>
                <a:uLnTx/>
                <a:uFillTx/>
                <a:latin typeface="Arial" panose="020B0604020202020204"/>
                <a:ea typeface="+mn-ea"/>
                <a:cs typeface="+mn-cs"/>
              </a:rPr>
              <a:t>ů ovlivňující počty kontaktů, pozitivních kontaktů a trasování (věk, zaměstnání, bydliště, přítomnost mutací aj.)</a:t>
            </a:r>
          </a:p>
        </p:txBody>
      </p:sp>
    </p:spTree>
    <p:extLst>
      <p:ext uri="{BB962C8B-B14F-4D97-AF65-F5344CB8AC3E}">
        <p14:creationId xmlns:p14="http://schemas.microsoft.com/office/powerpoint/2010/main" val="223939780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a:extLst>
              <a:ext uri="{FF2B5EF4-FFF2-40B4-BE49-F238E27FC236}">
                <a16:creationId xmlns:a16="http://schemas.microsoft.com/office/drawing/2014/main" id="{676DEE4B-6C9D-4EEC-A274-65B0D543421D}"/>
              </a:ext>
            </a:extLst>
          </p:cNvPr>
          <p:cNvSpPr>
            <a:spLocks noGrp="1"/>
          </p:cNvSpPr>
          <p:nvPr>
            <p:ph type="title"/>
            <p:custDataLst>
              <p:tags r:id="rId1"/>
            </p:custDataLst>
          </p:nvPr>
        </p:nvSpPr>
        <p:spPr>
          <a:xfrm>
            <a:off x="153139" y="37836"/>
            <a:ext cx="7832903" cy="576000"/>
          </a:xfrm>
        </p:spPr>
        <p:txBody>
          <a:bodyPr/>
          <a:lstStyle/>
          <a:p>
            <a:r>
              <a:rPr lang="cs-CZ" sz="1800" dirty="0">
                <a:latin typeface="+mj-lt"/>
              </a:rPr>
              <a:t>Počet pozitivních kontaktů v roce 2021 u pozitivních do 19 let</a:t>
            </a:r>
          </a:p>
        </p:txBody>
      </p:sp>
      <p:graphicFrame>
        <p:nvGraphicFramePr>
          <p:cNvPr id="8" name="Chart 7">
            <a:extLst>
              <a:ext uri="{FF2B5EF4-FFF2-40B4-BE49-F238E27FC236}">
                <a16:creationId xmlns:a16="http://schemas.microsoft.com/office/drawing/2014/main" id="{EAA4C8F5-3961-4435-909E-551EF6EFBFC4}"/>
              </a:ext>
            </a:extLst>
          </p:cNvPr>
          <p:cNvGraphicFramePr/>
          <p:nvPr>
            <p:custDataLst>
              <p:tags r:id="rId2"/>
            </p:custDataLst>
            <p:extLst>
              <p:ext uri="{D42A27DB-BD31-4B8C-83A1-F6EECF244321}">
                <p14:modId xmlns:p14="http://schemas.microsoft.com/office/powerpoint/2010/main" val="2206882926"/>
              </p:ext>
            </p:extLst>
          </p:nvPr>
        </p:nvGraphicFramePr>
        <p:xfrm>
          <a:off x="476304" y="883995"/>
          <a:ext cx="11498391" cy="5418667"/>
        </p:xfrm>
        <a:graphic>
          <a:graphicData uri="http://schemas.openxmlformats.org/drawingml/2006/chart">
            <c:chart xmlns:c="http://schemas.openxmlformats.org/drawingml/2006/chart" xmlns:r="http://schemas.openxmlformats.org/officeDocument/2006/relationships" r:id="rId7"/>
          </a:graphicData>
        </a:graphic>
      </p:graphicFrame>
      <p:sp>
        <p:nvSpPr>
          <p:cNvPr id="9" name="TextBox 8">
            <a:extLst>
              <a:ext uri="{FF2B5EF4-FFF2-40B4-BE49-F238E27FC236}">
                <a16:creationId xmlns:a16="http://schemas.microsoft.com/office/drawing/2014/main" id="{08A7F9BC-8953-402E-BAC2-7F614F142252}"/>
              </a:ext>
            </a:extLst>
          </p:cNvPr>
          <p:cNvSpPr txBox="1"/>
          <p:nvPr>
            <p:custDataLst>
              <p:tags r:id="rId3"/>
            </p:custDataLst>
          </p:nvPr>
        </p:nvSpPr>
        <p:spPr>
          <a:xfrm>
            <a:off x="5863473" y="6117996"/>
            <a:ext cx="177484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P</a:t>
            </a:r>
            <a:r>
              <a:rPr kumimoji="0" lang="cs-CZ" sz="1800" b="0" i="0" u="none" strike="noStrike" kern="1200" cap="none" spc="0" normalizeH="0" baseline="0" noProof="0" dirty="0" err="1">
                <a:ln>
                  <a:noFill/>
                </a:ln>
                <a:solidFill>
                  <a:srgbClr val="000000"/>
                </a:solidFill>
                <a:effectLst/>
                <a:uLnTx/>
                <a:uFillTx/>
                <a:latin typeface="Arial" panose="020B0604020202020204"/>
                <a:ea typeface="+mn-ea"/>
                <a:cs typeface="+mn-cs"/>
              </a:rPr>
              <a:t>očet</a:t>
            </a:r>
            <a:r>
              <a:rPr kumimoji="0" lang="cs-CZ" sz="1800" b="0" i="0" u="none" strike="noStrike" kern="1200" cap="none" spc="0" normalizeH="0" baseline="0" noProof="0" dirty="0">
                <a:ln>
                  <a:noFill/>
                </a:ln>
                <a:solidFill>
                  <a:srgbClr val="000000"/>
                </a:solidFill>
                <a:effectLst/>
                <a:uLnTx/>
                <a:uFillTx/>
                <a:latin typeface="Arial" panose="020B0604020202020204"/>
                <a:ea typeface="+mn-ea"/>
                <a:cs typeface="+mn-cs"/>
              </a:rPr>
              <a:t> kontaktů </a:t>
            </a:r>
          </a:p>
        </p:txBody>
      </p:sp>
      <p:sp>
        <p:nvSpPr>
          <p:cNvPr id="15" name="TextBox 14">
            <a:extLst>
              <a:ext uri="{FF2B5EF4-FFF2-40B4-BE49-F238E27FC236}">
                <a16:creationId xmlns:a16="http://schemas.microsoft.com/office/drawing/2014/main" id="{339C245D-E522-4C1E-B4CD-302AAD0B7823}"/>
              </a:ext>
            </a:extLst>
          </p:cNvPr>
          <p:cNvSpPr txBox="1"/>
          <p:nvPr>
            <p:custDataLst>
              <p:tags r:id="rId4"/>
            </p:custDataLst>
          </p:nvPr>
        </p:nvSpPr>
        <p:spPr>
          <a:xfrm rot="16200000">
            <a:off x="-1925265" y="3148285"/>
            <a:ext cx="4803139"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1200" cap="none" spc="0" normalizeH="0" baseline="0" noProof="0" dirty="0">
                <a:ln>
                  <a:noFill/>
                </a:ln>
                <a:solidFill>
                  <a:srgbClr val="000000"/>
                </a:solidFill>
                <a:effectLst/>
                <a:uLnTx/>
                <a:uFillTx/>
                <a:latin typeface="Arial" panose="020B0604020202020204"/>
                <a:ea typeface="+mn-ea"/>
                <a:cs typeface="+mn-cs"/>
              </a:rPr>
              <a:t>Pacienti s COVID 19 a alespoň jedním </a:t>
            </a:r>
            <a:r>
              <a:rPr kumimoji="0" lang="cs-CZ" sz="1800" b="0" i="0" u="none" strike="noStrike" kern="1200" cap="none" spc="0" normalizeH="0" baseline="0" noProof="0" dirty="0" smtClean="0">
                <a:ln>
                  <a:noFill/>
                </a:ln>
                <a:solidFill>
                  <a:srgbClr val="000000"/>
                </a:solidFill>
                <a:effectLst/>
                <a:uLnTx/>
                <a:uFillTx/>
                <a:latin typeface="Arial" panose="020B0604020202020204"/>
                <a:ea typeface="+mn-ea"/>
                <a:cs typeface="+mn-cs"/>
              </a:rPr>
              <a:t>uvedeným rizikovým kontaktem </a:t>
            </a:r>
            <a:r>
              <a:rPr kumimoji="0" lang="cs-CZ" sz="1800" b="0" i="0" u="none" strike="noStrike" kern="1200" cap="none" spc="0" normalizeH="0" baseline="0" noProof="0" dirty="0">
                <a:ln>
                  <a:noFill/>
                </a:ln>
                <a:solidFill>
                  <a:srgbClr val="000000"/>
                </a:solidFill>
                <a:effectLst/>
                <a:uLnTx/>
                <a:uFillTx/>
                <a:latin typeface="Arial" panose="020B0604020202020204"/>
                <a:ea typeface="+mn-ea"/>
                <a:cs typeface="+mn-cs"/>
              </a:rPr>
              <a:t>(%)</a:t>
            </a:r>
          </a:p>
        </p:txBody>
      </p:sp>
      <p:sp>
        <p:nvSpPr>
          <p:cNvPr id="6" name="Pravá složená závorka 5"/>
          <p:cNvSpPr/>
          <p:nvPr/>
        </p:nvSpPr>
        <p:spPr>
          <a:xfrm rot="16200000">
            <a:off x="9218045" y="2838811"/>
            <a:ext cx="500332" cy="4699957"/>
          </a:xfrm>
          <a:prstGeom prst="rightBrace">
            <a:avLst/>
          </a:prstGeom>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cs-CZ"/>
          </a:p>
        </p:txBody>
      </p:sp>
    </p:spTree>
    <p:extLst>
      <p:ext uri="{BB962C8B-B14F-4D97-AF65-F5344CB8AC3E}">
        <p14:creationId xmlns:p14="http://schemas.microsoft.com/office/powerpoint/2010/main" val="39762374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26791985-0A9D-467D-9316-BA687BC01F81}"/>
              </a:ext>
            </a:extLst>
          </p:cNvPr>
          <p:cNvGraphicFramePr>
            <a:graphicFrameLocks noGrp="1"/>
          </p:cNvGraphicFramePr>
          <p:nvPr>
            <p:custDataLst>
              <p:tags r:id="rId1"/>
            </p:custDataLst>
            <p:extLst/>
          </p:nvPr>
        </p:nvGraphicFramePr>
        <p:xfrm>
          <a:off x="0" y="1913640"/>
          <a:ext cx="12192000" cy="4609710"/>
        </p:xfrm>
        <a:graphic>
          <a:graphicData uri="http://schemas.openxmlformats.org/drawingml/2006/table">
            <a:tbl>
              <a:tblPr>
                <a:tableStyleId>{5C22544A-7EE6-4342-B048-85BDC9FD1C3A}</a:tableStyleId>
              </a:tblPr>
              <a:tblGrid>
                <a:gridCol w="810705">
                  <a:extLst>
                    <a:ext uri="{9D8B030D-6E8A-4147-A177-3AD203B41FA5}">
                      <a16:colId xmlns:a16="http://schemas.microsoft.com/office/drawing/2014/main" val="560481698"/>
                    </a:ext>
                  </a:extLst>
                </a:gridCol>
                <a:gridCol w="11381295">
                  <a:extLst>
                    <a:ext uri="{9D8B030D-6E8A-4147-A177-3AD203B41FA5}">
                      <a16:colId xmlns:a16="http://schemas.microsoft.com/office/drawing/2014/main" val="300572843"/>
                    </a:ext>
                  </a:extLst>
                </a:gridCol>
              </a:tblGrid>
              <a:tr h="460971">
                <a:tc>
                  <a:txBody>
                    <a:bodyPr/>
                    <a:lstStyle/>
                    <a:p>
                      <a:pPr marL="0" algn="r" defTabSz="914400" rtl="0" eaLnBrk="1" fontAlgn="b" latinLnBrk="0" hangingPunct="1"/>
                      <a:r>
                        <a:rPr lang="cs-CZ" sz="1400" u="none" strike="noStrike" kern="1200" dirty="0">
                          <a:solidFill>
                            <a:schemeClr val="dk1"/>
                          </a:solidFill>
                          <a:effectLst/>
                          <a:latin typeface="+mn-lt"/>
                          <a:ea typeface="+mn-ea"/>
                          <a:cs typeface="+mn-cs"/>
                        </a:rPr>
                        <a:t>0 - 2</a:t>
                      </a:r>
                    </a:p>
                  </a:txBody>
                  <a:tcPr marL="9525" marR="9525" marT="9525" marB="0" anchor="ctr">
                    <a:lnB w="12700" cap="flat" cmpd="sng" algn="ctr">
                      <a:solidFill>
                        <a:schemeClr val="bg1">
                          <a:lumMod val="85000"/>
                        </a:schemeClr>
                      </a:solidFill>
                      <a:prstDash val="solid"/>
                      <a:round/>
                      <a:headEnd type="none" w="med" len="med"/>
                      <a:tailEnd type="none" w="med" len="med"/>
                    </a:lnB>
                    <a:noFill/>
                  </a:tcPr>
                </a:tc>
                <a:tc>
                  <a:txBody>
                    <a:bodyPr/>
                    <a:lstStyle/>
                    <a:p>
                      <a:pPr algn="l" fontAlgn="t"/>
                      <a:endParaRPr lang="cs-CZ" sz="1400" b="0" i="0" u="none" strike="noStrike" dirty="0">
                        <a:solidFill>
                          <a:srgbClr val="333399"/>
                        </a:solidFill>
                        <a:effectLst/>
                        <a:latin typeface="Arial" panose="020B0604020202020204" pitchFamily="34" charset="0"/>
                      </a:endParaRPr>
                    </a:p>
                  </a:txBody>
                  <a:tcPr marL="9525" marR="9525" marT="9525" marB="0">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918055544"/>
                  </a:ext>
                </a:extLst>
              </a:tr>
              <a:tr h="460971">
                <a:tc>
                  <a:txBody>
                    <a:bodyPr/>
                    <a:lstStyle/>
                    <a:p>
                      <a:pPr marL="0" algn="r" defTabSz="914400" rtl="0" eaLnBrk="1" fontAlgn="b" latinLnBrk="0" hangingPunct="1"/>
                      <a:r>
                        <a:rPr lang="cs-CZ" sz="1400" u="none" strike="noStrike" kern="1200" dirty="0">
                          <a:solidFill>
                            <a:schemeClr val="dk1"/>
                          </a:solidFill>
                          <a:effectLst/>
                          <a:latin typeface="+mn-lt"/>
                          <a:ea typeface="+mn-ea"/>
                          <a:cs typeface="+mn-cs"/>
                        </a:rPr>
                        <a:t>3 - 5</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fontAlgn="t"/>
                      <a:endParaRPr lang="cs-CZ" sz="1400" b="0" i="0" u="none" strike="noStrike" dirty="0">
                        <a:solidFill>
                          <a:srgbClr val="333399"/>
                        </a:solidFill>
                        <a:effectLst/>
                        <a:latin typeface="Arial" panose="020B0604020202020204" pitchFamily="34" charset="0"/>
                      </a:endParaRPr>
                    </a:p>
                  </a:txBody>
                  <a:tcPr marL="9525" marR="9525" marT="9525" marB="0">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085015218"/>
                  </a:ext>
                </a:extLst>
              </a:tr>
              <a:tr h="460971">
                <a:tc>
                  <a:txBody>
                    <a:bodyPr/>
                    <a:lstStyle/>
                    <a:p>
                      <a:pPr marL="0" algn="r" defTabSz="914400" rtl="0" eaLnBrk="1" fontAlgn="b" latinLnBrk="0" hangingPunct="1"/>
                      <a:r>
                        <a:rPr lang="cs-CZ" sz="1400" u="none" strike="noStrike" kern="1200" dirty="0">
                          <a:solidFill>
                            <a:schemeClr val="dk1"/>
                          </a:solidFill>
                          <a:effectLst/>
                          <a:latin typeface="+mn-lt"/>
                          <a:ea typeface="+mn-ea"/>
                          <a:cs typeface="+mn-cs"/>
                        </a:rPr>
                        <a:t>6 - 10</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fontAlgn="t"/>
                      <a:endParaRPr lang="cs-CZ" sz="1400" b="0" i="0" u="none" strike="noStrike" dirty="0">
                        <a:solidFill>
                          <a:srgbClr val="333399"/>
                        </a:solidFill>
                        <a:effectLst/>
                        <a:latin typeface="Arial" panose="020B0604020202020204" pitchFamily="34" charset="0"/>
                      </a:endParaRPr>
                    </a:p>
                  </a:txBody>
                  <a:tcPr marL="9525" marR="9525" marT="9525" marB="0">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161914717"/>
                  </a:ext>
                </a:extLst>
              </a:tr>
              <a:tr h="460971">
                <a:tc>
                  <a:txBody>
                    <a:bodyPr/>
                    <a:lstStyle/>
                    <a:p>
                      <a:pPr marL="0" algn="r" defTabSz="914400" rtl="0" eaLnBrk="1" fontAlgn="b" latinLnBrk="0" hangingPunct="1"/>
                      <a:r>
                        <a:rPr lang="cs-CZ" sz="1400" u="none" strike="noStrike" kern="1200" dirty="0">
                          <a:solidFill>
                            <a:schemeClr val="dk1"/>
                          </a:solidFill>
                          <a:effectLst/>
                          <a:latin typeface="+mn-lt"/>
                          <a:ea typeface="+mn-ea"/>
                          <a:cs typeface="+mn-cs"/>
                        </a:rPr>
                        <a:t>11 - 14</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fontAlgn="t"/>
                      <a:endParaRPr lang="cs-CZ" sz="1400" b="0" i="0" u="none" strike="noStrike" dirty="0">
                        <a:solidFill>
                          <a:srgbClr val="333399"/>
                        </a:solidFill>
                        <a:effectLst/>
                        <a:latin typeface="Arial" panose="020B0604020202020204" pitchFamily="34" charset="0"/>
                      </a:endParaRPr>
                    </a:p>
                  </a:txBody>
                  <a:tcPr marL="9525" marR="9525" marT="9525" marB="0">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602629502"/>
                  </a:ext>
                </a:extLst>
              </a:tr>
              <a:tr h="460971">
                <a:tc>
                  <a:txBody>
                    <a:bodyPr/>
                    <a:lstStyle/>
                    <a:p>
                      <a:pPr marL="0" algn="r" defTabSz="914400" rtl="0" eaLnBrk="1" fontAlgn="b" latinLnBrk="0" hangingPunct="1"/>
                      <a:r>
                        <a:rPr lang="cs-CZ" sz="1400" u="none" strike="noStrike" kern="1200" dirty="0">
                          <a:solidFill>
                            <a:schemeClr val="dk1"/>
                          </a:solidFill>
                          <a:effectLst/>
                          <a:latin typeface="+mn-lt"/>
                          <a:ea typeface="+mn-ea"/>
                          <a:cs typeface="+mn-cs"/>
                        </a:rPr>
                        <a:t>15 - 19</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fontAlgn="t"/>
                      <a:endParaRPr lang="cs-CZ" sz="1400" b="0" i="0" u="none" strike="noStrike" dirty="0">
                        <a:solidFill>
                          <a:srgbClr val="333399"/>
                        </a:solidFill>
                        <a:effectLst/>
                        <a:latin typeface="Arial" panose="020B0604020202020204" pitchFamily="34" charset="0"/>
                      </a:endParaRPr>
                    </a:p>
                  </a:txBody>
                  <a:tcPr marL="9525" marR="9525" marT="9525" marB="0">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56530574"/>
                  </a:ext>
                </a:extLst>
              </a:tr>
              <a:tr h="460971">
                <a:tc>
                  <a:txBody>
                    <a:bodyPr/>
                    <a:lstStyle/>
                    <a:p>
                      <a:pPr algn="r" fontAlgn="b"/>
                      <a:endParaRPr lang="cs-CZ" sz="1400" b="0" i="0" u="none" strike="noStrike" dirty="0">
                        <a:solidFill>
                          <a:srgbClr val="000000"/>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fontAlgn="b"/>
                      <a:endParaRPr lang="cs-CZ" sz="14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822008581"/>
                  </a:ext>
                </a:extLst>
              </a:tr>
              <a:tr h="460971">
                <a:tc>
                  <a:txBody>
                    <a:bodyPr/>
                    <a:lstStyle/>
                    <a:p>
                      <a:pPr algn="r" fontAlgn="b"/>
                      <a:r>
                        <a:rPr lang="cs-CZ" sz="1400" u="none" strike="noStrike" dirty="0">
                          <a:effectLst/>
                        </a:rPr>
                        <a:t>Muži</a:t>
                      </a:r>
                      <a:endParaRPr lang="cs-CZ" sz="1400" b="0" i="0" u="none" strike="noStrike" dirty="0">
                        <a:solidFill>
                          <a:srgbClr val="000000"/>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fontAlgn="b"/>
                      <a:endParaRPr lang="cs-CZ" sz="14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901396362"/>
                  </a:ext>
                </a:extLst>
              </a:tr>
              <a:tr h="460971">
                <a:tc>
                  <a:txBody>
                    <a:bodyPr/>
                    <a:lstStyle/>
                    <a:p>
                      <a:pPr algn="r" fontAlgn="b"/>
                      <a:r>
                        <a:rPr lang="cs-CZ" sz="1400" u="none" strike="noStrike" dirty="0">
                          <a:effectLst/>
                        </a:rPr>
                        <a:t>Ženy</a:t>
                      </a:r>
                      <a:endParaRPr lang="cs-CZ" sz="1400" b="0" i="0" u="none" strike="noStrike" dirty="0">
                        <a:solidFill>
                          <a:srgbClr val="000000"/>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fontAlgn="b"/>
                      <a:endParaRPr lang="cs-CZ" sz="14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025140623"/>
                  </a:ext>
                </a:extLst>
              </a:tr>
              <a:tr h="460971">
                <a:tc>
                  <a:txBody>
                    <a:bodyPr/>
                    <a:lstStyle/>
                    <a:p>
                      <a:pPr algn="r" fontAlgn="b"/>
                      <a:endParaRPr lang="cs-CZ" sz="1400" b="0" i="0" u="none" strike="noStrike" dirty="0">
                        <a:solidFill>
                          <a:srgbClr val="000000"/>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fontAlgn="b"/>
                      <a:endParaRPr lang="cs-CZ" sz="1400" b="0" i="0" u="none" strike="noStrike">
                        <a:solidFill>
                          <a:srgbClr val="000000"/>
                        </a:solidFill>
                        <a:effectLst/>
                        <a:latin typeface="Calibri" panose="020F0502020204030204" pitchFamily="34" charset="0"/>
                      </a:endParaRPr>
                    </a:p>
                  </a:txBody>
                  <a:tcPr marL="9525" marR="9525" marT="9525" marB="0" anchor="b">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32653601"/>
                  </a:ext>
                </a:extLst>
              </a:tr>
              <a:tr h="460971">
                <a:tc>
                  <a:txBody>
                    <a:bodyPr/>
                    <a:lstStyle/>
                    <a:p>
                      <a:pPr algn="r" fontAlgn="b"/>
                      <a:r>
                        <a:rPr lang="cs-CZ" sz="1400" u="none" strike="noStrike" dirty="0">
                          <a:effectLst/>
                        </a:rPr>
                        <a:t>Celkem</a:t>
                      </a:r>
                      <a:endParaRPr lang="cs-CZ" sz="1400" b="0" i="0" u="none" strike="noStrike" dirty="0">
                        <a:solidFill>
                          <a:srgbClr val="000000"/>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noFill/>
                  </a:tcPr>
                </a:tc>
                <a:tc>
                  <a:txBody>
                    <a:bodyPr/>
                    <a:lstStyle/>
                    <a:p>
                      <a:pPr algn="l" fontAlgn="b"/>
                      <a:endParaRPr lang="cs-CZ" sz="14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bg1">
                          <a:lumMod val="85000"/>
                        </a:schemeClr>
                      </a:solidFill>
                      <a:prstDash val="solid"/>
                      <a:round/>
                      <a:headEnd type="none" w="med" len="med"/>
                      <a:tailEnd type="none" w="med" len="med"/>
                    </a:lnT>
                    <a:noFill/>
                  </a:tcPr>
                </a:tc>
                <a:extLst>
                  <a:ext uri="{0D108BD9-81ED-4DB2-BD59-A6C34878D82A}">
                    <a16:rowId xmlns:a16="http://schemas.microsoft.com/office/drawing/2014/main" val="2212611530"/>
                  </a:ext>
                </a:extLst>
              </a:tr>
            </a:tbl>
          </a:graphicData>
        </a:graphic>
      </p:graphicFrame>
      <p:sp>
        <p:nvSpPr>
          <p:cNvPr id="3" name="Nadpis 2">
            <a:extLst>
              <a:ext uri="{FF2B5EF4-FFF2-40B4-BE49-F238E27FC236}">
                <a16:creationId xmlns:a16="http://schemas.microsoft.com/office/drawing/2014/main" id="{676DEE4B-6C9D-4EEC-A274-65B0D543421D}"/>
              </a:ext>
            </a:extLst>
          </p:cNvPr>
          <p:cNvSpPr>
            <a:spLocks noGrp="1"/>
          </p:cNvSpPr>
          <p:nvPr>
            <p:ph type="title"/>
            <p:custDataLst>
              <p:tags r:id="rId2"/>
            </p:custDataLst>
          </p:nvPr>
        </p:nvSpPr>
        <p:spPr>
          <a:xfrm>
            <a:off x="153139" y="37836"/>
            <a:ext cx="7832903" cy="576000"/>
          </a:xfrm>
        </p:spPr>
        <p:txBody>
          <a:bodyPr/>
          <a:lstStyle/>
          <a:p>
            <a:r>
              <a:rPr lang="cs-CZ" sz="1800" dirty="0">
                <a:latin typeface="+mj-lt"/>
              </a:rPr>
              <a:t>Počet </a:t>
            </a:r>
            <a:r>
              <a:rPr lang="en-US" sz="1800" dirty="0" err="1">
                <a:latin typeface="+mj-lt"/>
              </a:rPr>
              <a:t>pozitivn</a:t>
            </a:r>
            <a:r>
              <a:rPr lang="cs-CZ" sz="1800" dirty="0" err="1">
                <a:latin typeface="+mj-lt"/>
              </a:rPr>
              <a:t>ích</a:t>
            </a:r>
            <a:r>
              <a:rPr lang="cs-CZ" sz="1800" dirty="0">
                <a:latin typeface="+mj-lt"/>
              </a:rPr>
              <a:t> kontaktů dle věku a pohlaví </a:t>
            </a:r>
            <a:r>
              <a:rPr lang="cs-CZ" sz="1800" dirty="0"/>
              <a:t>u pozitivních do 19 let</a:t>
            </a:r>
            <a:endParaRPr lang="cs-CZ" sz="1800" dirty="0">
              <a:latin typeface="+mj-lt"/>
            </a:endParaRPr>
          </a:p>
        </p:txBody>
      </p:sp>
      <p:graphicFrame>
        <p:nvGraphicFramePr>
          <p:cNvPr id="5" name="Chart 4">
            <a:extLst>
              <a:ext uri="{FF2B5EF4-FFF2-40B4-BE49-F238E27FC236}">
                <a16:creationId xmlns:a16="http://schemas.microsoft.com/office/drawing/2014/main" id="{88AC8B98-47E0-499A-A661-F8FAACB960B7}"/>
              </a:ext>
            </a:extLst>
          </p:cNvPr>
          <p:cNvGraphicFramePr/>
          <p:nvPr>
            <p:custDataLst>
              <p:tags r:id="rId3"/>
            </p:custDataLst>
            <p:extLst/>
          </p:nvPr>
        </p:nvGraphicFramePr>
        <p:xfrm>
          <a:off x="900785" y="1236657"/>
          <a:ext cx="3935428" cy="5418667"/>
        </p:xfrm>
        <a:graphic>
          <a:graphicData uri="http://schemas.openxmlformats.org/drawingml/2006/chart">
            <c:chart xmlns:c="http://schemas.openxmlformats.org/drawingml/2006/chart" xmlns:r="http://schemas.openxmlformats.org/officeDocument/2006/relationships" r:id="rId12"/>
          </a:graphicData>
        </a:graphic>
      </p:graphicFrame>
      <p:sp>
        <p:nvSpPr>
          <p:cNvPr id="7" name="TextBox 6">
            <a:extLst>
              <a:ext uri="{FF2B5EF4-FFF2-40B4-BE49-F238E27FC236}">
                <a16:creationId xmlns:a16="http://schemas.microsoft.com/office/drawing/2014/main" id="{94F5D73E-CB95-4B19-8096-BF88881F06AA}"/>
              </a:ext>
            </a:extLst>
          </p:cNvPr>
          <p:cNvSpPr txBox="1"/>
          <p:nvPr>
            <p:custDataLst>
              <p:tags r:id="rId4"/>
            </p:custDataLst>
          </p:nvPr>
        </p:nvSpPr>
        <p:spPr>
          <a:xfrm>
            <a:off x="1459192" y="709740"/>
            <a:ext cx="281861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1200" cap="none" spc="0" normalizeH="0" baseline="0" noProof="0" dirty="0">
                <a:ln>
                  <a:noFill/>
                </a:ln>
                <a:solidFill>
                  <a:srgbClr val="000000"/>
                </a:solidFill>
                <a:effectLst/>
                <a:uLnTx/>
                <a:uFillTx/>
                <a:latin typeface="Arial" panose="020B0604020202020204"/>
                <a:ea typeface="+mn-ea"/>
                <a:cs typeface="+mn-cs"/>
              </a:rPr>
              <a:t>Leden 2021</a:t>
            </a:r>
          </a:p>
        </p:txBody>
      </p:sp>
      <p:sp>
        <p:nvSpPr>
          <p:cNvPr id="25" name="TextBox 24">
            <a:extLst>
              <a:ext uri="{FF2B5EF4-FFF2-40B4-BE49-F238E27FC236}">
                <a16:creationId xmlns:a16="http://schemas.microsoft.com/office/drawing/2014/main" id="{15834FAE-7E32-43F4-92D0-FDB1000FD1B9}"/>
              </a:ext>
            </a:extLst>
          </p:cNvPr>
          <p:cNvSpPr txBox="1"/>
          <p:nvPr>
            <p:custDataLst>
              <p:tags r:id="rId5"/>
            </p:custDataLst>
          </p:nvPr>
        </p:nvSpPr>
        <p:spPr>
          <a:xfrm>
            <a:off x="5095582" y="709740"/>
            <a:ext cx="281861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1200" cap="none" spc="0" normalizeH="0" baseline="0" noProof="0" dirty="0">
                <a:ln>
                  <a:noFill/>
                </a:ln>
                <a:solidFill>
                  <a:srgbClr val="000000"/>
                </a:solidFill>
                <a:effectLst/>
                <a:uLnTx/>
                <a:uFillTx/>
                <a:latin typeface="Arial" panose="020B0604020202020204"/>
                <a:ea typeface="+mn-ea"/>
                <a:cs typeface="+mn-cs"/>
              </a:rPr>
              <a:t>Únor 2021</a:t>
            </a:r>
          </a:p>
        </p:txBody>
      </p:sp>
      <p:sp>
        <p:nvSpPr>
          <p:cNvPr id="26" name="TextBox 25">
            <a:extLst>
              <a:ext uri="{FF2B5EF4-FFF2-40B4-BE49-F238E27FC236}">
                <a16:creationId xmlns:a16="http://schemas.microsoft.com/office/drawing/2014/main" id="{19D73B3A-A263-46A9-BBFE-A8139ACD354E}"/>
              </a:ext>
            </a:extLst>
          </p:cNvPr>
          <p:cNvSpPr txBox="1"/>
          <p:nvPr>
            <p:custDataLst>
              <p:tags r:id="rId6"/>
            </p:custDataLst>
          </p:nvPr>
        </p:nvSpPr>
        <p:spPr>
          <a:xfrm>
            <a:off x="8840113" y="709740"/>
            <a:ext cx="281861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1200" cap="none" spc="0" normalizeH="0" baseline="0" noProof="0" dirty="0">
                <a:ln>
                  <a:noFill/>
                </a:ln>
                <a:solidFill>
                  <a:srgbClr val="000000"/>
                </a:solidFill>
                <a:effectLst/>
                <a:uLnTx/>
                <a:uFillTx/>
                <a:latin typeface="Arial" panose="020B0604020202020204"/>
                <a:ea typeface="+mn-ea"/>
                <a:cs typeface="+mn-cs"/>
              </a:rPr>
              <a:t>Březen 2021</a:t>
            </a:r>
          </a:p>
        </p:txBody>
      </p:sp>
      <p:sp>
        <p:nvSpPr>
          <p:cNvPr id="27" name="TextBox 26">
            <a:extLst>
              <a:ext uri="{FF2B5EF4-FFF2-40B4-BE49-F238E27FC236}">
                <a16:creationId xmlns:a16="http://schemas.microsoft.com/office/drawing/2014/main" id="{BFD2DC95-DA74-4A3D-A321-C5FA518A490F}"/>
              </a:ext>
            </a:extLst>
          </p:cNvPr>
          <p:cNvSpPr txBox="1"/>
          <p:nvPr>
            <p:custDataLst>
              <p:tags r:id="rId7"/>
            </p:custDataLst>
          </p:nvPr>
        </p:nvSpPr>
        <p:spPr>
          <a:xfrm>
            <a:off x="47528" y="648122"/>
            <a:ext cx="1922543"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400" b="0" i="1" u="none" strike="noStrike" kern="1200" cap="none" spc="0" normalizeH="0" baseline="0" noProof="0" dirty="0">
                <a:ln>
                  <a:noFill/>
                </a:ln>
                <a:solidFill>
                  <a:srgbClr val="000000"/>
                </a:solidFill>
                <a:effectLst/>
                <a:uLnTx/>
                <a:uFillTx/>
                <a:latin typeface="Arial" panose="020B0604020202020204"/>
                <a:ea typeface="+mn-ea"/>
                <a:cs typeface="+mn-cs"/>
              </a:rPr>
              <a:t>Počet pozitivních kontaktů v % pacientů s alespoň jedním kontaktem:</a:t>
            </a:r>
          </a:p>
        </p:txBody>
      </p:sp>
      <p:graphicFrame>
        <p:nvGraphicFramePr>
          <p:cNvPr id="11" name="Chart 10">
            <a:extLst>
              <a:ext uri="{FF2B5EF4-FFF2-40B4-BE49-F238E27FC236}">
                <a16:creationId xmlns:a16="http://schemas.microsoft.com/office/drawing/2014/main" id="{C3F3D8F7-7311-4D51-8323-8898786F5E80}"/>
              </a:ext>
            </a:extLst>
          </p:cNvPr>
          <p:cNvGraphicFramePr/>
          <p:nvPr>
            <p:custDataLst>
              <p:tags r:id="rId8"/>
            </p:custDataLst>
            <p:extLst/>
          </p:nvPr>
        </p:nvGraphicFramePr>
        <p:xfrm>
          <a:off x="4673078" y="1236657"/>
          <a:ext cx="3935428" cy="5418667"/>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12" name="Chart 11">
            <a:extLst>
              <a:ext uri="{FF2B5EF4-FFF2-40B4-BE49-F238E27FC236}">
                <a16:creationId xmlns:a16="http://schemas.microsoft.com/office/drawing/2014/main" id="{19904CD5-03C0-4CAD-B242-873AA7DE83BC}"/>
              </a:ext>
            </a:extLst>
          </p:cNvPr>
          <p:cNvGraphicFramePr/>
          <p:nvPr>
            <p:custDataLst>
              <p:tags r:id="rId9"/>
            </p:custDataLst>
            <p:extLst/>
          </p:nvPr>
        </p:nvGraphicFramePr>
        <p:xfrm>
          <a:off x="8342181" y="1236657"/>
          <a:ext cx="3935428" cy="5418667"/>
        </p:xfrm>
        <a:graphic>
          <a:graphicData uri="http://schemas.openxmlformats.org/drawingml/2006/chart">
            <c:chart xmlns:c="http://schemas.openxmlformats.org/drawingml/2006/chart" xmlns:r="http://schemas.openxmlformats.org/officeDocument/2006/relationships" r:id="rId14"/>
          </a:graphicData>
        </a:graphic>
      </p:graphicFrame>
    </p:spTree>
    <p:extLst>
      <p:ext uri="{BB962C8B-B14F-4D97-AF65-F5344CB8AC3E}">
        <p14:creationId xmlns:p14="http://schemas.microsoft.com/office/powerpoint/2010/main" val="41115761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26791985-0A9D-467D-9316-BA687BC01F81}"/>
              </a:ext>
            </a:extLst>
          </p:cNvPr>
          <p:cNvGraphicFramePr>
            <a:graphicFrameLocks noGrp="1"/>
          </p:cNvGraphicFramePr>
          <p:nvPr>
            <p:custDataLst>
              <p:tags r:id="rId1"/>
            </p:custDataLst>
          </p:nvPr>
        </p:nvGraphicFramePr>
        <p:xfrm>
          <a:off x="82849" y="1328049"/>
          <a:ext cx="12192000" cy="5492115"/>
        </p:xfrm>
        <a:graphic>
          <a:graphicData uri="http://schemas.openxmlformats.org/drawingml/2006/table">
            <a:tbl>
              <a:tblPr>
                <a:tableStyleId>{5C22544A-7EE6-4342-B048-85BDC9FD1C3A}</a:tableStyleId>
              </a:tblPr>
              <a:tblGrid>
                <a:gridCol w="1460725">
                  <a:extLst>
                    <a:ext uri="{9D8B030D-6E8A-4147-A177-3AD203B41FA5}">
                      <a16:colId xmlns:a16="http://schemas.microsoft.com/office/drawing/2014/main" val="560481698"/>
                    </a:ext>
                  </a:extLst>
                </a:gridCol>
                <a:gridCol w="10731275">
                  <a:extLst>
                    <a:ext uri="{9D8B030D-6E8A-4147-A177-3AD203B41FA5}">
                      <a16:colId xmlns:a16="http://schemas.microsoft.com/office/drawing/2014/main" val="300572843"/>
                    </a:ext>
                  </a:extLst>
                </a:gridCol>
              </a:tblGrid>
              <a:tr h="132569">
                <a:tc>
                  <a:txBody>
                    <a:bodyPr/>
                    <a:lstStyle/>
                    <a:p>
                      <a:pPr algn="ctr" fontAlgn="b"/>
                      <a:r>
                        <a:rPr lang="cs-CZ" sz="1100" b="1" i="0" u="none" strike="noStrike" dirty="0">
                          <a:solidFill>
                            <a:schemeClr val="tx1"/>
                          </a:solidFill>
                          <a:effectLst/>
                          <a:latin typeface="+mj-lt"/>
                        </a:rPr>
                        <a:t>Věk</a:t>
                      </a:r>
                    </a:p>
                  </a:txBody>
                  <a:tcPr marL="9525" marR="9525" marT="9525" marB="0" anchor="ctr">
                    <a:lnB w="12700" cap="flat" cmpd="sng" algn="ctr">
                      <a:solidFill>
                        <a:schemeClr val="bg1">
                          <a:lumMod val="85000"/>
                        </a:schemeClr>
                      </a:solidFill>
                      <a:prstDash val="solid"/>
                      <a:round/>
                      <a:headEnd type="none" w="med" len="med"/>
                      <a:tailEnd type="none" w="med" len="med"/>
                    </a:lnB>
                    <a:noFill/>
                  </a:tcPr>
                </a:tc>
                <a:tc>
                  <a:txBody>
                    <a:bodyPr/>
                    <a:lstStyle/>
                    <a:p>
                      <a:pPr algn="r" fontAlgn="t"/>
                      <a:endParaRPr lang="cs-CZ" sz="1100" b="0" i="0" u="none" strike="noStrike" dirty="0">
                        <a:solidFill>
                          <a:schemeClr val="tx1"/>
                        </a:solidFill>
                        <a:effectLst/>
                        <a:latin typeface="Arial" panose="020B0604020202020204" pitchFamily="34" charset="0"/>
                      </a:endParaRPr>
                    </a:p>
                  </a:txBody>
                  <a:tcPr marL="9525" marR="9525" marT="9525" marB="0"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918055544"/>
                  </a:ext>
                </a:extLst>
              </a:tr>
              <a:tr h="132569">
                <a:tc>
                  <a:txBody>
                    <a:bodyPr/>
                    <a:lstStyle/>
                    <a:p>
                      <a:pPr algn="r" fontAlgn="t"/>
                      <a:r>
                        <a:rPr lang="cs-CZ" sz="1100" b="0" i="0" u="none" strike="noStrike">
                          <a:solidFill>
                            <a:schemeClr val="tx1"/>
                          </a:solidFill>
                          <a:effectLst/>
                          <a:latin typeface="Arial" panose="020B0604020202020204" pitchFamily="34" charset="0"/>
                        </a:rPr>
                        <a:t>0 - 2</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t"/>
                      <a:endParaRPr lang="cs-CZ" sz="1100" b="0" i="0" u="none" strike="noStrike" dirty="0">
                        <a:solidFill>
                          <a:schemeClr val="tx1"/>
                        </a:solidFill>
                        <a:effectLst/>
                        <a:latin typeface="Arial" panose="020B060402020202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085015218"/>
                  </a:ext>
                </a:extLst>
              </a:tr>
              <a:tr h="132569">
                <a:tc>
                  <a:txBody>
                    <a:bodyPr/>
                    <a:lstStyle/>
                    <a:p>
                      <a:pPr algn="r" fontAlgn="t"/>
                      <a:r>
                        <a:rPr lang="cs-CZ" sz="1100" b="0" i="0" u="none" strike="noStrike">
                          <a:solidFill>
                            <a:schemeClr val="tx1"/>
                          </a:solidFill>
                          <a:effectLst/>
                          <a:latin typeface="Arial" panose="020B0604020202020204" pitchFamily="34" charset="0"/>
                        </a:rPr>
                        <a:t>3 - 5</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t"/>
                      <a:endParaRPr lang="cs-CZ" sz="1100" b="0" i="0" u="none" strike="noStrike" dirty="0">
                        <a:solidFill>
                          <a:schemeClr val="tx1"/>
                        </a:solidFill>
                        <a:effectLst/>
                        <a:latin typeface="Arial" panose="020B060402020202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161914717"/>
                  </a:ext>
                </a:extLst>
              </a:tr>
              <a:tr h="132569">
                <a:tc>
                  <a:txBody>
                    <a:bodyPr/>
                    <a:lstStyle/>
                    <a:p>
                      <a:pPr algn="r" fontAlgn="t"/>
                      <a:r>
                        <a:rPr lang="cs-CZ" sz="1100" b="0" i="0" u="none" strike="noStrike">
                          <a:solidFill>
                            <a:schemeClr val="tx1"/>
                          </a:solidFill>
                          <a:effectLst/>
                          <a:latin typeface="Arial" panose="020B0604020202020204" pitchFamily="34" charset="0"/>
                        </a:rPr>
                        <a:t>6 - 10</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t"/>
                      <a:endParaRPr lang="cs-CZ" sz="1100" b="0" i="0" u="none" strike="noStrike" dirty="0">
                        <a:solidFill>
                          <a:schemeClr val="tx1"/>
                        </a:solidFill>
                        <a:effectLst/>
                        <a:latin typeface="Arial" panose="020B060402020202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602629502"/>
                  </a:ext>
                </a:extLst>
              </a:tr>
              <a:tr h="132569">
                <a:tc>
                  <a:txBody>
                    <a:bodyPr/>
                    <a:lstStyle/>
                    <a:p>
                      <a:pPr algn="r" fontAlgn="t"/>
                      <a:r>
                        <a:rPr lang="cs-CZ" sz="1100" b="0" i="0" u="none" strike="noStrike">
                          <a:solidFill>
                            <a:schemeClr val="tx1"/>
                          </a:solidFill>
                          <a:effectLst/>
                          <a:latin typeface="Arial" panose="020B0604020202020204" pitchFamily="34" charset="0"/>
                        </a:rPr>
                        <a:t>11 - 14</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t"/>
                      <a:endParaRPr lang="cs-CZ" sz="1100" b="0" i="0" u="none" strike="noStrike" dirty="0">
                        <a:solidFill>
                          <a:schemeClr val="tx1"/>
                        </a:solidFill>
                        <a:effectLst/>
                        <a:latin typeface="Arial" panose="020B060402020202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56530574"/>
                  </a:ext>
                </a:extLst>
              </a:tr>
              <a:tr h="132569">
                <a:tc>
                  <a:txBody>
                    <a:bodyPr/>
                    <a:lstStyle/>
                    <a:p>
                      <a:pPr algn="r" fontAlgn="t"/>
                      <a:r>
                        <a:rPr lang="cs-CZ" sz="1100" b="0" i="0" u="none" strike="noStrike">
                          <a:solidFill>
                            <a:schemeClr val="tx1"/>
                          </a:solidFill>
                          <a:effectLst/>
                          <a:latin typeface="Arial" panose="020B0604020202020204" pitchFamily="34" charset="0"/>
                        </a:rPr>
                        <a:t>15 - 19</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822008581"/>
                  </a:ext>
                </a:extLst>
              </a:tr>
              <a:tr h="132569">
                <a:tc>
                  <a:txBody>
                    <a:bodyPr/>
                    <a:lstStyle/>
                    <a:p>
                      <a:pPr algn="l" fontAlgn="t"/>
                      <a:r>
                        <a:rPr lang="cs-CZ" sz="1100" b="1" i="0" u="none" strike="noStrike" dirty="0">
                          <a:solidFill>
                            <a:schemeClr val="tx1"/>
                          </a:solidFill>
                          <a:effectLst/>
                          <a:latin typeface="Arial" panose="020B0604020202020204" pitchFamily="34" charset="0"/>
                        </a:rPr>
                        <a:t>Pohlaví</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223320538"/>
                  </a:ext>
                </a:extLst>
              </a:tr>
              <a:tr h="132569">
                <a:tc>
                  <a:txBody>
                    <a:bodyPr/>
                    <a:lstStyle/>
                    <a:p>
                      <a:pPr algn="r" rtl="0" fontAlgn="b"/>
                      <a:r>
                        <a:rPr lang="cs-CZ" sz="1100" b="0" i="0" u="none" strike="noStrike">
                          <a:solidFill>
                            <a:schemeClr val="tx1"/>
                          </a:solidFill>
                          <a:effectLst/>
                          <a:latin typeface="Arial" panose="020B0604020202020204" pitchFamily="34" charset="0"/>
                        </a:rPr>
                        <a:t>Muži</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536807883"/>
                  </a:ext>
                </a:extLst>
              </a:tr>
              <a:tr h="132569">
                <a:tc>
                  <a:txBody>
                    <a:bodyPr/>
                    <a:lstStyle/>
                    <a:p>
                      <a:pPr algn="r" rtl="0" fontAlgn="b"/>
                      <a:r>
                        <a:rPr lang="cs-CZ" sz="1100" b="0" i="0" u="none" strike="noStrike">
                          <a:solidFill>
                            <a:schemeClr val="tx1"/>
                          </a:solidFill>
                          <a:effectLst/>
                          <a:latin typeface="Arial" panose="020B0604020202020204" pitchFamily="34" charset="0"/>
                        </a:rPr>
                        <a:t>Ženy</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73970718"/>
                  </a:ext>
                </a:extLst>
              </a:tr>
              <a:tr h="132569">
                <a:tc>
                  <a:txBody>
                    <a:bodyPr/>
                    <a:lstStyle/>
                    <a:p>
                      <a:pPr algn="l" fontAlgn="b"/>
                      <a:r>
                        <a:rPr lang="cs-CZ" sz="1100" b="1" i="0" u="none" strike="noStrike" dirty="0">
                          <a:solidFill>
                            <a:schemeClr val="tx1"/>
                          </a:solidFill>
                          <a:effectLst/>
                          <a:latin typeface="Arial" panose="020B0604020202020204" pitchFamily="34" charset="0"/>
                        </a:rPr>
                        <a:t>Kraj</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17221689"/>
                  </a:ext>
                </a:extLst>
              </a:tr>
              <a:tr h="132569">
                <a:tc>
                  <a:txBody>
                    <a:bodyPr/>
                    <a:lstStyle/>
                    <a:p>
                      <a:pPr algn="r" fontAlgn="b"/>
                      <a:r>
                        <a:rPr lang="cs-CZ" sz="1100" b="0" i="0" u="none" strike="noStrike">
                          <a:solidFill>
                            <a:schemeClr val="tx1"/>
                          </a:solidFill>
                          <a:effectLst/>
                          <a:latin typeface="Arial" panose="020B0604020202020204" pitchFamily="34" charset="0"/>
                        </a:rPr>
                        <a:t>Hlavní město Praha</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858146035"/>
                  </a:ext>
                </a:extLst>
              </a:tr>
              <a:tr h="132569">
                <a:tc>
                  <a:txBody>
                    <a:bodyPr/>
                    <a:lstStyle/>
                    <a:p>
                      <a:pPr algn="r" fontAlgn="b"/>
                      <a:r>
                        <a:rPr lang="cs-CZ" sz="1100" b="0" i="0" u="none" strike="noStrike">
                          <a:solidFill>
                            <a:schemeClr val="tx1"/>
                          </a:solidFill>
                          <a:effectLst/>
                          <a:latin typeface="Arial" panose="020B0604020202020204" pitchFamily="34" charset="0"/>
                        </a:rPr>
                        <a:t>Středočeský kraj</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89892806"/>
                  </a:ext>
                </a:extLst>
              </a:tr>
              <a:tr h="0">
                <a:tc>
                  <a:txBody>
                    <a:bodyPr/>
                    <a:lstStyle/>
                    <a:p>
                      <a:pPr algn="r" fontAlgn="b"/>
                      <a:r>
                        <a:rPr lang="cs-CZ" sz="1100" b="0" i="0" u="none" strike="noStrike">
                          <a:solidFill>
                            <a:schemeClr val="tx1"/>
                          </a:solidFill>
                          <a:effectLst/>
                          <a:latin typeface="Arial" panose="020B0604020202020204" pitchFamily="34" charset="0"/>
                        </a:rPr>
                        <a:t>Jihočeský kraj</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071343386"/>
                  </a:ext>
                </a:extLst>
              </a:tr>
              <a:tr h="132569">
                <a:tc>
                  <a:txBody>
                    <a:bodyPr/>
                    <a:lstStyle/>
                    <a:p>
                      <a:pPr algn="r" fontAlgn="b"/>
                      <a:r>
                        <a:rPr lang="cs-CZ" sz="1100" b="0" i="0" u="none" strike="noStrike">
                          <a:solidFill>
                            <a:schemeClr val="tx1"/>
                          </a:solidFill>
                          <a:effectLst/>
                          <a:latin typeface="Arial" panose="020B0604020202020204" pitchFamily="34" charset="0"/>
                        </a:rPr>
                        <a:t>Plzeňský kraj</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513329448"/>
                  </a:ext>
                </a:extLst>
              </a:tr>
              <a:tr h="132569">
                <a:tc>
                  <a:txBody>
                    <a:bodyPr/>
                    <a:lstStyle/>
                    <a:p>
                      <a:pPr algn="r" fontAlgn="b"/>
                      <a:r>
                        <a:rPr lang="cs-CZ" sz="1100" b="0" i="0" u="none" strike="noStrike">
                          <a:solidFill>
                            <a:schemeClr val="tx1"/>
                          </a:solidFill>
                          <a:effectLst/>
                          <a:latin typeface="Arial" panose="020B0604020202020204" pitchFamily="34" charset="0"/>
                        </a:rPr>
                        <a:t>Karlovarský kraj</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52819092"/>
                  </a:ext>
                </a:extLst>
              </a:tr>
              <a:tr h="132569">
                <a:tc>
                  <a:txBody>
                    <a:bodyPr/>
                    <a:lstStyle/>
                    <a:p>
                      <a:pPr algn="r" fontAlgn="b"/>
                      <a:r>
                        <a:rPr lang="cs-CZ" sz="1100" b="0" i="0" u="none" strike="noStrike">
                          <a:solidFill>
                            <a:schemeClr val="tx1"/>
                          </a:solidFill>
                          <a:effectLst/>
                          <a:latin typeface="Arial" panose="020B0604020202020204" pitchFamily="34" charset="0"/>
                        </a:rPr>
                        <a:t>Ústecký kraj</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399450334"/>
                  </a:ext>
                </a:extLst>
              </a:tr>
              <a:tr h="132569">
                <a:tc>
                  <a:txBody>
                    <a:bodyPr/>
                    <a:lstStyle/>
                    <a:p>
                      <a:pPr algn="r" fontAlgn="b"/>
                      <a:r>
                        <a:rPr lang="cs-CZ" sz="1100" b="0" i="0" u="none" strike="noStrike">
                          <a:solidFill>
                            <a:schemeClr val="tx1"/>
                          </a:solidFill>
                          <a:effectLst/>
                          <a:latin typeface="Arial" panose="020B0604020202020204" pitchFamily="34" charset="0"/>
                        </a:rPr>
                        <a:t>Liberecký kraj</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803126720"/>
                  </a:ext>
                </a:extLst>
              </a:tr>
              <a:tr h="132569">
                <a:tc>
                  <a:txBody>
                    <a:bodyPr/>
                    <a:lstStyle/>
                    <a:p>
                      <a:pPr algn="r" fontAlgn="b"/>
                      <a:r>
                        <a:rPr lang="cs-CZ" sz="1100" b="0" i="0" u="none" strike="noStrike">
                          <a:solidFill>
                            <a:schemeClr val="tx1"/>
                          </a:solidFill>
                          <a:effectLst/>
                          <a:latin typeface="Arial" panose="020B0604020202020204" pitchFamily="34" charset="0"/>
                        </a:rPr>
                        <a:t>Královéhradecký kraj</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346989502"/>
                  </a:ext>
                </a:extLst>
              </a:tr>
              <a:tr h="132569">
                <a:tc>
                  <a:txBody>
                    <a:bodyPr/>
                    <a:lstStyle/>
                    <a:p>
                      <a:pPr algn="r" fontAlgn="b"/>
                      <a:r>
                        <a:rPr lang="cs-CZ" sz="1100" b="0" i="0" u="none" strike="noStrike">
                          <a:solidFill>
                            <a:schemeClr val="tx1"/>
                          </a:solidFill>
                          <a:effectLst/>
                          <a:latin typeface="Arial" panose="020B0604020202020204" pitchFamily="34" charset="0"/>
                        </a:rPr>
                        <a:t>Pardubický kraj</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21563139"/>
                  </a:ext>
                </a:extLst>
              </a:tr>
              <a:tr h="132569">
                <a:tc>
                  <a:txBody>
                    <a:bodyPr/>
                    <a:lstStyle/>
                    <a:p>
                      <a:pPr algn="r" fontAlgn="b"/>
                      <a:r>
                        <a:rPr lang="cs-CZ" sz="1100" b="0" i="0" u="none" strike="noStrike">
                          <a:solidFill>
                            <a:schemeClr val="tx1"/>
                          </a:solidFill>
                          <a:effectLst/>
                          <a:latin typeface="Arial" panose="020B0604020202020204" pitchFamily="34" charset="0"/>
                        </a:rPr>
                        <a:t>Kraj Vysočina</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229380562"/>
                  </a:ext>
                </a:extLst>
              </a:tr>
              <a:tr h="132569">
                <a:tc>
                  <a:txBody>
                    <a:bodyPr/>
                    <a:lstStyle/>
                    <a:p>
                      <a:pPr algn="r" fontAlgn="b"/>
                      <a:r>
                        <a:rPr lang="cs-CZ" sz="1100" b="0" i="0" u="none" strike="noStrike">
                          <a:solidFill>
                            <a:schemeClr val="tx1"/>
                          </a:solidFill>
                          <a:effectLst/>
                          <a:latin typeface="Arial" panose="020B0604020202020204" pitchFamily="34" charset="0"/>
                        </a:rPr>
                        <a:t>Jihomoravský kraj</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705404772"/>
                  </a:ext>
                </a:extLst>
              </a:tr>
              <a:tr h="132569">
                <a:tc>
                  <a:txBody>
                    <a:bodyPr/>
                    <a:lstStyle/>
                    <a:p>
                      <a:pPr algn="r" fontAlgn="b"/>
                      <a:r>
                        <a:rPr lang="cs-CZ" sz="1100" b="0" i="0" u="none" strike="noStrike">
                          <a:solidFill>
                            <a:schemeClr val="tx1"/>
                          </a:solidFill>
                          <a:effectLst/>
                          <a:latin typeface="Arial" panose="020B0604020202020204" pitchFamily="34" charset="0"/>
                        </a:rPr>
                        <a:t>Olomoucký kraj</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116190298"/>
                  </a:ext>
                </a:extLst>
              </a:tr>
              <a:tr h="132569">
                <a:tc>
                  <a:txBody>
                    <a:bodyPr/>
                    <a:lstStyle/>
                    <a:p>
                      <a:pPr algn="r" fontAlgn="b"/>
                      <a:r>
                        <a:rPr lang="cs-CZ" sz="1100" b="0" i="0" u="none" strike="noStrike">
                          <a:solidFill>
                            <a:schemeClr val="tx1"/>
                          </a:solidFill>
                          <a:effectLst/>
                          <a:latin typeface="Arial" panose="020B0604020202020204" pitchFamily="34" charset="0"/>
                        </a:rPr>
                        <a:t>Zlínský kraj</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779487151"/>
                  </a:ext>
                </a:extLst>
              </a:tr>
              <a:tr h="132569">
                <a:tc>
                  <a:txBody>
                    <a:bodyPr/>
                    <a:lstStyle/>
                    <a:p>
                      <a:pPr algn="r" fontAlgn="b"/>
                      <a:r>
                        <a:rPr lang="cs-CZ" sz="1100" b="0" i="0" u="none" strike="noStrike">
                          <a:solidFill>
                            <a:schemeClr val="tx1"/>
                          </a:solidFill>
                          <a:effectLst/>
                          <a:latin typeface="Arial" panose="020B0604020202020204" pitchFamily="34" charset="0"/>
                        </a:rPr>
                        <a:t>Moravskoslezský kraj</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01806225"/>
                  </a:ext>
                </a:extLst>
              </a:tr>
              <a:tr h="132569">
                <a:tc>
                  <a:txBody>
                    <a:bodyPr/>
                    <a:lstStyle/>
                    <a:p>
                      <a:pPr algn="l" fontAlgn="b"/>
                      <a:r>
                        <a:rPr lang="cs-CZ" sz="1100" b="1" i="0" u="none" strike="noStrike" dirty="0">
                          <a:solidFill>
                            <a:schemeClr val="tx1"/>
                          </a:solidFill>
                          <a:effectLst/>
                          <a:latin typeface="Arial" panose="020B0604020202020204" pitchFamily="34" charset="0"/>
                        </a:rPr>
                        <a:t>Velikost sídla</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180829901"/>
                  </a:ext>
                </a:extLst>
              </a:tr>
              <a:tr h="132569">
                <a:tc>
                  <a:txBody>
                    <a:bodyPr/>
                    <a:lstStyle/>
                    <a:p>
                      <a:pPr algn="r" fontAlgn="b"/>
                      <a:r>
                        <a:rPr lang="cs-CZ" sz="1100" b="0" i="0" u="none" strike="noStrike">
                          <a:solidFill>
                            <a:schemeClr val="tx1"/>
                          </a:solidFill>
                          <a:effectLst/>
                          <a:latin typeface="Arial" panose="020B0604020202020204" pitchFamily="34" charset="0"/>
                        </a:rPr>
                        <a:t>≤ 1000</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042553777"/>
                  </a:ext>
                </a:extLst>
              </a:tr>
              <a:tr h="132569">
                <a:tc>
                  <a:txBody>
                    <a:bodyPr/>
                    <a:lstStyle/>
                    <a:p>
                      <a:pPr algn="r" fontAlgn="b"/>
                      <a:r>
                        <a:rPr lang="cs-CZ" sz="1100" b="0" i="0" u="none" strike="noStrike">
                          <a:solidFill>
                            <a:schemeClr val="tx1"/>
                          </a:solidFill>
                          <a:effectLst/>
                          <a:latin typeface="Arial" panose="020B0604020202020204" pitchFamily="34" charset="0"/>
                        </a:rPr>
                        <a:t>1001 - 5000</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887364584"/>
                  </a:ext>
                </a:extLst>
              </a:tr>
              <a:tr h="132569">
                <a:tc>
                  <a:txBody>
                    <a:bodyPr/>
                    <a:lstStyle/>
                    <a:p>
                      <a:pPr algn="r" fontAlgn="b"/>
                      <a:r>
                        <a:rPr lang="cs-CZ" sz="1100" b="0" i="0" u="none" strike="noStrike">
                          <a:solidFill>
                            <a:schemeClr val="tx1"/>
                          </a:solidFill>
                          <a:effectLst/>
                          <a:latin typeface="Arial" panose="020B0604020202020204" pitchFamily="34" charset="0"/>
                        </a:rPr>
                        <a:t>5001 - 20000</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011744211"/>
                  </a:ext>
                </a:extLst>
              </a:tr>
              <a:tr h="132569">
                <a:tc>
                  <a:txBody>
                    <a:bodyPr/>
                    <a:lstStyle/>
                    <a:p>
                      <a:pPr algn="r" fontAlgn="b"/>
                      <a:r>
                        <a:rPr lang="cs-CZ" sz="1100" b="0" i="0" u="none" strike="noStrike">
                          <a:solidFill>
                            <a:schemeClr val="tx1"/>
                          </a:solidFill>
                          <a:effectLst/>
                          <a:latin typeface="Arial" panose="020B0604020202020204" pitchFamily="34" charset="0"/>
                        </a:rPr>
                        <a:t>20001 - 50000</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293204925"/>
                  </a:ext>
                </a:extLst>
              </a:tr>
              <a:tr h="132569">
                <a:tc>
                  <a:txBody>
                    <a:bodyPr/>
                    <a:lstStyle/>
                    <a:p>
                      <a:pPr algn="r" fontAlgn="b"/>
                      <a:r>
                        <a:rPr lang="cs-CZ" sz="1100" b="0" i="0" u="none" strike="noStrike">
                          <a:solidFill>
                            <a:schemeClr val="tx1"/>
                          </a:solidFill>
                          <a:effectLst/>
                          <a:latin typeface="Arial" panose="020B0604020202020204" pitchFamily="34" charset="0"/>
                        </a:rPr>
                        <a:t>50001 - 100000</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002018280"/>
                  </a:ext>
                </a:extLst>
              </a:tr>
              <a:tr h="132569">
                <a:tc>
                  <a:txBody>
                    <a:bodyPr/>
                    <a:lstStyle/>
                    <a:p>
                      <a:pPr algn="r" fontAlgn="b"/>
                      <a:r>
                        <a:rPr lang="cs-CZ" sz="1100" b="0" i="0" u="none" strike="noStrike" dirty="0">
                          <a:solidFill>
                            <a:schemeClr val="tx1"/>
                          </a:solidFill>
                          <a:effectLst/>
                          <a:latin typeface="Arial" panose="020B0604020202020204" pitchFamily="34" charset="0"/>
                        </a:rPr>
                        <a:t>100001+</a:t>
                      </a: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r" fontAlgn="b"/>
                      <a:endParaRPr lang="cs-CZ" sz="1100" b="0" i="0" u="none" strike="noStrike" dirty="0">
                        <a:solidFill>
                          <a:schemeClr val="tx1"/>
                        </a:solidFill>
                        <a:effectLst/>
                        <a:latin typeface="Calibri" panose="020F0502020204030204" pitchFamily="34" charset="0"/>
                      </a:endParaRPr>
                    </a:p>
                  </a:txBody>
                  <a:tcPr marL="9525" marR="9525" marT="9525" marB="0"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2777983"/>
                  </a:ext>
                </a:extLst>
              </a:tr>
            </a:tbl>
          </a:graphicData>
        </a:graphic>
      </p:graphicFrame>
      <p:sp>
        <p:nvSpPr>
          <p:cNvPr id="3" name="Nadpis 2">
            <a:extLst>
              <a:ext uri="{FF2B5EF4-FFF2-40B4-BE49-F238E27FC236}">
                <a16:creationId xmlns:a16="http://schemas.microsoft.com/office/drawing/2014/main" id="{676DEE4B-6C9D-4EEC-A274-65B0D543421D}"/>
              </a:ext>
            </a:extLst>
          </p:cNvPr>
          <p:cNvSpPr>
            <a:spLocks noGrp="1"/>
          </p:cNvSpPr>
          <p:nvPr>
            <p:ph type="title"/>
            <p:custDataLst>
              <p:tags r:id="rId2"/>
            </p:custDataLst>
          </p:nvPr>
        </p:nvSpPr>
        <p:spPr>
          <a:xfrm>
            <a:off x="153139" y="37836"/>
            <a:ext cx="7832903" cy="576000"/>
          </a:xfrm>
        </p:spPr>
        <p:txBody>
          <a:bodyPr/>
          <a:lstStyle/>
          <a:p>
            <a:r>
              <a:rPr lang="cs-CZ" sz="1800" dirty="0">
                <a:latin typeface="+mj-lt"/>
              </a:rPr>
              <a:t>Profil </a:t>
            </a:r>
            <a:r>
              <a:rPr lang="cs-CZ" sz="1800" dirty="0"/>
              <a:t>pozitivních do 19 let dle počtu pozitivních kontaktů: </a:t>
            </a:r>
            <a:r>
              <a:rPr lang="cs-CZ" sz="1800" dirty="0" smtClean="0"/>
              <a:t/>
            </a:r>
            <a:br>
              <a:rPr lang="cs-CZ" sz="1800" dirty="0" smtClean="0"/>
            </a:br>
            <a:r>
              <a:rPr lang="cs-CZ" sz="1800" dirty="0" smtClean="0"/>
              <a:t>4</a:t>
            </a:r>
            <a:r>
              <a:rPr lang="cs-CZ" sz="1800" dirty="0"/>
              <a:t>+ pozitivní kontakty</a:t>
            </a:r>
            <a:endParaRPr lang="cs-CZ" sz="1800" dirty="0">
              <a:latin typeface="+mj-lt"/>
            </a:endParaRPr>
          </a:p>
        </p:txBody>
      </p:sp>
      <p:sp>
        <p:nvSpPr>
          <p:cNvPr id="7" name="TextBox 6">
            <a:extLst>
              <a:ext uri="{FF2B5EF4-FFF2-40B4-BE49-F238E27FC236}">
                <a16:creationId xmlns:a16="http://schemas.microsoft.com/office/drawing/2014/main" id="{94F5D73E-CB95-4B19-8096-BF88881F06AA}"/>
              </a:ext>
            </a:extLst>
          </p:cNvPr>
          <p:cNvSpPr txBox="1"/>
          <p:nvPr>
            <p:custDataLst>
              <p:tags r:id="rId3"/>
            </p:custDataLst>
          </p:nvPr>
        </p:nvSpPr>
        <p:spPr>
          <a:xfrm>
            <a:off x="1459192" y="709740"/>
            <a:ext cx="281861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1200" cap="none" spc="0" normalizeH="0" baseline="0" noProof="0" dirty="0">
                <a:ln>
                  <a:noFill/>
                </a:ln>
                <a:solidFill>
                  <a:srgbClr val="000000"/>
                </a:solidFill>
                <a:effectLst/>
                <a:uLnTx/>
                <a:uFillTx/>
                <a:latin typeface="Arial" panose="020B0604020202020204"/>
                <a:ea typeface="+mn-ea"/>
                <a:cs typeface="+mn-cs"/>
              </a:rPr>
              <a:t>Leden 2021</a:t>
            </a:r>
          </a:p>
        </p:txBody>
      </p:sp>
      <p:sp>
        <p:nvSpPr>
          <p:cNvPr id="25" name="TextBox 24">
            <a:extLst>
              <a:ext uri="{FF2B5EF4-FFF2-40B4-BE49-F238E27FC236}">
                <a16:creationId xmlns:a16="http://schemas.microsoft.com/office/drawing/2014/main" id="{15834FAE-7E32-43F4-92D0-FDB1000FD1B9}"/>
              </a:ext>
            </a:extLst>
          </p:cNvPr>
          <p:cNvSpPr txBox="1"/>
          <p:nvPr>
            <p:custDataLst>
              <p:tags r:id="rId4"/>
            </p:custDataLst>
          </p:nvPr>
        </p:nvSpPr>
        <p:spPr>
          <a:xfrm>
            <a:off x="5095582" y="709740"/>
            <a:ext cx="281861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1200" cap="none" spc="0" normalizeH="0" baseline="0" noProof="0" dirty="0">
                <a:ln>
                  <a:noFill/>
                </a:ln>
                <a:solidFill>
                  <a:srgbClr val="000000"/>
                </a:solidFill>
                <a:effectLst/>
                <a:uLnTx/>
                <a:uFillTx/>
                <a:latin typeface="Arial" panose="020B0604020202020204"/>
                <a:ea typeface="+mn-ea"/>
                <a:cs typeface="+mn-cs"/>
              </a:rPr>
              <a:t>Únor 2021</a:t>
            </a:r>
          </a:p>
        </p:txBody>
      </p:sp>
      <p:sp>
        <p:nvSpPr>
          <p:cNvPr id="26" name="TextBox 25">
            <a:extLst>
              <a:ext uri="{FF2B5EF4-FFF2-40B4-BE49-F238E27FC236}">
                <a16:creationId xmlns:a16="http://schemas.microsoft.com/office/drawing/2014/main" id="{19D73B3A-A263-46A9-BBFE-A8139ACD354E}"/>
              </a:ext>
            </a:extLst>
          </p:cNvPr>
          <p:cNvSpPr txBox="1"/>
          <p:nvPr>
            <p:custDataLst>
              <p:tags r:id="rId5"/>
            </p:custDataLst>
          </p:nvPr>
        </p:nvSpPr>
        <p:spPr>
          <a:xfrm>
            <a:off x="8840113" y="709740"/>
            <a:ext cx="281861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1200" cap="none" spc="0" normalizeH="0" baseline="0" noProof="0" dirty="0">
                <a:ln>
                  <a:noFill/>
                </a:ln>
                <a:solidFill>
                  <a:srgbClr val="000000"/>
                </a:solidFill>
                <a:effectLst/>
                <a:uLnTx/>
                <a:uFillTx/>
                <a:latin typeface="Arial" panose="020B0604020202020204"/>
                <a:ea typeface="+mn-ea"/>
                <a:cs typeface="+mn-cs"/>
              </a:rPr>
              <a:t>Březen 2021</a:t>
            </a:r>
          </a:p>
        </p:txBody>
      </p:sp>
      <p:graphicFrame>
        <p:nvGraphicFramePr>
          <p:cNvPr id="5" name="Chart 4">
            <a:extLst>
              <a:ext uri="{FF2B5EF4-FFF2-40B4-BE49-F238E27FC236}">
                <a16:creationId xmlns:a16="http://schemas.microsoft.com/office/drawing/2014/main" id="{37AFE2D4-0BE8-4A94-8096-5325EB1B3741}"/>
              </a:ext>
            </a:extLst>
          </p:cNvPr>
          <p:cNvGraphicFramePr/>
          <p:nvPr>
            <p:custDataLst>
              <p:tags r:id="rId6"/>
            </p:custDataLst>
            <p:extLst/>
          </p:nvPr>
        </p:nvGraphicFramePr>
        <p:xfrm>
          <a:off x="1459192" y="981512"/>
          <a:ext cx="3280588" cy="5964571"/>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18" name="Chart 17">
            <a:extLst>
              <a:ext uri="{FF2B5EF4-FFF2-40B4-BE49-F238E27FC236}">
                <a16:creationId xmlns:a16="http://schemas.microsoft.com/office/drawing/2014/main" id="{1303FBF6-8DBD-4586-A1F8-DD93E70CE549}"/>
              </a:ext>
            </a:extLst>
          </p:cNvPr>
          <p:cNvGraphicFramePr/>
          <p:nvPr>
            <p:custDataLst>
              <p:tags r:id="rId7"/>
            </p:custDataLst>
            <p:extLst/>
          </p:nvPr>
        </p:nvGraphicFramePr>
        <p:xfrm>
          <a:off x="4883410" y="981511"/>
          <a:ext cx="3280588" cy="5964571"/>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9" name="Chart 18">
            <a:extLst>
              <a:ext uri="{FF2B5EF4-FFF2-40B4-BE49-F238E27FC236}">
                <a16:creationId xmlns:a16="http://schemas.microsoft.com/office/drawing/2014/main" id="{D72D9331-D82E-4DA1-8D4A-10CA35981A2A}"/>
              </a:ext>
            </a:extLst>
          </p:cNvPr>
          <p:cNvGraphicFramePr/>
          <p:nvPr>
            <p:custDataLst>
              <p:tags r:id="rId8"/>
            </p:custDataLst>
            <p:extLst/>
          </p:nvPr>
        </p:nvGraphicFramePr>
        <p:xfrm>
          <a:off x="8519800" y="981511"/>
          <a:ext cx="3280588" cy="5964571"/>
        </p:xfrm>
        <a:graphic>
          <a:graphicData uri="http://schemas.openxmlformats.org/drawingml/2006/chart">
            <c:chart xmlns:c="http://schemas.openxmlformats.org/drawingml/2006/chart" xmlns:r="http://schemas.openxmlformats.org/officeDocument/2006/relationships" r:id="rId13"/>
          </a:graphicData>
        </a:graphic>
      </p:graphicFrame>
    </p:spTree>
    <p:extLst>
      <p:ext uri="{BB962C8B-B14F-4D97-AF65-F5344CB8AC3E}">
        <p14:creationId xmlns:p14="http://schemas.microsoft.com/office/powerpoint/2010/main" val="121005776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967A564D-817A-482D-8BCC-FCE2C62830D3}"/>
              </a:ext>
            </a:extLst>
          </p:cNvPr>
          <p:cNvSpPr>
            <a:spLocks noGrp="1"/>
          </p:cNvSpPr>
          <p:nvPr>
            <p:ph type="ctrTitle"/>
          </p:nvPr>
        </p:nvSpPr>
        <p:spPr>
          <a:xfrm>
            <a:off x="649479" y="2503487"/>
            <a:ext cx="10630969" cy="1189622"/>
          </a:xfrm>
        </p:spPr>
        <p:txBody>
          <a:bodyPr/>
          <a:lstStyle/>
          <a:p>
            <a:r>
              <a:rPr lang="cs-CZ" dirty="0"/>
              <a:t>Datová a informační základna </a:t>
            </a:r>
            <a:br>
              <a:rPr lang="cs-CZ" dirty="0"/>
            </a:br>
            <a:r>
              <a:rPr lang="cs-CZ" dirty="0"/>
              <a:t>pro management pandemie COVID-19</a:t>
            </a:r>
          </a:p>
        </p:txBody>
      </p:sp>
      <p:sp>
        <p:nvSpPr>
          <p:cNvPr id="5" name="Podnadpis 4">
            <a:extLst>
              <a:ext uri="{FF2B5EF4-FFF2-40B4-BE49-F238E27FC236}">
                <a16:creationId xmlns:a16="http://schemas.microsoft.com/office/drawing/2014/main" id="{ECB71022-B988-48D8-A571-213CB90D2BB5}"/>
              </a:ext>
            </a:extLst>
          </p:cNvPr>
          <p:cNvSpPr>
            <a:spLocks noGrp="1"/>
          </p:cNvSpPr>
          <p:nvPr>
            <p:ph type="subTitle" idx="1"/>
          </p:nvPr>
        </p:nvSpPr>
        <p:spPr>
          <a:xfrm>
            <a:off x="1075944" y="3885134"/>
            <a:ext cx="9869424" cy="1564690"/>
          </a:xfrm>
        </p:spPr>
        <p:txBody>
          <a:bodyPr>
            <a:normAutofit/>
          </a:bodyPr>
          <a:lstStyle/>
          <a:p>
            <a:r>
              <a:rPr lang="cs-CZ" sz="4400" b="1" dirty="0">
                <a:solidFill>
                  <a:schemeClr val="tx1"/>
                </a:solidFill>
              </a:rPr>
              <a:t>Nákaza na vysokých školách</a:t>
            </a:r>
          </a:p>
        </p:txBody>
      </p:sp>
    </p:spTree>
    <p:extLst>
      <p:ext uri="{BB962C8B-B14F-4D97-AF65-F5344CB8AC3E}">
        <p14:creationId xmlns:p14="http://schemas.microsoft.com/office/powerpoint/2010/main" val="633373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CFAC55-E7BE-4475-808A-CF41E61842C2}"/>
              </a:ext>
            </a:extLst>
          </p:cNvPr>
          <p:cNvSpPr>
            <a:spLocks noGrp="1"/>
          </p:cNvSpPr>
          <p:nvPr>
            <p:ph type="title"/>
          </p:nvPr>
        </p:nvSpPr>
        <p:spPr>
          <a:xfrm>
            <a:off x="292061" y="2"/>
            <a:ext cx="7794664" cy="576000"/>
          </a:xfrm>
        </p:spPr>
        <p:txBody>
          <a:bodyPr/>
          <a:lstStyle/>
          <a:p>
            <a:r>
              <a:rPr lang="cs-CZ" dirty="0"/>
              <a:t>Identifikovaná ohniska </a:t>
            </a:r>
            <a:r>
              <a:rPr lang="cs-CZ" sz="2000" dirty="0"/>
              <a:t>nákazy COVID-19</a:t>
            </a:r>
          </a:p>
        </p:txBody>
      </p:sp>
      <p:graphicFrame>
        <p:nvGraphicFramePr>
          <p:cNvPr id="17" name="Graf 16">
            <a:extLst>
              <a:ext uri="{FF2B5EF4-FFF2-40B4-BE49-F238E27FC236}">
                <a16:creationId xmlns:a16="http://schemas.microsoft.com/office/drawing/2014/main" id="{E35F53D6-11D1-47F1-8F81-A00AE8E3A8FF}"/>
              </a:ext>
            </a:extLst>
          </p:cNvPr>
          <p:cNvGraphicFramePr/>
          <p:nvPr>
            <p:extLst>
              <p:ext uri="{D42A27DB-BD31-4B8C-83A1-F6EECF244321}">
                <p14:modId xmlns:p14="http://schemas.microsoft.com/office/powerpoint/2010/main" val="3304438613"/>
              </p:ext>
            </p:extLst>
          </p:nvPr>
        </p:nvGraphicFramePr>
        <p:xfrm>
          <a:off x="-3611" y="1244655"/>
          <a:ext cx="5400000" cy="5271872"/>
        </p:xfrm>
        <a:graphic>
          <a:graphicData uri="http://schemas.openxmlformats.org/drawingml/2006/chart">
            <c:chart xmlns:c="http://schemas.openxmlformats.org/drawingml/2006/chart" xmlns:r="http://schemas.openxmlformats.org/officeDocument/2006/relationships" r:id="rId2"/>
          </a:graphicData>
        </a:graphic>
      </p:graphicFrame>
      <p:sp>
        <p:nvSpPr>
          <p:cNvPr id="18" name="Obdélník 17">
            <a:extLst>
              <a:ext uri="{FF2B5EF4-FFF2-40B4-BE49-F238E27FC236}">
                <a16:creationId xmlns:a16="http://schemas.microsoft.com/office/drawing/2014/main" id="{AB98FBEE-915C-4DF4-8026-05F56B2D4D75}"/>
              </a:ext>
            </a:extLst>
          </p:cNvPr>
          <p:cNvSpPr/>
          <p:nvPr/>
        </p:nvSpPr>
        <p:spPr>
          <a:xfrm>
            <a:off x="447480" y="968370"/>
            <a:ext cx="3547541" cy="369332"/>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Počet pozitivních osob</a:t>
            </a:r>
          </a:p>
        </p:txBody>
      </p:sp>
      <p:cxnSp>
        <p:nvCxnSpPr>
          <p:cNvPr id="4" name="Přímá spojnice 3">
            <a:extLst>
              <a:ext uri="{FF2B5EF4-FFF2-40B4-BE49-F238E27FC236}">
                <a16:creationId xmlns:a16="http://schemas.microsoft.com/office/drawing/2014/main" id="{D9D5DB61-0D82-4B29-B7CD-ACFEE8498E46}"/>
              </a:ext>
            </a:extLst>
          </p:cNvPr>
          <p:cNvCxnSpPr/>
          <p:nvPr/>
        </p:nvCxnSpPr>
        <p:spPr>
          <a:xfrm>
            <a:off x="1266825" y="1920875"/>
            <a:ext cx="1152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19" name="Graf 18">
            <a:extLst>
              <a:ext uri="{FF2B5EF4-FFF2-40B4-BE49-F238E27FC236}">
                <a16:creationId xmlns:a16="http://schemas.microsoft.com/office/drawing/2014/main" id="{6C0E2F4E-79C3-466E-8BEC-7FDF705E2188}"/>
              </a:ext>
            </a:extLst>
          </p:cNvPr>
          <p:cNvGraphicFramePr/>
          <p:nvPr>
            <p:extLst>
              <p:ext uri="{D42A27DB-BD31-4B8C-83A1-F6EECF244321}">
                <p14:modId xmlns:p14="http://schemas.microsoft.com/office/powerpoint/2010/main" val="1093712682"/>
              </p:ext>
            </p:extLst>
          </p:nvPr>
        </p:nvGraphicFramePr>
        <p:xfrm>
          <a:off x="5520888" y="1244655"/>
          <a:ext cx="5400000" cy="5271872"/>
        </p:xfrm>
        <a:graphic>
          <a:graphicData uri="http://schemas.openxmlformats.org/drawingml/2006/chart">
            <c:chart xmlns:c="http://schemas.openxmlformats.org/drawingml/2006/chart" xmlns:r="http://schemas.openxmlformats.org/officeDocument/2006/relationships" r:id="rId3"/>
          </a:graphicData>
        </a:graphic>
      </p:graphicFrame>
      <p:sp>
        <p:nvSpPr>
          <p:cNvPr id="20" name="Obdélník 19">
            <a:extLst>
              <a:ext uri="{FF2B5EF4-FFF2-40B4-BE49-F238E27FC236}">
                <a16:creationId xmlns:a16="http://schemas.microsoft.com/office/drawing/2014/main" id="{C5CA85D3-46A4-4F24-8100-F4B1F2EDC7CE}"/>
              </a:ext>
            </a:extLst>
          </p:cNvPr>
          <p:cNvSpPr/>
          <p:nvPr/>
        </p:nvSpPr>
        <p:spPr>
          <a:xfrm>
            <a:off x="5847480" y="968370"/>
            <a:ext cx="3547541" cy="369332"/>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Počet ohnisek</a:t>
            </a:r>
          </a:p>
        </p:txBody>
      </p:sp>
      <p:cxnSp>
        <p:nvCxnSpPr>
          <p:cNvPr id="21" name="Přímá spojnice 20">
            <a:extLst>
              <a:ext uri="{FF2B5EF4-FFF2-40B4-BE49-F238E27FC236}">
                <a16:creationId xmlns:a16="http://schemas.microsoft.com/office/drawing/2014/main" id="{D7BDA03C-2543-49EA-BC96-1373C7B8D896}"/>
              </a:ext>
            </a:extLst>
          </p:cNvPr>
          <p:cNvCxnSpPr/>
          <p:nvPr/>
        </p:nvCxnSpPr>
        <p:spPr>
          <a:xfrm>
            <a:off x="6663000" y="1743075"/>
            <a:ext cx="1152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22" name="Obdélník 21">
            <a:extLst>
              <a:ext uri="{FF2B5EF4-FFF2-40B4-BE49-F238E27FC236}">
                <a16:creationId xmlns:a16="http://schemas.microsoft.com/office/drawing/2014/main" id="{FF2475D1-D7DF-48F3-BAE9-0CAA16629FF7}"/>
              </a:ext>
            </a:extLst>
          </p:cNvPr>
          <p:cNvSpPr/>
          <p:nvPr/>
        </p:nvSpPr>
        <p:spPr>
          <a:xfrm>
            <a:off x="2886251" y="585810"/>
            <a:ext cx="6229350" cy="400110"/>
          </a:xfrm>
          <a:prstGeom prst="rect">
            <a:avLst/>
          </a:prstGeom>
        </p:spPr>
        <p:txBody>
          <a:bodyPr wrap="square">
            <a:spAutoFit/>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Celkový přehled za období * </a:t>
            </a:r>
            <a:r>
              <a:rPr kumimoji="0" lang="cs-CZ" sz="2000" b="1" i="0" u="none" strike="noStrike" kern="1200" cap="none" spc="0" normalizeH="0" baseline="0" noProof="0" dirty="0">
                <a:ln>
                  <a:noFill/>
                </a:ln>
                <a:solidFill>
                  <a:srgbClr val="C00000"/>
                </a:solidFill>
                <a:effectLst/>
                <a:uLnTx/>
                <a:uFillTx/>
                <a:latin typeface="Calibri" panose="020F0502020204030204" pitchFamily="34" charset="0"/>
                <a:ea typeface="+mn-ea"/>
                <a:cs typeface="+mn-cs"/>
              </a:rPr>
              <a:t>21. 12. 2020 – 28. 2. 2021</a:t>
            </a:r>
          </a:p>
        </p:txBody>
      </p:sp>
      <p:sp>
        <p:nvSpPr>
          <p:cNvPr id="23" name="TextovéPole 22">
            <a:extLst>
              <a:ext uri="{FF2B5EF4-FFF2-40B4-BE49-F238E27FC236}">
                <a16:creationId xmlns:a16="http://schemas.microsoft.com/office/drawing/2014/main" id="{4B8E8071-3C8F-408F-84F3-2A100D7E98FE}"/>
              </a:ext>
            </a:extLst>
          </p:cNvPr>
          <p:cNvSpPr txBox="1"/>
          <p:nvPr/>
        </p:nvSpPr>
        <p:spPr>
          <a:xfrm>
            <a:off x="10854017" y="925812"/>
            <a:ext cx="105223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1" i="1" u="none" strike="noStrike" kern="1200" cap="none" spc="0" normalizeH="0" baseline="0" noProof="0" dirty="0">
                <a:ln>
                  <a:noFill/>
                </a:ln>
                <a:solidFill>
                  <a:srgbClr val="000000"/>
                </a:solidFill>
                <a:effectLst/>
                <a:uLnTx/>
                <a:uFillTx/>
                <a:latin typeface="Arial" panose="020B0604020202020204"/>
                <a:ea typeface="+mn-ea"/>
                <a:cs typeface="+mn-cs"/>
              </a:rPr>
              <a:t>Průměrný počet osob na ohnisko</a:t>
            </a:r>
            <a:endParaRPr kumimoji="0" lang="cs-CZ" sz="1200" b="1" i="1" u="none" strike="noStrike" kern="1200" cap="none" spc="0" normalizeH="0" baseline="0" noProof="0" dirty="0">
              <a:ln>
                <a:noFill/>
              </a:ln>
              <a:solidFill>
                <a:srgbClr val="C00000"/>
              </a:solidFill>
              <a:effectLst/>
              <a:uLnTx/>
              <a:uFillTx/>
              <a:latin typeface="Arial" panose="020B0604020202020204"/>
              <a:ea typeface="+mn-ea"/>
              <a:cs typeface="+mn-cs"/>
            </a:endParaRPr>
          </a:p>
        </p:txBody>
      </p:sp>
      <p:sp>
        <p:nvSpPr>
          <p:cNvPr id="13" name="Obdélník 12">
            <a:extLst>
              <a:ext uri="{FF2B5EF4-FFF2-40B4-BE49-F238E27FC236}">
                <a16:creationId xmlns:a16="http://schemas.microsoft.com/office/drawing/2014/main" id="{FA1D0A4D-004C-4111-BE45-78FC2C4D79A3}"/>
              </a:ext>
            </a:extLst>
          </p:cNvPr>
          <p:cNvSpPr/>
          <p:nvPr/>
        </p:nvSpPr>
        <p:spPr>
          <a:xfrm>
            <a:off x="3905189" y="6557489"/>
            <a:ext cx="4241867" cy="276999"/>
          </a:xfrm>
          <a:prstGeom prst="rect">
            <a:avLst/>
          </a:prstGeom>
        </p:spPr>
        <p:txBody>
          <a:bodyPr wrap="none">
            <a:spAutoFit/>
          </a:bodyPr>
          <a:lstStyle/>
          <a:p>
            <a:pPr lvl="0">
              <a:defRPr/>
            </a:pPr>
            <a:r>
              <a:rPr kumimoji="0" lang="cs-CZ" sz="1200" b="1" i="0" u="none" strike="noStrike" kern="1200" cap="none" spc="0" normalizeH="0" baseline="0" noProof="0" dirty="0">
                <a:ln>
                  <a:noFill/>
                </a:ln>
                <a:solidFill>
                  <a:srgbClr val="000000"/>
                </a:solidFill>
                <a:effectLst/>
                <a:uLnTx/>
                <a:uFillTx/>
                <a:latin typeface="Arial" panose="020B0604020202020204"/>
                <a:ea typeface="+mn-ea"/>
                <a:cs typeface="+mn-cs"/>
              </a:rPr>
              <a:t>* </a:t>
            </a:r>
            <a:r>
              <a:rPr lang="cs-CZ" sz="1200" b="1" dirty="0">
                <a:solidFill>
                  <a:srgbClr val="000000"/>
                </a:solidFill>
              </a:rPr>
              <a:t>Od 21. 12. 2020 do 3. 1. 2021 vánoční školní prázdniny</a:t>
            </a:r>
          </a:p>
        </p:txBody>
      </p:sp>
      <p:sp>
        <p:nvSpPr>
          <p:cNvPr id="14" name="TextovéPole 13">
            <a:extLst>
              <a:ext uri="{FF2B5EF4-FFF2-40B4-BE49-F238E27FC236}">
                <a16:creationId xmlns:a16="http://schemas.microsoft.com/office/drawing/2014/main" id="{1040B379-6160-4DD7-8738-C5237A86AA56}"/>
              </a:ext>
            </a:extLst>
          </p:cNvPr>
          <p:cNvSpPr txBox="1"/>
          <p:nvPr/>
        </p:nvSpPr>
        <p:spPr>
          <a:xfrm>
            <a:off x="9716313" y="6557490"/>
            <a:ext cx="2442087"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Zdroj: </a:t>
            </a:r>
            <a:r>
              <a:rPr kumimoji="0" lang="cs-CZ" sz="1200" b="0" i="0" u="none" strike="noStrike" kern="1200" cap="none" spc="0" normalizeH="0" baseline="0" noProof="0" dirty="0" err="1">
                <a:ln>
                  <a:noFill/>
                </a:ln>
                <a:solidFill>
                  <a:srgbClr val="000000"/>
                </a:solidFill>
                <a:effectLst/>
                <a:uLnTx/>
                <a:uFillTx/>
                <a:latin typeface="Arial" panose="020B0604020202020204"/>
                <a:ea typeface="+mn-ea"/>
                <a:cs typeface="+mn-cs"/>
              </a:rPr>
              <a:t>Covid</a:t>
            </a: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cs-CZ" sz="1200" b="0" i="0" u="none" strike="noStrike" kern="1200" cap="none" spc="0" normalizeH="0" baseline="0" noProof="0" dirty="0" err="1">
                <a:ln>
                  <a:noFill/>
                </a:ln>
                <a:solidFill>
                  <a:srgbClr val="000000"/>
                </a:solidFill>
                <a:effectLst/>
                <a:uLnTx/>
                <a:uFillTx/>
                <a:latin typeface="Arial" panose="020B0604020202020204"/>
                <a:ea typeface="+mn-ea"/>
                <a:cs typeface="+mn-cs"/>
              </a:rPr>
              <a:t>Forms</a:t>
            </a: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 – Události</a:t>
            </a:r>
            <a:endParaRPr kumimoji="0" lang="cs-CZ" sz="1200" b="1" i="0" u="none" strike="noStrike" kern="1200" cap="none" spc="0" normalizeH="0" baseline="0" noProof="0" dirty="0">
              <a:ln>
                <a:noFill/>
              </a:ln>
              <a:solidFill>
                <a:srgbClr val="C00000"/>
              </a:solidFill>
              <a:effectLst/>
              <a:uLnTx/>
              <a:uFillTx/>
              <a:latin typeface="Arial" panose="020B0604020202020204"/>
              <a:ea typeface="+mn-ea"/>
              <a:cs typeface="+mn-cs"/>
            </a:endParaRPr>
          </a:p>
        </p:txBody>
      </p:sp>
      <p:graphicFrame>
        <p:nvGraphicFramePr>
          <p:cNvPr id="6" name="Tabulka 5">
            <a:extLst>
              <a:ext uri="{FF2B5EF4-FFF2-40B4-BE49-F238E27FC236}">
                <a16:creationId xmlns:a16="http://schemas.microsoft.com/office/drawing/2014/main" id="{245A9FBA-5A7C-46AA-8E81-9F4B7E1122EE}"/>
              </a:ext>
            </a:extLst>
          </p:cNvPr>
          <p:cNvGraphicFramePr>
            <a:graphicFrameLocks noGrp="1"/>
          </p:cNvGraphicFramePr>
          <p:nvPr>
            <p:extLst>
              <p:ext uri="{D42A27DB-BD31-4B8C-83A1-F6EECF244321}">
                <p14:modId xmlns:p14="http://schemas.microsoft.com/office/powerpoint/2010/main" val="558349595"/>
              </p:ext>
            </p:extLst>
          </p:nvPr>
        </p:nvGraphicFramePr>
        <p:xfrm>
          <a:off x="10920888" y="1572131"/>
          <a:ext cx="918687" cy="4884074"/>
        </p:xfrm>
        <a:graphic>
          <a:graphicData uri="http://schemas.openxmlformats.org/drawingml/2006/table">
            <a:tbl>
              <a:tblPr/>
              <a:tblGrid>
                <a:gridCol w="918687">
                  <a:extLst>
                    <a:ext uri="{9D8B030D-6E8A-4147-A177-3AD203B41FA5}">
                      <a16:colId xmlns:a16="http://schemas.microsoft.com/office/drawing/2014/main" val="759701897"/>
                    </a:ext>
                  </a:extLst>
                </a:gridCol>
              </a:tblGrid>
              <a:tr h="187849">
                <a:tc>
                  <a:txBody>
                    <a:bodyPr/>
                    <a:lstStyle/>
                    <a:p>
                      <a:pPr algn="ctr" fontAlgn="ctr"/>
                      <a:r>
                        <a:rPr lang="cs-CZ" sz="1200" b="1" i="1" u="none" strike="noStrike">
                          <a:solidFill>
                            <a:srgbClr val="000000"/>
                          </a:solidFill>
                          <a:effectLst/>
                          <a:latin typeface="Calibri" panose="020F0502020204030204" pitchFamily="34" charset="0"/>
                        </a:rPr>
                        <a:t>4,9</a:t>
                      </a:r>
                    </a:p>
                  </a:txBody>
                  <a:tcPr marL="9525" marR="9525" marT="0" marB="0" anchor="ctr">
                    <a:lnL>
                      <a:noFill/>
                    </a:lnL>
                    <a:lnR>
                      <a:noFill/>
                    </a:lnR>
                    <a:lnT>
                      <a:noFill/>
                    </a:lnT>
                    <a:lnB>
                      <a:noFill/>
                    </a:lnB>
                    <a:solidFill>
                      <a:srgbClr val="63BE7B"/>
                    </a:solidFill>
                  </a:tcPr>
                </a:tc>
                <a:extLst>
                  <a:ext uri="{0D108BD9-81ED-4DB2-BD59-A6C34878D82A}">
                    <a16:rowId xmlns:a16="http://schemas.microsoft.com/office/drawing/2014/main" val="2439331405"/>
                  </a:ext>
                </a:extLst>
              </a:tr>
              <a:tr h="187849">
                <a:tc>
                  <a:txBody>
                    <a:bodyPr/>
                    <a:lstStyle/>
                    <a:p>
                      <a:pPr algn="ctr" fontAlgn="ctr"/>
                      <a:r>
                        <a:rPr lang="cs-CZ" sz="1200" b="1" i="1" u="none" strike="noStrike">
                          <a:solidFill>
                            <a:srgbClr val="000000"/>
                          </a:solidFill>
                          <a:effectLst/>
                          <a:latin typeface="Calibri" panose="020F0502020204030204" pitchFamily="34" charset="0"/>
                        </a:rPr>
                        <a:t>28,8</a:t>
                      </a:r>
                    </a:p>
                  </a:txBody>
                  <a:tcPr marL="9525" marR="9525" marT="0" marB="0" anchor="ctr">
                    <a:lnL>
                      <a:noFill/>
                    </a:lnL>
                    <a:lnR>
                      <a:noFill/>
                    </a:lnR>
                    <a:lnT>
                      <a:noFill/>
                    </a:lnT>
                    <a:lnB>
                      <a:noFill/>
                    </a:lnB>
                    <a:solidFill>
                      <a:srgbClr val="FFDC82"/>
                    </a:solidFill>
                  </a:tcPr>
                </a:tc>
                <a:extLst>
                  <a:ext uri="{0D108BD9-81ED-4DB2-BD59-A6C34878D82A}">
                    <a16:rowId xmlns:a16="http://schemas.microsoft.com/office/drawing/2014/main" val="3697776930"/>
                  </a:ext>
                </a:extLst>
              </a:tr>
              <a:tr h="187849">
                <a:tc>
                  <a:txBody>
                    <a:bodyPr/>
                    <a:lstStyle/>
                    <a:p>
                      <a:pPr algn="ctr" fontAlgn="ctr"/>
                      <a:r>
                        <a:rPr lang="cs-CZ" sz="1200" b="1" i="1" u="none" strike="noStrike">
                          <a:solidFill>
                            <a:srgbClr val="000000"/>
                          </a:solidFill>
                          <a:effectLst/>
                          <a:latin typeface="Calibri" panose="020F0502020204030204" pitchFamily="34" charset="0"/>
                        </a:rPr>
                        <a:t>32,0</a:t>
                      </a:r>
                    </a:p>
                  </a:txBody>
                  <a:tcPr marL="9525" marR="9525" marT="0" marB="0" anchor="ctr">
                    <a:lnL>
                      <a:noFill/>
                    </a:lnL>
                    <a:lnR>
                      <a:noFill/>
                    </a:lnR>
                    <a:lnT>
                      <a:noFill/>
                    </a:lnT>
                    <a:lnB>
                      <a:noFill/>
                    </a:lnB>
                    <a:solidFill>
                      <a:srgbClr val="FED981"/>
                    </a:solidFill>
                  </a:tcPr>
                </a:tc>
                <a:extLst>
                  <a:ext uri="{0D108BD9-81ED-4DB2-BD59-A6C34878D82A}">
                    <a16:rowId xmlns:a16="http://schemas.microsoft.com/office/drawing/2014/main" val="2986143061"/>
                  </a:ext>
                </a:extLst>
              </a:tr>
              <a:tr h="187849">
                <a:tc>
                  <a:txBody>
                    <a:bodyPr/>
                    <a:lstStyle/>
                    <a:p>
                      <a:pPr algn="ctr" fontAlgn="ctr"/>
                      <a:r>
                        <a:rPr lang="cs-CZ" sz="1200" b="1" i="1" u="none" strike="noStrike">
                          <a:solidFill>
                            <a:srgbClr val="000000"/>
                          </a:solidFill>
                          <a:effectLst/>
                          <a:latin typeface="Calibri" panose="020F0502020204030204" pitchFamily="34" charset="0"/>
                        </a:rPr>
                        <a:t>14,1</a:t>
                      </a:r>
                    </a:p>
                  </a:txBody>
                  <a:tcPr marL="9525" marR="9525" marT="0" marB="0" anchor="ctr">
                    <a:lnL>
                      <a:noFill/>
                    </a:lnL>
                    <a:lnR>
                      <a:noFill/>
                    </a:lnR>
                    <a:lnT>
                      <a:noFill/>
                    </a:lnT>
                    <a:lnB>
                      <a:noFill/>
                    </a:lnB>
                    <a:solidFill>
                      <a:srgbClr val="FFEB84"/>
                    </a:solidFill>
                  </a:tcPr>
                </a:tc>
                <a:extLst>
                  <a:ext uri="{0D108BD9-81ED-4DB2-BD59-A6C34878D82A}">
                    <a16:rowId xmlns:a16="http://schemas.microsoft.com/office/drawing/2014/main" val="3987266309"/>
                  </a:ext>
                </a:extLst>
              </a:tr>
              <a:tr h="187849">
                <a:tc>
                  <a:txBody>
                    <a:bodyPr/>
                    <a:lstStyle/>
                    <a:p>
                      <a:pPr algn="ctr" fontAlgn="ctr"/>
                      <a:r>
                        <a:rPr lang="cs-CZ" sz="1200" b="1" i="1" u="none" strike="noStrike">
                          <a:solidFill>
                            <a:srgbClr val="000000"/>
                          </a:solidFill>
                          <a:effectLst/>
                          <a:latin typeface="Calibri" panose="020F0502020204030204" pitchFamily="34" charset="0"/>
                        </a:rPr>
                        <a:t>12,6</a:t>
                      </a:r>
                    </a:p>
                  </a:txBody>
                  <a:tcPr marL="9525" marR="9525" marT="0" marB="0" anchor="ctr">
                    <a:lnL>
                      <a:noFill/>
                    </a:lnL>
                    <a:lnR>
                      <a:noFill/>
                    </a:lnR>
                    <a:lnT>
                      <a:noFill/>
                    </a:lnT>
                    <a:lnB>
                      <a:noFill/>
                    </a:lnB>
                    <a:solidFill>
                      <a:srgbClr val="E5E382"/>
                    </a:solidFill>
                  </a:tcPr>
                </a:tc>
                <a:extLst>
                  <a:ext uri="{0D108BD9-81ED-4DB2-BD59-A6C34878D82A}">
                    <a16:rowId xmlns:a16="http://schemas.microsoft.com/office/drawing/2014/main" val="2591239593"/>
                  </a:ext>
                </a:extLst>
              </a:tr>
              <a:tr h="187849">
                <a:tc>
                  <a:txBody>
                    <a:bodyPr/>
                    <a:lstStyle/>
                    <a:p>
                      <a:pPr algn="ctr" fontAlgn="ctr"/>
                      <a:r>
                        <a:rPr lang="cs-CZ" sz="1200" b="1" i="1" u="none" strike="noStrike">
                          <a:solidFill>
                            <a:srgbClr val="000000"/>
                          </a:solidFill>
                          <a:effectLst/>
                          <a:latin typeface="Calibri" panose="020F0502020204030204" pitchFamily="34" charset="0"/>
                        </a:rPr>
                        <a:t>29,5</a:t>
                      </a:r>
                    </a:p>
                  </a:txBody>
                  <a:tcPr marL="9525" marR="9525" marT="0" marB="0" anchor="ctr">
                    <a:lnL>
                      <a:noFill/>
                    </a:lnL>
                    <a:lnR>
                      <a:noFill/>
                    </a:lnR>
                    <a:lnT>
                      <a:noFill/>
                    </a:lnT>
                    <a:lnB>
                      <a:noFill/>
                    </a:lnB>
                    <a:solidFill>
                      <a:srgbClr val="FFDB81"/>
                    </a:solidFill>
                  </a:tcPr>
                </a:tc>
                <a:extLst>
                  <a:ext uri="{0D108BD9-81ED-4DB2-BD59-A6C34878D82A}">
                    <a16:rowId xmlns:a16="http://schemas.microsoft.com/office/drawing/2014/main" val="3561066988"/>
                  </a:ext>
                </a:extLst>
              </a:tr>
              <a:tr h="187849">
                <a:tc>
                  <a:txBody>
                    <a:bodyPr/>
                    <a:lstStyle/>
                    <a:p>
                      <a:pPr algn="ctr" fontAlgn="ctr"/>
                      <a:r>
                        <a:rPr lang="cs-CZ" sz="1200" b="1" i="1" u="none" strike="noStrike">
                          <a:solidFill>
                            <a:srgbClr val="000000"/>
                          </a:solidFill>
                          <a:effectLst/>
                          <a:latin typeface="Calibri" panose="020F0502020204030204" pitchFamily="34" charset="0"/>
                        </a:rPr>
                        <a:t>9,4</a:t>
                      </a:r>
                    </a:p>
                  </a:txBody>
                  <a:tcPr marL="9525" marR="9525" marT="0" marB="0" anchor="ctr">
                    <a:lnL>
                      <a:noFill/>
                    </a:lnL>
                    <a:lnR>
                      <a:noFill/>
                    </a:lnR>
                    <a:lnT>
                      <a:noFill/>
                    </a:lnT>
                    <a:lnB>
                      <a:noFill/>
                    </a:lnB>
                    <a:solidFill>
                      <a:srgbClr val="AFD37F"/>
                    </a:solidFill>
                  </a:tcPr>
                </a:tc>
                <a:extLst>
                  <a:ext uri="{0D108BD9-81ED-4DB2-BD59-A6C34878D82A}">
                    <a16:rowId xmlns:a16="http://schemas.microsoft.com/office/drawing/2014/main" val="588962474"/>
                  </a:ext>
                </a:extLst>
              </a:tr>
              <a:tr h="187849">
                <a:tc>
                  <a:txBody>
                    <a:bodyPr/>
                    <a:lstStyle/>
                    <a:p>
                      <a:pPr algn="ctr" fontAlgn="ctr"/>
                      <a:r>
                        <a:rPr lang="cs-CZ" sz="1200" b="1" i="1" u="none" strike="noStrike">
                          <a:solidFill>
                            <a:srgbClr val="000000"/>
                          </a:solidFill>
                          <a:effectLst/>
                          <a:latin typeface="Calibri" panose="020F0502020204030204" pitchFamily="34" charset="0"/>
                        </a:rPr>
                        <a:t>138,4</a:t>
                      </a:r>
                    </a:p>
                  </a:txBody>
                  <a:tcPr marL="9525" marR="9525" marT="0" marB="0" anchor="ctr">
                    <a:lnL>
                      <a:noFill/>
                    </a:lnL>
                    <a:lnR>
                      <a:noFill/>
                    </a:lnR>
                    <a:lnT>
                      <a:noFill/>
                    </a:lnT>
                    <a:lnB>
                      <a:noFill/>
                    </a:lnB>
                    <a:solidFill>
                      <a:srgbClr val="F8696B"/>
                    </a:solidFill>
                  </a:tcPr>
                </a:tc>
                <a:extLst>
                  <a:ext uri="{0D108BD9-81ED-4DB2-BD59-A6C34878D82A}">
                    <a16:rowId xmlns:a16="http://schemas.microsoft.com/office/drawing/2014/main" val="1186813912"/>
                  </a:ext>
                </a:extLst>
              </a:tr>
              <a:tr h="187849">
                <a:tc>
                  <a:txBody>
                    <a:bodyPr/>
                    <a:lstStyle/>
                    <a:p>
                      <a:pPr algn="ctr" fontAlgn="ctr"/>
                      <a:r>
                        <a:rPr lang="cs-CZ" sz="1200" b="1" i="1" u="none" strike="noStrike">
                          <a:solidFill>
                            <a:srgbClr val="000000"/>
                          </a:solidFill>
                          <a:effectLst/>
                          <a:latin typeface="Calibri" panose="020F0502020204030204" pitchFamily="34" charset="0"/>
                        </a:rPr>
                        <a:t>22,6</a:t>
                      </a:r>
                    </a:p>
                  </a:txBody>
                  <a:tcPr marL="9525" marR="9525" marT="0" marB="0" anchor="ctr">
                    <a:lnL>
                      <a:noFill/>
                    </a:lnL>
                    <a:lnR>
                      <a:noFill/>
                    </a:lnR>
                    <a:lnT>
                      <a:noFill/>
                    </a:lnT>
                    <a:lnB>
                      <a:noFill/>
                    </a:lnB>
                    <a:solidFill>
                      <a:srgbClr val="FFE383"/>
                    </a:solidFill>
                  </a:tcPr>
                </a:tc>
                <a:extLst>
                  <a:ext uri="{0D108BD9-81ED-4DB2-BD59-A6C34878D82A}">
                    <a16:rowId xmlns:a16="http://schemas.microsoft.com/office/drawing/2014/main" val="1693057136"/>
                  </a:ext>
                </a:extLst>
              </a:tr>
              <a:tr h="187849">
                <a:tc>
                  <a:txBody>
                    <a:bodyPr/>
                    <a:lstStyle/>
                    <a:p>
                      <a:pPr algn="ctr" fontAlgn="ctr"/>
                      <a:r>
                        <a:rPr lang="cs-CZ" sz="1200" b="1" i="1" u="none" strike="noStrike">
                          <a:solidFill>
                            <a:srgbClr val="000000"/>
                          </a:solidFill>
                          <a:effectLst/>
                          <a:latin typeface="Calibri" panose="020F0502020204030204" pitchFamily="34" charset="0"/>
                        </a:rPr>
                        <a:t>6,3</a:t>
                      </a:r>
                    </a:p>
                  </a:txBody>
                  <a:tcPr marL="9525" marR="9525" marT="0" marB="0" anchor="ctr">
                    <a:lnL>
                      <a:noFill/>
                    </a:lnL>
                    <a:lnR>
                      <a:noFill/>
                    </a:lnR>
                    <a:lnT>
                      <a:noFill/>
                    </a:lnT>
                    <a:lnB>
                      <a:noFill/>
                    </a:lnB>
                    <a:solidFill>
                      <a:srgbClr val="7AC47C"/>
                    </a:solidFill>
                  </a:tcPr>
                </a:tc>
                <a:extLst>
                  <a:ext uri="{0D108BD9-81ED-4DB2-BD59-A6C34878D82A}">
                    <a16:rowId xmlns:a16="http://schemas.microsoft.com/office/drawing/2014/main" val="1437806725"/>
                  </a:ext>
                </a:extLst>
              </a:tr>
              <a:tr h="187849">
                <a:tc>
                  <a:txBody>
                    <a:bodyPr/>
                    <a:lstStyle/>
                    <a:p>
                      <a:pPr algn="ctr" fontAlgn="ctr"/>
                      <a:r>
                        <a:rPr lang="cs-CZ" sz="1200" b="1" i="1" u="none" strike="noStrike">
                          <a:solidFill>
                            <a:srgbClr val="000000"/>
                          </a:solidFill>
                          <a:effectLst/>
                          <a:latin typeface="Calibri" panose="020F0502020204030204" pitchFamily="34" charset="0"/>
                        </a:rPr>
                        <a:t>10,8</a:t>
                      </a:r>
                    </a:p>
                  </a:txBody>
                  <a:tcPr marL="9525" marR="9525" marT="0" marB="0" anchor="ctr">
                    <a:lnL>
                      <a:noFill/>
                    </a:lnL>
                    <a:lnR>
                      <a:noFill/>
                    </a:lnR>
                    <a:lnT>
                      <a:noFill/>
                    </a:lnT>
                    <a:lnB>
                      <a:noFill/>
                    </a:lnB>
                    <a:solidFill>
                      <a:srgbClr val="C5DA80"/>
                    </a:solidFill>
                  </a:tcPr>
                </a:tc>
                <a:extLst>
                  <a:ext uri="{0D108BD9-81ED-4DB2-BD59-A6C34878D82A}">
                    <a16:rowId xmlns:a16="http://schemas.microsoft.com/office/drawing/2014/main" val="2823623551"/>
                  </a:ext>
                </a:extLst>
              </a:tr>
              <a:tr h="187849">
                <a:tc>
                  <a:txBody>
                    <a:bodyPr/>
                    <a:lstStyle/>
                    <a:p>
                      <a:pPr algn="ctr" fontAlgn="ctr"/>
                      <a:r>
                        <a:rPr lang="cs-CZ" sz="1200" b="1" i="1" u="none" strike="noStrike">
                          <a:solidFill>
                            <a:srgbClr val="000000"/>
                          </a:solidFill>
                          <a:effectLst/>
                          <a:latin typeface="Calibri" panose="020F0502020204030204" pitchFamily="34" charset="0"/>
                        </a:rPr>
                        <a:t>28,3</a:t>
                      </a:r>
                    </a:p>
                  </a:txBody>
                  <a:tcPr marL="9525" marR="9525" marT="0" marB="0" anchor="ctr">
                    <a:lnL>
                      <a:noFill/>
                    </a:lnL>
                    <a:lnR>
                      <a:noFill/>
                    </a:lnR>
                    <a:lnT>
                      <a:noFill/>
                    </a:lnT>
                    <a:lnB>
                      <a:noFill/>
                    </a:lnB>
                    <a:solidFill>
                      <a:srgbClr val="FFDD82"/>
                    </a:solidFill>
                  </a:tcPr>
                </a:tc>
                <a:extLst>
                  <a:ext uri="{0D108BD9-81ED-4DB2-BD59-A6C34878D82A}">
                    <a16:rowId xmlns:a16="http://schemas.microsoft.com/office/drawing/2014/main" val="3362532212"/>
                  </a:ext>
                </a:extLst>
              </a:tr>
              <a:tr h="187849">
                <a:tc>
                  <a:txBody>
                    <a:bodyPr/>
                    <a:lstStyle/>
                    <a:p>
                      <a:pPr algn="ctr" fontAlgn="ctr"/>
                      <a:r>
                        <a:rPr lang="cs-CZ" sz="1200" b="1" i="1" u="none" strike="noStrike">
                          <a:solidFill>
                            <a:srgbClr val="000000"/>
                          </a:solidFill>
                          <a:effectLst/>
                          <a:latin typeface="Calibri" panose="020F0502020204030204" pitchFamily="34" charset="0"/>
                        </a:rPr>
                        <a:t>15,0</a:t>
                      </a:r>
                    </a:p>
                  </a:txBody>
                  <a:tcPr marL="9525" marR="9525" marT="0" marB="0" anchor="ctr">
                    <a:lnL>
                      <a:noFill/>
                    </a:lnL>
                    <a:lnR>
                      <a:noFill/>
                    </a:lnR>
                    <a:lnT>
                      <a:noFill/>
                    </a:lnT>
                    <a:lnB>
                      <a:noFill/>
                    </a:lnB>
                    <a:solidFill>
                      <a:srgbClr val="FFEB84"/>
                    </a:solidFill>
                  </a:tcPr>
                </a:tc>
                <a:extLst>
                  <a:ext uri="{0D108BD9-81ED-4DB2-BD59-A6C34878D82A}">
                    <a16:rowId xmlns:a16="http://schemas.microsoft.com/office/drawing/2014/main" val="3052470103"/>
                  </a:ext>
                </a:extLst>
              </a:tr>
              <a:tr h="187849">
                <a:tc>
                  <a:txBody>
                    <a:bodyPr/>
                    <a:lstStyle/>
                    <a:p>
                      <a:pPr algn="ctr" fontAlgn="ctr"/>
                      <a:r>
                        <a:rPr lang="cs-CZ" sz="1200" b="1" i="1" u="none" strike="noStrike">
                          <a:solidFill>
                            <a:srgbClr val="000000"/>
                          </a:solidFill>
                          <a:effectLst/>
                          <a:latin typeface="Calibri" panose="020F0502020204030204" pitchFamily="34" charset="0"/>
                        </a:rPr>
                        <a:t>8,0</a:t>
                      </a:r>
                    </a:p>
                  </a:txBody>
                  <a:tcPr marL="9525" marR="9525" marT="0" marB="0" anchor="ctr">
                    <a:lnL>
                      <a:noFill/>
                    </a:lnL>
                    <a:lnR>
                      <a:noFill/>
                    </a:lnR>
                    <a:lnT>
                      <a:noFill/>
                    </a:lnT>
                    <a:lnB>
                      <a:noFill/>
                    </a:lnB>
                    <a:solidFill>
                      <a:srgbClr val="97CD7E"/>
                    </a:solidFill>
                  </a:tcPr>
                </a:tc>
                <a:extLst>
                  <a:ext uri="{0D108BD9-81ED-4DB2-BD59-A6C34878D82A}">
                    <a16:rowId xmlns:a16="http://schemas.microsoft.com/office/drawing/2014/main" val="3793798097"/>
                  </a:ext>
                </a:extLst>
              </a:tr>
              <a:tr h="187849">
                <a:tc>
                  <a:txBody>
                    <a:bodyPr/>
                    <a:lstStyle/>
                    <a:p>
                      <a:pPr algn="ctr" fontAlgn="ctr"/>
                      <a:r>
                        <a:rPr lang="cs-CZ" sz="1200" b="1" i="1" u="none" strike="noStrike" dirty="0">
                          <a:solidFill>
                            <a:srgbClr val="000000"/>
                          </a:solidFill>
                          <a:effectLst/>
                          <a:latin typeface="Calibri" panose="020F0502020204030204" pitchFamily="34" charset="0"/>
                        </a:rPr>
                        <a:t>10,0</a:t>
                      </a:r>
                    </a:p>
                  </a:txBody>
                  <a:tcPr marL="9525" marR="9525" marT="0" marB="0" anchor="ctr">
                    <a:lnL>
                      <a:noFill/>
                    </a:lnL>
                    <a:lnR>
                      <a:noFill/>
                    </a:lnR>
                    <a:lnT>
                      <a:noFill/>
                    </a:lnT>
                    <a:lnB>
                      <a:noFill/>
                    </a:lnB>
                    <a:solidFill>
                      <a:srgbClr val="B9D67F"/>
                    </a:solidFill>
                  </a:tcPr>
                </a:tc>
                <a:extLst>
                  <a:ext uri="{0D108BD9-81ED-4DB2-BD59-A6C34878D82A}">
                    <a16:rowId xmlns:a16="http://schemas.microsoft.com/office/drawing/2014/main" val="3287254747"/>
                  </a:ext>
                </a:extLst>
              </a:tr>
              <a:tr h="187849">
                <a:tc>
                  <a:txBody>
                    <a:bodyPr/>
                    <a:lstStyle/>
                    <a:p>
                      <a:pPr algn="ctr" fontAlgn="ctr"/>
                      <a:r>
                        <a:rPr lang="cs-CZ" sz="1200" b="1" i="1" u="none" strike="noStrike">
                          <a:solidFill>
                            <a:srgbClr val="000000"/>
                          </a:solidFill>
                          <a:effectLst/>
                          <a:latin typeface="Calibri" panose="020F0502020204030204" pitchFamily="34" charset="0"/>
                        </a:rPr>
                        <a:t>108,0</a:t>
                      </a:r>
                    </a:p>
                  </a:txBody>
                  <a:tcPr marL="9525" marR="9525" marT="0" marB="0" anchor="ctr">
                    <a:lnL>
                      <a:noFill/>
                    </a:lnL>
                    <a:lnR>
                      <a:noFill/>
                    </a:lnR>
                    <a:lnT>
                      <a:noFill/>
                    </a:lnT>
                    <a:lnB>
                      <a:noFill/>
                    </a:lnB>
                    <a:solidFill>
                      <a:srgbClr val="FA8972"/>
                    </a:solidFill>
                  </a:tcPr>
                </a:tc>
                <a:extLst>
                  <a:ext uri="{0D108BD9-81ED-4DB2-BD59-A6C34878D82A}">
                    <a16:rowId xmlns:a16="http://schemas.microsoft.com/office/drawing/2014/main" val="1230880740"/>
                  </a:ext>
                </a:extLst>
              </a:tr>
              <a:tr h="187849">
                <a:tc>
                  <a:txBody>
                    <a:bodyPr/>
                    <a:lstStyle/>
                    <a:p>
                      <a:pPr algn="ctr" fontAlgn="ctr"/>
                      <a:endParaRPr lang="cs-CZ" sz="1200" b="1" i="1" u="none" strike="noStrike">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3458268655"/>
                  </a:ext>
                </a:extLst>
              </a:tr>
              <a:tr h="187849">
                <a:tc>
                  <a:txBody>
                    <a:bodyPr/>
                    <a:lstStyle/>
                    <a:p>
                      <a:pPr algn="ctr" fontAlgn="ctr"/>
                      <a:endParaRPr lang="cs-CZ" sz="1200" b="1" i="1" u="none" strike="noStrike">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969079816"/>
                  </a:ext>
                </a:extLst>
              </a:tr>
              <a:tr h="187849">
                <a:tc>
                  <a:txBody>
                    <a:bodyPr/>
                    <a:lstStyle/>
                    <a:p>
                      <a:pPr algn="ctr" fontAlgn="ctr"/>
                      <a:endParaRPr lang="cs-CZ" sz="1200" b="1" i="1" u="none" strike="noStrike">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4255225565"/>
                  </a:ext>
                </a:extLst>
              </a:tr>
              <a:tr h="187849">
                <a:tc>
                  <a:txBody>
                    <a:bodyPr/>
                    <a:lstStyle/>
                    <a:p>
                      <a:pPr algn="ctr" fontAlgn="ctr"/>
                      <a:endParaRPr lang="cs-CZ" sz="1200" b="1" i="1" u="none" strike="noStrike">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3956704185"/>
                  </a:ext>
                </a:extLst>
              </a:tr>
              <a:tr h="187849">
                <a:tc>
                  <a:txBody>
                    <a:bodyPr/>
                    <a:lstStyle/>
                    <a:p>
                      <a:pPr algn="ctr" fontAlgn="ctr"/>
                      <a:endParaRPr lang="cs-CZ" sz="1200" b="1" i="1" u="none" strike="noStrike">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2191940115"/>
                  </a:ext>
                </a:extLst>
              </a:tr>
              <a:tr h="187849">
                <a:tc>
                  <a:txBody>
                    <a:bodyPr/>
                    <a:lstStyle/>
                    <a:p>
                      <a:pPr algn="ctr" fontAlgn="ctr"/>
                      <a:endParaRPr lang="cs-CZ" sz="1200" b="1" i="1" u="none" strike="noStrike">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4080895164"/>
                  </a:ext>
                </a:extLst>
              </a:tr>
              <a:tr h="187849">
                <a:tc>
                  <a:txBody>
                    <a:bodyPr/>
                    <a:lstStyle/>
                    <a:p>
                      <a:pPr algn="ctr" fontAlgn="ctr"/>
                      <a:endParaRPr lang="cs-CZ" sz="1200" b="1" i="1" u="none" strike="noStrike">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456839266"/>
                  </a:ext>
                </a:extLst>
              </a:tr>
              <a:tr h="187849">
                <a:tc>
                  <a:txBody>
                    <a:bodyPr/>
                    <a:lstStyle/>
                    <a:p>
                      <a:pPr algn="ctr" fontAlgn="ctr"/>
                      <a:endParaRPr lang="cs-CZ" sz="1200" b="1" i="1" u="none" strike="noStrike">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3269982651"/>
                  </a:ext>
                </a:extLst>
              </a:tr>
              <a:tr h="187849">
                <a:tc>
                  <a:txBody>
                    <a:bodyPr/>
                    <a:lstStyle/>
                    <a:p>
                      <a:pPr algn="ctr" fontAlgn="ctr"/>
                      <a:r>
                        <a:rPr lang="cs-CZ" sz="1200" b="1" i="1" u="none" strike="noStrike">
                          <a:solidFill>
                            <a:srgbClr val="000000"/>
                          </a:solidFill>
                          <a:effectLst/>
                          <a:latin typeface="Calibri" panose="020F0502020204030204" pitchFamily="34" charset="0"/>
                        </a:rPr>
                        <a:t>11,0</a:t>
                      </a:r>
                    </a:p>
                  </a:txBody>
                  <a:tcPr marL="9525" marR="9525" marT="0" marB="0" anchor="ctr">
                    <a:lnL>
                      <a:noFill/>
                    </a:lnL>
                    <a:lnR>
                      <a:noFill/>
                    </a:lnR>
                    <a:lnT>
                      <a:noFill/>
                    </a:lnT>
                    <a:lnB>
                      <a:noFill/>
                    </a:lnB>
                    <a:solidFill>
                      <a:srgbClr val="CADB80"/>
                    </a:solidFill>
                  </a:tcPr>
                </a:tc>
                <a:extLst>
                  <a:ext uri="{0D108BD9-81ED-4DB2-BD59-A6C34878D82A}">
                    <a16:rowId xmlns:a16="http://schemas.microsoft.com/office/drawing/2014/main" val="904091003"/>
                  </a:ext>
                </a:extLst>
              </a:tr>
              <a:tr h="187849">
                <a:tc>
                  <a:txBody>
                    <a:bodyPr/>
                    <a:lstStyle/>
                    <a:p>
                      <a:pPr algn="ctr" fontAlgn="ctr"/>
                      <a:endParaRPr lang="cs-CZ" sz="1200" b="1" i="1" u="none" strike="noStrike" dirty="0">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2927880280"/>
                  </a:ext>
                </a:extLst>
              </a:tr>
            </a:tbl>
          </a:graphicData>
        </a:graphic>
      </p:graphicFrame>
    </p:spTree>
    <p:extLst>
      <p:ext uri="{BB962C8B-B14F-4D97-AF65-F5344CB8AC3E}">
        <p14:creationId xmlns:p14="http://schemas.microsoft.com/office/powerpoint/2010/main" val="291822051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ulka 4">
            <a:extLst>
              <a:ext uri="{FF2B5EF4-FFF2-40B4-BE49-F238E27FC236}">
                <a16:creationId xmlns:a16="http://schemas.microsoft.com/office/drawing/2014/main" id="{3CCDBCAF-1C3A-4754-BC0F-522C47D3D202}"/>
              </a:ext>
            </a:extLst>
          </p:cNvPr>
          <p:cNvGraphicFramePr>
            <a:graphicFrameLocks noGrp="1"/>
          </p:cNvGraphicFramePr>
          <p:nvPr>
            <p:extLst/>
          </p:nvPr>
        </p:nvGraphicFramePr>
        <p:xfrm>
          <a:off x="1097242" y="1350364"/>
          <a:ext cx="10996770" cy="4431600"/>
        </p:xfrm>
        <a:graphic>
          <a:graphicData uri="http://schemas.openxmlformats.org/drawingml/2006/table">
            <a:tbl>
              <a:tblPr/>
              <a:tblGrid>
                <a:gridCol w="366559">
                  <a:extLst>
                    <a:ext uri="{9D8B030D-6E8A-4147-A177-3AD203B41FA5}">
                      <a16:colId xmlns:a16="http://schemas.microsoft.com/office/drawing/2014/main" val="3178979973"/>
                    </a:ext>
                  </a:extLst>
                </a:gridCol>
                <a:gridCol w="366559">
                  <a:extLst>
                    <a:ext uri="{9D8B030D-6E8A-4147-A177-3AD203B41FA5}">
                      <a16:colId xmlns:a16="http://schemas.microsoft.com/office/drawing/2014/main" val="1719436306"/>
                    </a:ext>
                  </a:extLst>
                </a:gridCol>
                <a:gridCol w="366559">
                  <a:extLst>
                    <a:ext uri="{9D8B030D-6E8A-4147-A177-3AD203B41FA5}">
                      <a16:colId xmlns:a16="http://schemas.microsoft.com/office/drawing/2014/main" val="2825558472"/>
                    </a:ext>
                  </a:extLst>
                </a:gridCol>
                <a:gridCol w="366559">
                  <a:extLst>
                    <a:ext uri="{9D8B030D-6E8A-4147-A177-3AD203B41FA5}">
                      <a16:colId xmlns:a16="http://schemas.microsoft.com/office/drawing/2014/main" val="2588192614"/>
                    </a:ext>
                  </a:extLst>
                </a:gridCol>
                <a:gridCol w="366559">
                  <a:extLst>
                    <a:ext uri="{9D8B030D-6E8A-4147-A177-3AD203B41FA5}">
                      <a16:colId xmlns:a16="http://schemas.microsoft.com/office/drawing/2014/main" val="87040952"/>
                    </a:ext>
                  </a:extLst>
                </a:gridCol>
                <a:gridCol w="366559">
                  <a:extLst>
                    <a:ext uri="{9D8B030D-6E8A-4147-A177-3AD203B41FA5}">
                      <a16:colId xmlns:a16="http://schemas.microsoft.com/office/drawing/2014/main" val="2678756307"/>
                    </a:ext>
                  </a:extLst>
                </a:gridCol>
                <a:gridCol w="366559">
                  <a:extLst>
                    <a:ext uri="{9D8B030D-6E8A-4147-A177-3AD203B41FA5}">
                      <a16:colId xmlns:a16="http://schemas.microsoft.com/office/drawing/2014/main" val="1062428029"/>
                    </a:ext>
                  </a:extLst>
                </a:gridCol>
                <a:gridCol w="366559">
                  <a:extLst>
                    <a:ext uri="{9D8B030D-6E8A-4147-A177-3AD203B41FA5}">
                      <a16:colId xmlns:a16="http://schemas.microsoft.com/office/drawing/2014/main" val="2635854838"/>
                    </a:ext>
                  </a:extLst>
                </a:gridCol>
                <a:gridCol w="366559">
                  <a:extLst>
                    <a:ext uri="{9D8B030D-6E8A-4147-A177-3AD203B41FA5}">
                      <a16:colId xmlns:a16="http://schemas.microsoft.com/office/drawing/2014/main" val="840765183"/>
                    </a:ext>
                  </a:extLst>
                </a:gridCol>
                <a:gridCol w="366559">
                  <a:extLst>
                    <a:ext uri="{9D8B030D-6E8A-4147-A177-3AD203B41FA5}">
                      <a16:colId xmlns:a16="http://schemas.microsoft.com/office/drawing/2014/main" val="1110228510"/>
                    </a:ext>
                  </a:extLst>
                </a:gridCol>
                <a:gridCol w="366559">
                  <a:extLst>
                    <a:ext uri="{9D8B030D-6E8A-4147-A177-3AD203B41FA5}">
                      <a16:colId xmlns:a16="http://schemas.microsoft.com/office/drawing/2014/main" val="579664590"/>
                    </a:ext>
                  </a:extLst>
                </a:gridCol>
                <a:gridCol w="366559">
                  <a:extLst>
                    <a:ext uri="{9D8B030D-6E8A-4147-A177-3AD203B41FA5}">
                      <a16:colId xmlns:a16="http://schemas.microsoft.com/office/drawing/2014/main" val="3400615832"/>
                    </a:ext>
                  </a:extLst>
                </a:gridCol>
                <a:gridCol w="366559">
                  <a:extLst>
                    <a:ext uri="{9D8B030D-6E8A-4147-A177-3AD203B41FA5}">
                      <a16:colId xmlns:a16="http://schemas.microsoft.com/office/drawing/2014/main" val="3665591436"/>
                    </a:ext>
                  </a:extLst>
                </a:gridCol>
                <a:gridCol w="366559">
                  <a:extLst>
                    <a:ext uri="{9D8B030D-6E8A-4147-A177-3AD203B41FA5}">
                      <a16:colId xmlns:a16="http://schemas.microsoft.com/office/drawing/2014/main" val="3418235353"/>
                    </a:ext>
                  </a:extLst>
                </a:gridCol>
                <a:gridCol w="366559">
                  <a:extLst>
                    <a:ext uri="{9D8B030D-6E8A-4147-A177-3AD203B41FA5}">
                      <a16:colId xmlns:a16="http://schemas.microsoft.com/office/drawing/2014/main" val="1121005628"/>
                    </a:ext>
                  </a:extLst>
                </a:gridCol>
                <a:gridCol w="366559">
                  <a:extLst>
                    <a:ext uri="{9D8B030D-6E8A-4147-A177-3AD203B41FA5}">
                      <a16:colId xmlns:a16="http://schemas.microsoft.com/office/drawing/2014/main" val="3971423767"/>
                    </a:ext>
                  </a:extLst>
                </a:gridCol>
                <a:gridCol w="366559">
                  <a:extLst>
                    <a:ext uri="{9D8B030D-6E8A-4147-A177-3AD203B41FA5}">
                      <a16:colId xmlns:a16="http://schemas.microsoft.com/office/drawing/2014/main" val="2879128114"/>
                    </a:ext>
                  </a:extLst>
                </a:gridCol>
                <a:gridCol w="366559">
                  <a:extLst>
                    <a:ext uri="{9D8B030D-6E8A-4147-A177-3AD203B41FA5}">
                      <a16:colId xmlns:a16="http://schemas.microsoft.com/office/drawing/2014/main" val="4173885785"/>
                    </a:ext>
                  </a:extLst>
                </a:gridCol>
                <a:gridCol w="366559">
                  <a:extLst>
                    <a:ext uri="{9D8B030D-6E8A-4147-A177-3AD203B41FA5}">
                      <a16:colId xmlns:a16="http://schemas.microsoft.com/office/drawing/2014/main" val="1300113804"/>
                    </a:ext>
                  </a:extLst>
                </a:gridCol>
                <a:gridCol w="366559">
                  <a:extLst>
                    <a:ext uri="{9D8B030D-6E8A-4147-A177-3AD203B41FA5}">
                      <a16:colId xmlns:a16="http://schemas.microsoft.com/office/drawing/2014/main" val="2094213462"/>
                    </a:ext>
                  </a:extLst>
                </a:gridCol>
                <a:gridCol w="366559">
                  <a:extLst>
                    <a:ext uri="{9D8B030D-6E8A-4147-A177-3AD203B41FA5}">
                      <a16:colId xmlns:a16="http://schemas.microsoft.com/office/drawing/2014/main" val="2961553173"/>
                    </a:ext>
                  </a:extLst>
                </a:gridCol>
                <a:gridCol w="366559">
                  <a:extLst>
                    <a:ext uri="{9D8B030D-6E8A-4147-A177-3AD203B41FA5}">
                      <a16:colId xmlns:a16="http://schemas.microsoft.com/office/drawing/2014/main" val="3458517422"/>
                    </a:ext>
                  </a:extLst>
                </a:gridCol>
                <a:gridCol w="366559">
                  <a:extLst>
                    <a:ext uri="{9D8B030D-6E8A-4147-A177-3AD203B41FA5}">
                      <a16:colId xmlns:a16="http://schemas.microsoft.com/office/drawing/2014/main" val="2964149591"/>
                    </a:ext>
                  </a:extLst>
                </a:gridCol>
                <a:gridCol w="366559">
                  <a:extLst>
                    <a:ext uri="{9D8B030D-6E8A-4147-A177-3AD203B41FA5}">
                      <a16:colId xmlns:a16="http://schemas.microsoft.com/office/drawing/2014/main" val="3401700619"/>
                    </a:ext>
                  </a:extLst>
                </a:gridCol>
                <a:gridCol w="366559">
                  <a:extLst>
                    <a:ext uri="{9D8B030D-6E8A-4147-A177-3AD203B41FA5}">
                      <a16:colId xmlns:a16="http://schemas.microsoft.com/office/drawing/2014/main" val="1860852383"/>
                    </a:ext>
                  </a:extLst>
                </a:gridCol>
                <a:gridCol w="366559">
                  <a:extLst>
                    <a:ext uri="{9D8B030D-6E8A-4147-A177-3AD203B41FA5}">
                      <a16:colId xmlns:a16="http://schemas.microsoft.com/office/drawing/2014/main" val="2287402079"/>
                    </a:ext>
                  </a:extLst>
                </a:gridCol>
                <a:gridCol w="366559">
                  <a:extLst>
                    <a:ext uri="{9D8B030D-6E8A-4147-A177-3AD203B41FA5}">
                      <a16:colId xmlns:a16="http://schemas.microsoft.com/office/drawing/2014/main" val="3927925770"/>
                    </a:ext>
                  </a:extLst>
                </a:gridCol>
                <a:gridCol w="366559">
                  <a:extLst>
                    <a:ext uri="{9D8B030D-6E8A-4147-A177-3AD203B41FA5}">
                      <a16:colId xmlns:a16="http://schemas.microsoft.com/office/drawing/2014/main" val="3111696799"/>
                    </a:ext>
                  </a:extLst>
                </a:gridCol>
                <a:gridCol w="366559">
                  <a:extLst>
                    <a:ext uri="{9D8B030D-6E8A-4147-A177-3AD203B41FA5}">
                      <a16:colId xmlns:a16="http://schemas.microsoft.com/office/drawing/2014/main" val="3066359346"/>
                    </a:ext>
                  </a:extLst>
                </a:gridCol>
                <a:gridCol w="366559">
                  <a:extLst>
                    <a:ext uri="{9D8B030D-6E8A-4147-A177-3AD203B41FA5}">
                      <a16:colId xmlns:a16="http://schemas.microsoft.com/office/drawing/2014/main" val="4198491190"/>
                    </a:ext>
                  </a:extLst>
                </a:gridCol>
              </a:tblGrid>
              <a:tr h="443160">
                <a:tc>
                  <a:txBody>
                    <a:bodyPr/>
                    <a:lstStyle/>
                    <a:p>
                      <a:pPr algn="r" fontAlgn="b"/>
                      <a:endParaRPr lang="cs-CZ" sz="600" b="0" i="0" u="none" strike="noStrike" dirty="0">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91CB7D"/>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9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7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B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B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A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7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7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DD82"/>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583"/>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383"/>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DC81"/>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483"/>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283"/>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ED480"/>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ED781"/>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E7E482"/>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DD82"/>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D6DF81"/>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ED480"/>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ED07F"/>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ECE7F"/>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ECB7E"/>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CA777"/>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8696B"/>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CA577"/>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DC27C"/>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DF82"/>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ED881"/>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7AC47C"/>
                    </a:solidFill>
                  </a:tcPr>
                </a:tc>
                <a:extLst>
                  <a:ext uri="{0D108BD9-81ED-4DB2-BD59-A6C34878D82A}">
                    <a16:rowId xmlns:a16="http://schemas.microsoft.com/office/drawing/2014/main" val="1520839632"/>
                  </a:ext>
                </a:extLst>
              </a:tr>
              <a:tr h="443160">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8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A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A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BFD880"/>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AED37F"/>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EDE683"/>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85C87D"/>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683"/>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B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BFD880"/>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85C87D"/>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63BE7B"/>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63BE7B"/>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74C37C"/>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B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B9D780"/>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A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DCE182"/>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9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9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182"/>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D0DD81"/>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B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9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082"/>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B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68BF7B"/>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A8D27F"/>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7AC47C"/>
                    </a:solidFill>
                  </a:tcPr>
                </a:tc>
                <a:extLst>
                  <a:ext uri="{0D108BD9-81ED-4DB2-BD59-A6C34878D82A}">
                    <a16:rowId xmlns:a16="http://schemas.microsoft.com/office/drawing/2014/main" val="2078931910"/>
                  </a:ext>
                </a:extLst>
              </a:tr>
              <a:tr h="443160">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74C37C"/>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7AC47C"/>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91CB7D"/>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BFD880"/>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6EC17B"/>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68BF7B"/>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68BF7B"/>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74C37C"/>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68BF7B"/>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68BF7B"/>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extLst>
                  <a:ext uri="{0D108BD9-81ED-4DB2-BD59-A6C34878D82A}">
                    <a16:rowId xmlns:a16="http://schemas.microsoft.com/office/drawing/2014/main" val="210008276"/>
                  </a:ext>
                </a:extLst>
              </a:tr>
              <a:tr h="443160">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9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DB87B"/>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DBD7B"/>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ED280"/>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DB81"/>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ED07F"/>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E7E482"/>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ED480"/>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583"/>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BFD880"/>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C5DA80"/>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B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ECE7F"/>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DB81"/>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A2D07E"/>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583"/>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6EC17B"/>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583"/>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383"/>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182"/>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383"/>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ED07F"/>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CB079"/>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183"/>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DE82"/>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A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D0DD81"/>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91CB7D"/>
                    </a:solidFill>
                  </a:tcPr>
                </a:tc>
                <a:extLst>
                  <a:ext uri="{0D108BD9-81ED-4DB2-BD59-A6C34878D82A}">
                    <a16:rowId xmlns:a16="http://schemas.microsoft.com/office/drawing/2014/main" val="1634369886"/>
                  </a:ext>
                </a:extLst>
              </a:tr>
              <a:tr h="443160">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68BF7B"/>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74C37C"/>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A8D27F"/>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63BE7B"/>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68BF7B"/>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68BF7B"/>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85C87D"/>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9CCE7E"/>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extLst>
                  <a:ext uri="{0D108BD9-81ED-4DB2-BD59-A6C34878D82A}">
                    <a16:rowId xmlns:a16="http://schemas.microsoft.com/office/drawing/2014/main" val="3474701164"/>
                  </a:ext>
                </a:extLst>
              </a:tr>
              <a:tr h="443160">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B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DC37D"/>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DC57D"/>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DB81"/>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DA81"/>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DD82"/>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DCE182"/>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9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B9D780"/>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91CB7D"/>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3E783"/>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9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B84"/>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68BF7B"/>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CBDC81"/>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68BF7B"/>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extLst>
                  <a:ext uri="{0D108BD9-81ED-4DB2-BD59-A6C34878D82A}">
                    <a16:rowId xmlns:a16="http://schemas.microsoft.com/office/drawing/2014/main" val="3113609993"/>
                  </a:ext>
                </a:extLst>
              </a:tr>
              <a:tr h="443160">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63BE7B"/>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7FC67C"/>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91CB7D"/>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B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74C37C"/>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7FC67C"/>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D6DF81"/>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A8D27F"/>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7AC47C"/>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68BF7B"/>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B3D57F"/>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extLst>
                  <a:ext uri="{0D108BD9-81ED-4DB2-BD59-A6C34878D82A}">
                    <a16:rowId xmlns:a16="http://schemas.microsoft.com/office/drawing/2014/main" val="2946943021"/>
                  </a:ext>
                </a:extLst>
              </a:tr>
              <a:tr h="443160">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8BC97D"/>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63BE7B"/>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7AC47C"/>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extLst>
                  <a:ext uri="{0D108BD9-81ED-4DB2-BD59-A6C34878D82A}">
                    <a16:rowId xmlns:a16="http://schemas.microsoft.com/office/drawing/2014/main" val="3601685547"/>
                  </a:ext>
                </a:extLst>
              </a:tr>
              <a:tr h="443160">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984"/>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6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784"/>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97CD7E"/>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91CB7D"/>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8BC97D"/>
                    </a:solidFill>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B9D780"/>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extLst>
                  <a:ext uri="{0D108BD9-81ED-4DB2-BD59-A6C34878D82A}">
                    <a16:rowId xmlns:a16="http://schemas.microsoft.com/office/drawing/2014/main" val="2421286051"/>
                  </a:ext>
                </a:extLst>
              </a:tr>
              <a:tr h="443160">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68BF7B"/>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68BF7B"/>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FFE984"/>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91CB7D"/>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8BC97D"/>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r"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solidFill>
                      <a:srgbClr val="AED37F"/>
                    </a:solidFill>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a:solidFill>
                          <a:srgbClr val="000000"/>
                        </a:solidFill>
                        <a:effectLst/>
                        <a:latin typeface="Calibri" panose="020F0502020204030204" pitchFamily="34" charset="0"/>
                      </a:endParaRPr>
                    </a:p>
                  </a:txBody>
                  <a:tcPr marL="5450" marR="5450" marT="5450" marB="0" anchor="b">
                    <a:lnL>
                      <a:noFill/>
                    </a:lnL>
                    <a:lnR>
                      <a:noFill/>
                    </a:lnR>
                    <a:lnT>
                      <a:noFill/>
                    </a:lnT>
                    <a:lnB>
                      <a:noFill/>
                    </a:lnB>
                  </a:tcPr>
                </a:tc>
                <a:tc>
                  <a:txBody>
                    <a:bodyPr/>
                    <a:lstStyle/>
                    <a:p>
                      <a:pPr algn="l" fontAlgn="b"/>
                      <a:endParaRPr lang="cs-CZ" sz="600" b="0" i="0" u="none" strike="noStrike" dirty="0">
                        <a:solidFill>
                          <a:srgbClr val="000000"/>
                        </a:solidFill>
                        <a:effectLst/>
                        <a:latin typeface="Calibri" panose="020F0502020204030204" pitchFamily="34" charset="0"/>
                      </a:endParaRPr>
                    </a:p>
                  </a:txBody>
                  <a:tcPr marL="5450" marR="5450" marT="5450" marB="0" anchor="b">
                    <a:lnL>
                      <a:noFill/>
                    </a:lnL>
                    <a:lnR>
                      <a:noFill/>
                    </a:lnR>
                    <a:lnT>
                      <a:noFill/>
                    </a:lnT>
                    <a:lnB>
                      <a:noFill/>
                    </a:lnB>
                  </a:tcPr>
                </a:tc>
                <a:extLst>
                  <a:ext uri="{0D108BD9-81ED-4DB2-BD59-A6C34878D82A}">
                    <a16:rowId xmlns:a16="http://schemas.microsoft.com/office/drawing/2014/main" val="3420007370"/>
                  </a:ext>
                </a:extLst>
              </a:tr>
            </a:tbl>
          </a:graphicData>
        </a:graphic>
      </p:graphicFrame>
      <p:sp>
        <p:nvSpPr>
          <p:cNvPr id="2" name="Nadpis 1">
            <a:extLst>
              <a:ext uri="{FF2B5EF4-FFF2-40B4-BE49-F238E27FC236}">
                <a16:creationId xmlns:a16="http://schemas.microsoft.com/office/drawing/2014/main" id="{41CFAC55-E7BE-4475-808A-CF41E61842C2}"/>
              </a:ext>
            </a:extLst>
          </p:cNvPr>
          <p:cNvSpPr>
            <a:spLocks noGrp="1"/>
          </p:cNvSpPr>
          <p:nvPr>
            <p:ph type="title"/>
          </p:nvPr>
        </p:nvSpPr>
        <p:spPr>
          <a:xfrm>
            <a:off x="381739" y="2"/>
            <a:ext cx="6581035" cy="576000"/>
          </a:xfrm>
        </p:spPr>
        <p:txBody>
          <a:bodyPr/>
          <a:lstStyle/>
          <a:p>
            <a:r>
              <a:rPr lang="cs-CZ" dirty="0" smtClean="0"/>
              <a:t>Identifikovaná ohniska </a:t>
            </a:r>
            <a:r>
              <a:rPr lang="cs-CZ" dirty="0"/>
              <a:t>ve školách – vývoj v čase</a:t>
            </a:r>
          </a:p>
        </p:txBody>
      </p:sp>
      <p:sp>
        <p:nvSpPr>
          <p:cNvPr id="10" name="TextovéPole 9">
            <a:extLst>
              <a:ext uri="{FF2B5EF4-FFF2-40B4-BE49-F238E27FC236}">
                <a16:creationId xmlns:a16="http://schemas.microsoft.com/office/drawing/2014/main" id="{8596C74F-0221-4E8A-956E-65A82E2B961A}"/>
              </a:ext>
            </a:extLst>
          </p:cNvPr>
          <p:cNvSpPr txBox="1"/>
          <p:nvPr/>
        </p:nvSpPr>
        <p:spPr>
          <a:xfrm>
            <a:off x="8546471" y="6516527"/>
            <a:ext cx="3547541"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Zdroj: </a:t>
            </a:r>
            <a:r>
              <a:rPr kumimoji="0" lang="cs-CZ" sz="1200" b="0" i="0" u="none" strike="noStrike" kern="1200" cap="none" spc="0" normalizeH="0" baseline="0" noProof="0" dirty="0" err="1">
                <a:ln>
                  <a:noFill/>
                </a:ln>
                <a:solidFill>
                  <a:srgbClr val="000000"/>
                </a:solidFill>
                <a:effectLst/>
                <a:uLnTx/>
                <a:uFillTx/>
                <a:latin typeface="Arial" panose="020B0604020202020204"/>
                <a:ea typeface="+mn-ea"/>
                <a:cs typeface="+mn-cs"/>
              </a:rPr>
              <a:t>Covid</a:t>
            </a: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cs-CZ" sz="1200" b="0" i="0" u="none" strike="noStrike" kern="1200" cap="none" spc="0" normalizeH="0" baseline="0" noProof="0" dirty="0" err="1">
                <a:ln>
                  <a:noFill/>
                </a:ln>
                <a:solidFill>
                  <a:srgbClr val="000000"/>
                </a:solidFill>
                <a:effectLst/>
                <a:uLnTx/>
                <a:uFillTx/>
                <a:latin typeface="Arial" panose="020B0604020202020204"/>
                <a:ea typeface="+mn-ea"/>
                <a:cs typeface="+mn-cs"/>
              </a:rPr>
              <a:t>Forms</a:t>
            </a: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 – Události</a:t>
            </a:r>
            <a:endParaRPr kumimoji="0" lang="cs-CZ" sz="1200" b="1" i="0" u="none" strike="noStrike" kern="1200" cap="none" spc="0" normalizeH="0" baseline="0" noProof="0" dirty="0">
              <a:ln>
                <a:noFill/>
              </a:ln>
              <a:solidFill>
                <a:srgbClr val="C00000"/>
              </a:solidFill>
              <a:effectLst/>
              <a:uLnTx/>
              <a:uFillTx/>
              <a:latin typeface="Arial" panose="020B0604020202020204"/>
              <a:ea typeface="+mn-ea"/>
              <a:cs typeface="+mn-cs"/>
            </a:endParaRPr>
          </a:p>
        </p:txBody>
      </p:sp>
      <p:sp>
        <p:nvSpPr>
          <p:cNvPr id="17" name="Obdélník 16">
            <a:extLst>
              <a:ext uri="{FF2B5EF4-FFF2-40B4-BE49-F238E27FC236}">
                <a16:creationId xmlns:a16="http://schemas.microsoft.com/office/drawing/2014/main" id="{A68F3A4E-914F-4302-8185-D954BCC101FA}"/>
              </a:ext>
            </a:extLst>
          </p:cNvPr>
          <p:cNvSpPr/>
          <p:nvPr/>
        </p:nvSpPr>
        <p:spPr>
          <a:xfrm>
            <a:off x="90905" y="6512838"/>
            <a:ext cx="7794665" cy="307777"/>
          </a:xfrm>
          <a:prstGeom prst="rect">
            <a:avLst/>
          </a:prstGeom>
        </p:spPr>
        <p:txBody>
          <a:bodyPr wrap="square">
            <a:spAutoFit/>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Upozornění: mezi pozitivními osobami jsou započteni jak pracovníci tak žáci a studenti.</a:t>
            </a:r>
          </a:p>
        </p:txBody>
      </p:sp>
      <p:graphicFrame>
        <p:nvGraphicFramePr>
          <p:cNvPr id="4" name="Tabulka 3">
            <a:extLst>
              <a:ext uri="{FF2B5EF4-FFF2-40B4-BE49-F238E27FC236}">
                <a16:creationId xmlns:a16="http://schemas.microsoft.com/office/drawing/2014/main" id="{9E53E701-4BF5-436E-A8AB-E672109A0D3F}"/>
              </a:ext>
            </a:extLst>
          </p:cNvPr>
          <p:cNvGraphicFramePr>
            <a:graphicFrameLocks noGrp="1"/>
          </p:cNvGraphicFramePr>
          <p:nvPr>
            <p:extLst/>
          </p:nvPr>
        </p:nvGraphicFramePr>
        <p:xfrm>
          <a:off x="90905" y="852615"/>
          <a:ext cx="12003113" cy="5368840"/>
        </p:xfrm>
        <a:graphic>
          <a:graphicData uri="http://schemas.openxmlformats.org/drawingml/2006/table">
            <a:tbl>
              <a:tblPr/>
              <a:tblGrid>
                <a:gridCol w="1004783">
                  <a:extLst>
                    <a:ext uri="{9D8B030D-6E8A-4147-A177-3AD203B41FA5}">
                      <a16:colId xmlns:a16="http://schemas.microsoft.com/office/drawing/2014/main" val="1968442572"/>
                    </a:ext>
                  </a:extLst>
                </a:gridCol>
                <a:gridCol w="366611">
                  <a:extLst>
                    <a:ext uri="{9D8B030D-6E8A-4147-A177-3AD203B41FA5}">
                      <a16:colId xmlns:a16="http://schemas.microsoft.com/office/drawing/2014/main" val="2324785515"/>
                    </a:ext>
                  </a:extLst>
                </a:gridCol>
                <a:gridCol w="366611">
                  <a:extLst>
                    <a:ext uri="{9D8B030D-6E8A-4147-A177-3AD203B41FA5}">
                      <a16:colId xmlns:a16="http://schemas.microsoft.com/office/drawing/2014/main" val="2316397216"/>
                    </a:ext>
                  </a:extLst>
                </a:gridCol>
                <a:gridCol w="366611">
                  <a:extLst>
                    <a:ext uri="{9D8B030D-6E8A-4147-A177-3AD203B41FA5}">
                      <a16:colId xmlns:a16="http://schemas.microsoft.com/office/drawing/2014/main" val="2421285267"/>
                    </a:ext>
                  </a:extLst>
                </a:gridCol>
                <a:gridCol w="366611">
                  <a:extLst>
                    <a:ext uri="{9D8B030D-6E8A-4147-A177-3AD203B41FA5}">
                      <a16:colId xmlns:a16="http://schemas.microsoft.com/office/drawing/2014/main" val="2021945755"/>
                    </a:ext>
                  </a:extLst>
                </a:gridCol>
                <a:gridCol w="366611">
                  <a:extLst>
                    <a:ext uri="{9D8B030D-6E8A-4147-A177-3AD203B41FA5}">
                      <a16:colId xmlns:a16="http://schemas.microsoft.com/office/drawing/2014/main" val="1750378381"/>
                    </a:ext>
                  </a:extLst>
                </a:gridCol>
                <a:gridCol w="366611">
                  <a:extLst>
                    <a:ext uri="{9D8B030D-6E8A-4147-A177-3AD203B41FA5}">
                      <a16:colId xmlns:a16="http://schemas.microsoft.com/office/drawing/2014/main" val="2017837716"/>
                    </a:ext>
                  </a:extLst>
                </a:gridCol>
                <a:gridCol w="366611">
                  <a:extLst>
                    <a:ext uri="{9D8B030D-6E8A-4147-A177-3AD203B41FA5}">
                      <a16:colId xmlns:a16="http://schemas.microsoft.com/office/drawing/2014/main" val="1404693994"/>
                    </a:ext>
                  </a:extLst>
                </a:gridCol>
                <a:gridCol w="366611">
                  <a:extLst>
                    <a:ext uri="{9D8B030D-6E8A-4147-A177-3AD203B41FA5}">
                      <a16:colId xmlns:a16="http://schemas.microsoft.com/office/drawing/2014/main" val="504398723"/>
                    </a:ext>
                  </a:extLst>
                </a:gridCol>
                <a:gridCol w="366611">
                  <a:extLst>
                    <a:ext uri="{9D8B030D-6E8A-4147-A177-3AD203B41FA5}">
                      <a16:colId xmlns:a16="http://schemas.microsoft.com/office/drawing/2014/main" val="3651637464"/>
                    </a:ext>
                  </a:extLst>
                </a:gridCol>
                <a:gridCol w="366611">
                  <a:extLst>
                    <a:ext uri="{9D8B030D-6E8A-4147-A177-3AD203B41FA5}">
                      <a16:colId xmlns:a16="http://schemas.microsoft.com/office/drawing/2014/main" val="2865222597"/>
                    </a:ext>
                  </a:extLst>
                </a:gridCol>
                <a:gridCol w="366611">
                  <a:extLst>
                    <a:ext uri="{9D8B030D-6E8A-4147-A177-3AD203B41FA5}">
                      <a16:colId xmlns:a16="http://schemas.microsoft.com/office/drawing/2014/main" val="2489746829"/>
                    </a:ext>
                  </a:extLst>
                </a:gridCol>
                <a:gridCol w="366611">
                  <a:extLst>
                    <a:ext uri="{9D8B030D-6E8A-4147-A177-3AD203B41FA5}">
                      <a16:colId xmlns:a16="http://schemas.microsoft.com/office/drawing/2014/main" val="1541623946"/>
                    </a:ext>
                  </a:extLst>
                </a:gridCol>
                <a:gridCol w="366611">
                  <a:extLst>
                    <a:ext uri="{9D8B030D-6E8A-4147-A177-3AD203B41FA5}">
                      <a16:colId xmlns:a16="http://schemas.microsoft.com/office/drawing/2014/main" val="2054650609"/>
                    </a:ext>
                  </a:extLst>
                </a:gridCol>
                <a:gridCol w="366611">
                  <a:extLst>
                    <a:ext uri="{9D8B030D-6E8A-4147-A177-3AD203B41FA5}">
                      <a16:colId xmlns:a16="http://schemas.microsoft.com/office/drawing/2014/main" val="545881822"/>
                    </a:ext>
                  </a:extLst>
                </a:gridCol>
                <a:gridCol w="366611">
                  <a:extLst>
                    <a:ext uri="{9D8B030D-6E8A-4147-A177-3AD203B41FA5}">
                      <a16:colId xmlns:a16="http://schemas.microsoft.com/office/drawing/2014/main" val="2042242354"/>
                    </a:ext>
                  </a:extLst>
                </a:gridCol>
                <a:gridCol w="366611">
                  <a:extLst>
                    <a:ext uri="{9D8B030D-6E8A-4147-A177-3AD203B41FA5}">
                      <a16:colId xmlns:a16="http://schemas.microsoft.com/office/drawing/2014/main" val="2627216144"/>
                    </a:ext>
                  </a:extLst>
                </a:gridCol>
                <a:gridCol w="366611">
                  <a:extLst>
                    <a:ext uri="{9D8B030D-6E8A-4147-A177-3AD203B41FA5}">
                      <a16:colId xmlns:a16="http://schemas.microsoft.com/office/drawing/2014/main" val="3892471603"/>
                    </a:ext>
                  </a:extLst>
                </a:gridCol>
                <a:gridCol w="366611">
                  <a:extLst>
                    <a:ext uri="{9D8B030D-6E8A-4147-A177-3AD203B41FA5}">
                      <a16:colId xmlns:a16="http://schemas.microsoft.com/office/drawing/2014/main" val="3178166612"/>
                    </a:ext>
                  </a:extLst>
                </a:gridCol>
                <a:gridCol w="366611">
                  <a:extLst>
                    <a:ext uri="{9D8B030D-6E8A-4147-A177-3AD203B41FA5}">
                      <a16:colId xmlns:a16="http://schemas.microsoft.com/office/drawing/2014/main" val="3929259680"/>
                    </a:ext>
                  </a:extLst>
                </a:gridCol>
                <a:gridCol w="366611">
                  <a:extLst>
                    <a:ext uri="{9D8B030D-6E8A-4147-A177-3AD203B41FA5}">
                      <a16:colId xmlns:a16="http://schemas.microsoft.com/office/drawing/2014/main" val="1030716042"/>
                    </a:ext>
                  </a:extLst>
                </a:gridCol>
                <a:gridCol w="366611">
                  <a:extLst>
                    <a:ext uri="{9D8B030D-6E8A-4147-A177-3AD203B41FA5}">
                      <a16:colId xmlns:a16="http://schemas.microsoft.com/office/drawing/2014/main" val="2007004427"/>
                    </a:ext>
                  </a:extLst>
                </a:gridCol>
                <a:gridCol w="366611">
                  <a:extLst>
                    <a:ext uri="{9D8B030D-6E8A-4147-A177-3AD203B41FA5}">
                      <a16:colId xmlns:a16="http://schemas.microsoft.com/office/drawing/2014/main" val="4197416111"/>
                    </a:ext>
                  </a:extLst>
                </a:gridCol>
                <a:gridCol w="366611">
                  <a:extLst>
                    <a:ext uri="{9D8B030D-6E8A-4147-A177-3AD203B41FA5}">
                      <a16:colId xmlns:a16="http://schemas.microsoft.com/office/drawing/2014/main" val="2249337792"/>
                    </a:ext>
                  </a:extLst>
                </a:gridCol>
                <a:gridCol w="366611">
                  <a:extLst>
                    <a:ext uri="{9D8B030D-6E8A-4147-A177-3AD203B41FA5}">
                      <a16:colId xmlns:a16="http://schemas.microsoft.com/office/drawing/2014/main" val="871823467"/>
                    </a:ext>
                  </a:extLst>
                </a:gridCol>
                <a:gridCol w="366611">
                  <a:extLst>
                    <a:ext uri="{9D8B030D-6E8A-4147-A177-3AD203B41FA5}">
                      <a16:colId xmlns:a16="http://schemas.microsoft.com/office/drawing/2014/main" val="1043957100"/>
                    </a:ext>
                  </a:extLst>
                </a:gridCol>
                <a:gridCol w="366611">
                  <a:extLst>
                    <a:ext uri="{9D8B030D-6E8A-4147-A177-3AD203B41FA5}">
                      <a16:colId xmlns:a16="http://schemas.microsoft.com/office/drawing/2014/main" val="2048734900"/>
                    </a:ext>
                  </a:extLst>
                </a:gridCol>
                <a:gridCol w="366611">
                  <a:extLst>
                    <a:ext uri="{9D8B030D-6E8A-4147-A177-3AD203B41FA5}">
                      <a16:colId xmlns:a16="http://schemas.microsoft.com/office/drawing/2014/main" val="3480902212"/>
                    </a:ext>
                  </a:extLst>
                </a:gridCol>
                <a:gridCol w="366611">
                  <a:extLst>
                    <a:ext uri="{9D8B030D-6E8A-4147-A177-3AD203B41FA5}">
                      <a16:colId xmlns:a16="http://schemas.microsoft.com/office/drawing/2014/main" val="3586384141"/>
                    </a:ext>
                  </a:extLst>
                </a:gridCol>
                <a:gridCol w="366611">
                  <a:extLst>
                    <a:ext uri="{9D8B030D-6E8A-4147-A177-3AD203B41FA5}">
                      <a16:colId xmlns:a16="http://schemas.microsoft.com/office/drawing/2014/main" val="1366794809"/>
                    </a:ext>
                  </a:extLst>
                </a:gridCol>
                <a:gridCol w="366611">
                  <a:extLst>
                    <a:ext uri="{9D8B030D-6E8A-4147-A177-3AD203B41FA5}">
                      <a16:colId xmlns:a16="http://schemas.microsoft.com/office/drawing/2014/main" val="1850676438"/>
                    </a:ext>
                  </a:extLst>
                </a:gridCol>
              </a:tblGrid>
              <a:tr h="503499">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cs-CZ" sz="1100" b="1" i="0" u="none" strike="noStrike" dirty="0">
                          <a:solidFill>
                            <a:srgbClr val="C00000"/>
                          </a:solidFill>
                          <a:effectLst/>
                          <a:latin typeface="Calibri" panose="020F0502020204030204" pitchFamily="34" charset="0"/>
                        </a:rPr>
                        <a:t>Počet nakažených (počet ohnisek)</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1" i="0" u="none" strike="noStrike" dirty="0">
                          <a:solidFill>
                            <a:srgbClr val="000000"/>
                          </a:solidFill>
                          <a:effectLst/>
                          <a:latin typeface="Calibri" panose="020F0502020204030204" pitchFamily="34" charset="0"/>
                        </a:rPr>
                        <a:t>31.8.–</a:t>
                      </a:r>
                      <a:br>
                        <a:rPr lang="cs-CZ" sz="1000" b="1" i="0" u="none" strike="noStrike" dirty="0">
                          <a:solidFill>
                            <a:srgbClr val="000000"/>
                          </a:solidFill>
                          <a:effectLst/>
                          <a:latin typeface="Calibri" panose="020F0502020204030204" pitchFamily="34" charset="0"/>
                        </a:rPr>
                      </a:br>
                      <a:r>
                        <a:rPr lang="cs-CZ" sz="1000" b="1" i="0" u="none" strike="noStrike" dirty="0">
                          <a:solidFill>
                            <a:srgbClr val="000000"/>
                          </a:solidFill>
                          <a:effectLst/>
                          <a:latin typeface="Calibri" panose="020F0502020204030204" pitchFamily="34" charset="0"/>
                        </a:rPr>
                        <a:t>6.9.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7.9.–</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13.9.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14.9.–</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20.9.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21.9.–</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27.9.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28.9.–</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4.10.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5.10.–</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11.10.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12.10.–</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18.10.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19.10.–</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25.10.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26.10.–</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1.11.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2.11.–</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8.11.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9.11.–</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15.11.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16.11.–</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22.11.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23.11.–</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29.11.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30.11.–</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6.12.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7.12.–</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13.12.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14.12.–</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20.12.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21.12.–</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27.12.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28.12.–</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4.1.–</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10.1.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11.1.–</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17.1.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18.1.–</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24.1.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25.1.–</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31.1.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1.2.–</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7.2.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8.2.–</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14.2.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15.2.–</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21.2.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22.2.–</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28.2.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1.3.–</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7.3.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8.3.–</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14.3.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15.3.–</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21.3.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22.3.–</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28.3.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152349550"/>
                  </a:ext>
                </a:extLst>
              </a:tr>
              <a:tr h="442042">
                <a:tc>
                  <a:txBody>
                    <a:bodyPr/>
                    <a:lstStyle/>
                    <a:p>
                      <a:pPr algn="l" fontAlgn="ctr"/>
                      <a:r>
                        <a:rPr lang="cs-CZ" sz="1000" b="1" i="0" u="none" strike="noStrike" dirty="0">
                          <a:solidFill>
                            <a:srgbClr val="000000"/>
                          </a:solidFill>
                          <a:effectLst/>
                          <a:latin typeface="Calibri" panose="020F0502020204030204" pitchFamily="34" charset="0"/>
                        </a:rPr>
                        <a:t>Mateřská škola</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000" b="0" i="0" u="none" strike="noStrike">
                          <a:solidFill>
                            <a:srgbClr val="000000"/>
                          </a:solidFill>
                          <a:effectLst/>
                          <a:latin typeface="Calibri" panose="020F0502020204030204" pitchFamily="34" charset="0"/>
                        </a:rPr>
                        <a:t>9 (6)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41 (17)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55 (18)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29 (12)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28 (12)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39 (20)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57 (9)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54 (14)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124 (40)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73 (21)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81 (25)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130 (17)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77 (13)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88 (14)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181 (28)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160 (24)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24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119 (25)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21 (6)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183 (29)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203 (28)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221 (38)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239 (38)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473 (65)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869 (273)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486 (65)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298 (47)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106 (18)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156 (16)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5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178902835"/>
                  </a:ext>
                </a:extLst>
              </a:tr>
              <a:tr h="442042">
                <a:tc>
                  <a:txBody>
                    <a:bodyPr/>
                    <a:lstStyle/>
                    <a:p>
                      <a:pPr algn="l" fontAlgn="ctr"/>
                      <a:r>
                        <a:rPr lang="cs-CZ" sz="1000" b="1" i="0" u="none" strike="noStrike" dirty="0">
                          <a:solidFill>
                            <a:srgbClr val="000000"/>
                          </a:solidFill>
                          <a:effectLst/>
                          <a:latin typeface="Calibri" panose="020F0502020204030204" pitchFamily="34" charset="0"/>
                        </a:rPr>
                        <a:t>Mateřská + základní škola</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000" b="0" i="0" u="none" strike="noStrike">
                          <a:solidFill>
                            <a:srgbClr val="000000"/>
                          </a:solidFill>
                          <a:effectLst/>
                          <a:latin typeface="Calibri" panose="020F0502020204030204" pitchFamily="34" charset="0"/>
                        </a:rPr>
                        <a:t>51 (3)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39 (12)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38 (17)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17 (3)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14 (7)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25 (14)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7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63 (16)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32 (3)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17 (5)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7 (3)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4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33 (7)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16 (5)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37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22 (6)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44 (8)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45 (9)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99 (9)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20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32 (11)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46 (14)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101 (15)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34 (5)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13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5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789691516"/>
                  </a:ext>
                </a:extLst>
              </a:tr>
              <a:tr h="442042">
                <a:tc>
                  <a:txBody>
                    <a:bodyPr/>
                    <a:lstStyle/>
                    <a:p>
                      <a:pPr algn="l" fontAlgn="ctr"/>
                      <a:r>
                        <a:rPr lang="cs-CZ" sz="1000" b="1" i="0" u="none" strike="noStrike" dirty="0">
                          <a:solidFill>
                            <a:srgbClr val="000000"/>
                          </a:solidFill>
                          <a:effectLst/>
                          <a:latin typeface="Calibri" panose="020F0502020204030204" pitchFamily="34" charset="0"/>
                        </a:rPr>
                        <a:t>Mateřská + základní + střední škola</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4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5 (4)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9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17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3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4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238900798"/>
                  </a:ext>
                </a:extLst>
              </a:tr>
              <a:tr h="442042">
                <a:tc>
                  <a:txBody>
                    <a:bodyPr/>
                    <a:lstStyle/>
                    <a:p>
                      <a:pPr algn="l" fontAlgn="ctr"/>
                      <a:r>
                        <a:rPr lang="cs-CZ" sz="1000" b="1" i="0" u="none" strike="noStrike" dirty="0">
                          <a:solidFill>
                            <a:srgbClr val="000000"/>
                          </a:solidFill>
                          <a:effectLst/>
                          <a:latin typeface="Calibri" panose="020F0502020204030204" pitchFamily="34" charset="0"/>
                        </a:rPr>
                        <a:t>Základní škola</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000" b="0" i="0" u="none" strike="noStrike">
                          <a:solidFill>
                            <a:srgbClr val="000000"/>
                          </a:solidFill>
                          <a:effectLst/>
                          <a:latin typeface="Calibri" panose="020F0502020204030204" pitchFamily="34" charset="0"/>
                        </a:rPr>
                        <a:t>46 (15)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361 (40)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331 (66)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190 (22)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134 (22)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207 (57)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24 (4)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181 (39)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67 (7)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17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18 (6)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33 (9)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221 (30)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132 (29)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12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68 (18)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3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67 (13)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82 (18)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96 (16)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81 (7)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209 (42)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414 (120)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93 (25)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115 (19)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36 (10)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20 (3)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9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918077368"/>
                  </a:ext>
                </a:extLst>
              </a:tr>
              <a:tr h="442042">
                <a:tc>
                  <a:txBody>
                    <a:bodyPr/>
                    <a:lstStyle/>
                    <a:p>
                      <a:pPr algn="l" fontAlgn="ctr"/>
                      <a:r>
                        <a:rPr lang="cs-CZ" sz="1000" b="1" i="0" u="none" strike="noStrike" dirty="0">
                          <a:solidFill>
                            <a:srgbClr val="000000"/>
                          </a:solidFill>
                          <a:effectLst/>
                          <a:latin typeface="Calibri" panose="020F0502020204030204" pitchFamily="34" charset="0"/>
                        </a:rPr>
                        <a:t>Základní + střední škola</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4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13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7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11 (3)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540145182"/>
                  </a:ext>
                </a:extLst>
              </a:tr>
              <a:tr h="442042">
                <a:tc>
                  <a:txBody>
                    <a:bodyPr/>
                    <a:lstStyle/>
                    <a:p>
                      <a:pPr algn="l" fontAlgn="ctr"/>
                      <a:r>
                        <a:rPr lang="cs-CZ" sz="1000" b="1" i="0" u="none" strike="noStrike" dirty="0">
                          <a:solidFill>
                            <a:srgbClr val="000000"/>
                          </a:solidFill>
                          <a:effectLst/>
                          <a:latin typeface="Calibri" panose="020F0502020204030204" pitchFamily="34" charset="0"/>
                        </a:rPr>
                        <a:t>Střední škola</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000" b="0" i="0" u="none" strike="noStrike">
                          <a:solidFill>
                            <a:srgbClr val="000000"/>
                          </a:solidFill>
                          <a:effectLst/>
                          <a:latin typeface="Calibri" panose="020F0502020204030204" pitchFamily="34" charset="0"/>
                        </a:rPr>
                        <a:t>28 (10)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289 (36)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276 (62)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136 (21)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143 (12)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119 (31)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22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41 (15)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16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9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26 (8)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43 (11)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29 (10)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19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957354309"/>
                  </a:ext>
                </a:extLst>
              </a:tr>
              <a:tr h="442042">
                <a:tc>
                  <a:txBody>
                    <a:bodyPr/>
                    <a:lstStyle/>
                    <a:p>
                      <a:pPr algn="l" fontAlgn="ctr"/>
                      <a:r>
                        <a:rPr lang="cs-CZ" sz="1000" b="1" i="0" u="none" strike="noStrike" dirty="0">
                          <a:solidFill>
                            <a:srgbClr val="000000"/>
                          </a:solidFill>
                          <a:effectLst/>
                          <a:latin typeface="Calibri" panose="020F0502020204030204" pitchFamily="34" charset="0"/>
                        </a:rPr>
                        <a:t>Střední + Vyšší odborná škola</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000" b="0" i="0" u="none" strike="noStrike">
                          <a:solidFill>
                            <a:srgbClr val="000000"/>
                          </a:solidFill>
                          <a:effectLst/>
                          <a:latin typeface="Calibri" panose="020F0502020204030204" pitchFamily="34" charset="0"/>
                        </a:rPr>
                        <a:t>1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6 (4)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9 (4)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31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4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6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21 (4)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13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5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15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283792247"/>
                  </a:ext>
                </a:extLst>
              </a:tr>
              <a:tr h="442042">
                <a:tc>
                  <a:txBody>
                    <a:bodyPr/>
                    <a:lstStyle/>
                    <a:p>
                      <a:pPr algn="l" fontAlgn="ctr"/>
                      <a:r>
                        <a:rPr lang="cs-CZ" sz="1000" b="1" i="0" u="none" strike="noStrike" dirty="0">
                          <a:solidFill>
                            <a:srgbClr val="000000"/>
                          </a:solidFill>
                          <a:effectLst/>
                          <a:latin typeface="Calibri" panose="020F0502020204030204" pitchFamily="34" charset="0"/>
                        </a:rPr>
                        <a:t>Vyšší odborná škola</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8 (3)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5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839348857"/>
                  </a:ext>
                </a:extLst>
              </a:tr>
              <a:tr h="442042">
                <a:tc>
                  <a:txBody>
                    <a:bodyPr/>
                    <a:lstStyle/>
                    <a:p>
                      <a:pPr algn="l" fontAlgn="ctr"/>
                      <a:r>
                        <a:rPr lang="cs-CZ" sz="1000" b="1" i="0" u="none" strike="noStrike" dirty="0">
                          <a:solidFill>
                            <a:srgbClr val="000000"/>
                          </a:solidFill>
                          <a:effectLst/>
                          <a:latin typeface="Calibri" panose="020F0502020204030204" pitchFamily="34" charset="0"/>
                        </a:rPr>
                        <a:t>Vysoká škola</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46 (4)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61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55 (3)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10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9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8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16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869909077"/>
                  </a:ext>
                </a:extLst>
              </a:tr>
              <a:tr h="442042">
                <a:tc>
                  <a:txBody>
                    <a:bodyPr/>
                    <a:lstStyle/>
                    <a:p>
                      <a:pPr algn="l" fontAlgn="ctr"/>
                      <a:r>
                        <a:rPr lang="cs-CZ" sz="1000" b="1" i="0" u="none" strike="noStrike" dirty="0">
                          <a:solidFill>
                            <a:srgbClr val="000000"/>
                          </a:solidFill>
                          <a:effectLst/>
                          <a:latin typeface="Calibri" panose="020F0502020204030204" pitchFamily="34" charset="0"/>
                        </a:rPr>
                        <a:t>Ostatní</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2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44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9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8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14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cs-CZ" sz="1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65523440"/>
                  </a:ext>
                </a:extLst>
              </a:tr>
              <a:tr h="429763">
                <a:tc>
                  <a:txBody>
                    <a:bodyPr/>
                    <a:lstStyle/>
                    <a:p>
                      <a:pPr algn="l" fontAlgn="ctr"/>
                      <a:r>
                        <a:rPr lang="cs-CZ" sz="1100" b="1" i="0" u="none" strike="noStrike" dirty="0">
                          <a:solidFill>
                            <a:srgbClr val="000000"/>
                          </a:solidFill>
                          <a:effectLst/>
                          <a:latin typeface="Calibri" panose="020F0502020204030204" pitchFamily="34" charset="0"/>
                        </a:rPr>
                        <a:t>CELKEM</a:t>
                      </a:r>
                    </a:p>
                  </a:txBody>
                  <a:tcPr marL="36000" marR="36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135</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796</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(119)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719</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(174)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385</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(59)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411</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464</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(132)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120</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354</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(87)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266</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(54)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106</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88</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148</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96</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137</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486</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(79)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323</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123</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242</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(61)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24</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340</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(53)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334</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(56)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427</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(65)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359</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(48)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731</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(121)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1342</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(411)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709</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(108)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447</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(71)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a:solidFill>
                            <a:srgbClr val="000000"/>
                          </a:solidFill>
                          <a:effectLst/>
                          <a:latin typeface="Calibri" panose="020F0502020204030204" pitchFamily="34" charset="0"/>
                        </a:rPr>
                        <a:t>144</a:t>
                      </a:r>
                      <a:br>
                        <a:rPr lang="cs-CZ" sz="1000" b="1" i="0" u="none" strike="noStrike">
                          <a:solidFill>
                            <a:srgbClr val="000000"/>
                          </a:solidFill>
                          <a:effectLst/>
                          <a:latin typeface="Calibri" panose="020F0502020204030204" pitchFamily="34" charset="0"/>
                        </a:rPr>
                      </a:br>
                      <a:r>
                        <a:rPr lang="cs-CZ" sz="1000" b="1" i="0" u="none" strike="noStrike">
                          <a:solidFill>
                            <a:srgbClr val="000000"/>
                          </a:solidFill>
                          <a:effectLst/>
                          <a:latin typeface="Calibri" panose="020F0502020204030204" pitchFamily="34" charset="0"/>
                        </a:rPr>
                        <a:t>(29)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dirty="0">
                          <a:solidFill>
                            <a:srgbClr val="000000"/>
                          </a:solidFill>
                          <a:effectLst/>
                          <a:latin typeface="Calibri" panose="020F0502020204030204" pitchFamily="34" charset="0"/>
                        </a:rPr>
                        <a:t>189</a:t>
                      </a:r>
                      <a:br>
                        <a:rPr lang="cs-CZ" sz="1000" b="1" i="0" u="none" strike="noStrike" dirty="0">
                          <a:solidFill>
                            <a:srgbClr val="000000"/>
                          </a:solidFill>
                          <a:effectLst/>
                          <a:latin typeface="Calibri" panose="020F0502020204030204" pitchFamily="34" charset="0"/>
                        </a:rPr>
                      </a:br>
                      <a:r>
                        <a:rPr lang="cs-CZ" sz="1000" b="1" i="0" u="none" strike="noStrike" dirty="0">
                          <a:solidFill>
                            <a:srgbClr val="000000"/>
                          </a:solidFill>
                          <a:effectLst/>
                          <a:latin typeface="Calibri" panose="020F0502020204030204" pitchFamily="34" charset="0"/>
                        </a:rPr>
                        <a:t>(21)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cs-CZ" sz="1000" b="1" i="0" u="none" strike="noStrike" dirty="0">
                          <a:solidFill>
                            <a:srgbClr val="000000"/>
                          </a:solidFill>
                          <a:effectLst/>
                          <a:latin typeface="Calibri" panose="020F0502020204030204" pitchFamily="34" charset="0"/>
                        </a:rPr>
                        <a:t>19</a:t>
                      </a:r>
                      <a:br>
                        <a:rPr lang="cs-CZ" sz="1000" b="1" i="0" u="none" strike="noStrike" dirty="0">
                          <a:solidFill>
                            <a:srgbClr val="000000"/>
                          </a:solidFill>
                          <a:effectLst/>
                          <a:latin typeface="Calibri" panose="020F0502020204030204" pitchFamily="34" charset="0"/>
                        </a:rPr>
                      </a:br>
                      <a:r>
                        <a:rPr lang="cs-CZ" sz="1000" b="1" i="0" u="none" strike="noStrike" dirty="0">
                          <a:solidFill>
                            <a:srgbClr val="000000"/>
                          </a:solidFill>
                          <a:effectLst/>
                          <a:latin typeface="Calibri" panose="020F050202020403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511093767"/>
                  </a:ext>
                </a:extLst>
              </a:tr>
            </a:tbl>
          </a:graphicData>
        </a:graphic>
      </p:graphicFrame>
      <p:cxnSp>
        <p:nvCxnSpPr>
          <p:cNvPr id="21" name="Přímá spojnice se šipkou 20">
            <a:extLst>
              <a:ext uri="{FF2B5EF4-FFF2-40B4-BE49-F238E27FC236}">
                <a16:creationId xmlns:a16="http://schemas.microsoft.com/office/drawing/2014/main" id="{55CCCB53-3983-4952-A12A-9B899074C73F}"/>
              </a:ext>
            </a:extLst>
          </p:cNvPr>
          <p:cNvCxnSpPr>
            <a:cxnSpLocks/>
          </p:cNvCxnSpPr>
          <p:nvPr/>
        </p:nvCxnSpPr>
        <p:spPr>
          <a:xfrm>
            <a:off x="3512672" y="605941"/>
            <a:ext cx="0" cy="18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Přímá spojnice se šipkou 21">
            <a:extLst>
              <a:ext uri="{FF2B5EF4-FFF2-40B4-BE49-F238E27FC236}">
                <a16:creationId xmlns:a16="http://schemas.microsoft.com/office/drawing/2014/main" id="{7818D010-4F27-4285-AAC6-24C030A6E9CC}"/>
              </a:ext>
            </a:extLst>
          </p:cNvPr>
          <p:cNvCxnSpPr>
            <a:cxnSpLocks/>
          </p:cNvCxnSpPr>
          <p:nvPr/>
        </p:nvCxnSpPr>
        <p:spPr>
          <a:xfrm flipV="1">
            <a:off x="5300897" y="605941"/>
            <a:ext cx="0" cy="18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Přímá spojnice se šipkou 22">
            <a:extLst>
              <a:ext uri="{FF2B5EF4-FFF2-40B4-BE49-F238E27FC236}">
                <a16:creationId xmlns:a16="http://schemas.microsoft.com/office/drawing/2014/main" id="{92984DDC-E41B-4C3B-B3E5-3D4A344DB899}"/>
              </a:ext>
            </a:extLst>
          </p:cNvPr>
          <p:cNvCxnSpPr>
            <a:cxnSpLocks/>
          </p:cNvCxnSpPr>
          <p:nvPr/>
        </p:nvCxnSpPr>
        <p:spPr>
          <a:xfrm flipV="1">
            <a:off x="5894622" y="605941"/>
            <a:ext cx="0" cy="18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Přímá spojnice se šipkou 23">
            <a:extLst>
              <a:ext uri="{FF2B5EF4-FFF2-40B4-BE49-F238E27FC236}">
                <a16:creationId xmlns:a16="http://schemas.microsoft.com/office/drawing/2014/main" id="{D69FA970-7822-430C-93B3-92D31F2ED0BD}"/>
              </a:ext>
            </a:extLst>
          </p:cNvPr>
          <p:cNvCxnSpPr>
            <a:cxnSpLocks/>
          </p:cNvCxnSpPr>
          <p:nvPr/>
        </p:nvCxnSpPr>
        <p:spPr>
          <a:xfrm flipV="1">
            <a:off x="6249936" y="605941"/>
            <a:ext cx="0" cy="18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ovéPole 15">
            <a:extLst>
              <a:ext uri="{FF2B5EF4-FFF2-40B4-BE49-F238E27FC236}">
                <a16:creationId xmlns:a16="http://schemas.microsoft.com/office/drawing/2014/main" id="{1C523CA6-A004-4A4D-B038-E40C19DEF2DF}"/>
              </a:ext>
            </a:extLst>
          </p:cNvPr>
          <p:cNvSpPr txBox="1"/>
          <p:nvPr/>
        </p:nvSpPr>
        <p:spPr>
          <a:xfrm>
            <a:off x="2949304" y="6274325"/>
            <a:ext cx="571613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200" b="1" i="0" u="none" strike="noStrike" kern="1200" cap="none" spc="0" normalizeH="0" baseline="0" noProof="0" dirty="0">
                <a:ln>
                  <a:noFill/>
                </a:ln>
                <a:solidFill>
                  <a:prstClr val="black"/>
                </a:solidFill>
                <a:effectLst/>
                <a:uLnTx/>
                <a:uFillTx/>
                <a:latin typeface="Calibri" panose="020F0502020204030204"/>
                <a:ea typeface="+mn-ea"/>
                <a:cs typeface="+mn-cs"/>
              </a:rPr>
              <a:t>Barevná škála vizualizuje rozsah hodnot v tabulce podle počtu nakažených</a:t>
            </a:r>
          </a:p>
        </p:txBody>
      </p:sp>
      <p:grpSp>
        <p:nvGrpSpPr>
          <p:cNvPr id="18" name="Skupina 17">
            <a:extLst>
              <a:ext uri="{FF2B5EF4-FFF2-40B4-BE49-F238E27FC236}">
                <a16:creationId xmlns:a16="http://schemas.microsoft.com/office/drawing/2014/main" id="{84F10A06-C4DD-4292-8150-04FAD16D9B6A}"/>
              </a:ext>
            </a:extLst>
          </p:cNvPr>
          <p:cNvGrpSpPr/>
          <p:nvPr/>
        </p:nvGrpSpPr>
        <p:grpSpPr>
          <a:xfrm>
            <a:off x="802195" y="6327251"/>
            <a:ext cx="2143122" cy="173463"/>
            <a:chOff x="733425" y="6443990"/>
            <a:chExt cx="2143122" cy="173463"/>
          </a:xfrm>
        </p:grpSpPr>
        <p:sp>
          <p:nvSpPr>
            <p:cNvPr id="19" name="TextovéPole 18">
              <a:extLst>
                <a:ext uri="{FF2B5EF4-FFF2-40B4-BE49-F238E27FC236}">
                  <a16:creationId xmlns:a16="http://schemas.microsoft.com/office/drawing/2014/main" id="{617D4CD1-7755-44C8-A7EE-135A5D585AFF}"/>
                </a:ext>
              </a:extLst>
            </p:cNvPr>
            <p:cNvSpPr txBox="1"/>
            <p:nvPr/>
          </p:nvSpPr>
          <p:spPr>
            <a:xfrm>
              <a:off x="733425" y="6443990"/>
              <a:ext cx="2143122" cy="1692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100" b="0" i="0" u="none" strike="noStrike" kern="1200" cap="none" spc="0" normalizeH="0" baseline="0" noProof="0" dirty="0">
                  <a:ln>
                    <a:noFill/>
                  </a:ln>
                  <a:solidFill>
                    <a:prstClr val="black"/>
                  </a:solidFill>
                  <a:effectLst/>
                  <a:uLnTx/>
                  <a:uFillTx/>
                  <a:latin typeface="Calibri" panose="020F0502020204030204"/>
                  <a:ea typeface="+mn-ea"/>
                  <a:cs typeface="+mn-cs"/>
                </a:rPr>
                <a:t>min %                                         max %</a:t>
              </a:r>
            </a:p>
          </p:txBody>
        </p:sp>
        <p:pic>
          <p:nvPicPr>
            <p:cNvPr id="20" name="Obrázek 19">
              <a:extLst>
                <a:ext uri="{FF2B5EF4-FFF2-40B4-BE49-F238E27FC236}">
                  <a16:creationId xmlns:a16="http://schemas.microsoft.com/office/drawing/2014/main" id="{A484CB03-955A-47C5-8CE7-9B392E8C8FA1}"/>
                </a:ext>
              </a:extLst>
            </p:cNvPr>
            <p:cNvPicPr>
              <a:picLocks noChangeAspect="1"/>
            </p:cNvPicPr>
            <p:nvPr/>
          </p:nvPicPr>
          <p:blipFill>
            <a:blip r:embed="rId2"/>
            <a:stretch>
              <a:fillRect/>
            </a:stretch>
          </p:blipFill>
          <p:spPr>
            <a:xfrm>
              <a:off x="1176253" y="6445979"/>
              <a:ext cx="1209844" cy="171474"/>
            </a:xfrm>
            <a:prstGeom prst="rect">
              <a:avLst/>
            </a:prstGeom>
          </p:spPr>
        </p:pic>
      </p:grpSp>
      <p:sp>
        <p:nvSpPr>
          <p:cNvPr id="25" name="TextovéPole 24">
            <a:extLst>
              <a:ext uri="{FF2B5EF4-FFF2-40B4-BE49-F238E27FC236}">
                <a16:creationId xmlns:a16="http://schemas.microsoft.com/office/drawing/2014/main" id="{623140BD-1E7C-4121-ACAF-4E5D56B91EF9}"/>
              </a:ext>
            </a:extLst>
          </p:cNvPr>
          <p:cNvSpPr txBox="1"/>
          <p:nvPr/>
        </p:nvSpPr>
        <p:spPr>
          <a:xfrm>
            <a:off x="8380007" y="6268028"/>
            <a:ext cx="3772895"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200" b="1" i="0" u="none" strike="noStrike" kern="1200" cap="none" spc="0" normalizeH="0" baseline="0" noProof="0" dirty="0">
                <a:ln>
                  <a:noFill/>
                </a:ln>
                <a:solidFill>
                  <a:prstClr val="black"/>
                </a:solidFill>
                <a:effectLst/>
                <a:uLnTx/>
                <a:uFillTx/>
                <a:latin typeface="Calibri" panose="020F0502020204030204"/>
                <a:ea typeface="+mn-ea"/>
                <a:cs typeface="+mn-cs"/>
              </a:rPr>
              <a:t>přijatá opatření na uzavření    či uvolnění    činnosti škol</a:t>
            </a:r>
          </a:p>
        </p:txBody>
      </p:sp>
      <p:cxnSp>
        <p:nvCxnSpPr>
          <p:cNvPr id="26" name="Přímá spojnice se šipkou 25">
            <a:extLst>
              <a:ext uri="{FF2B5EF4-FFF2-40B4-BE49-F238E27FC236}">
                <a16:creationId xmlns:a16="http://schemas.microsoft.com/office/drawing/2014/main" id="{5CD8AD87-C146-4E94-8FC3-E79F2525DCD7}"/>
              </a:ext>
            </a:extLst>
          </p:cNvPr>
          <p:cNvCxnSpPr>
            <a:cxnSpLocks/>
          </p:cNvCxnSpPr>
          <p:nvPr/>
        </p:nvCxnSpPr>
        <p:spPr>
          <a:xfrm>
            <a:off x="10262282" y="6316528"/>
            <a:ext cx="0" cy="18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Přímá spojnice se šipkou 26">
            <a:extLst>
              <a:ext uri="{FF2B5EF4-FFF2-40B4-BE49-F238E27FC236}">
                <a16:creationId xmlns:a16="http://schemas.microsoft.com/office/drawing/2014/main" id="{9C9ABF26-1985-4E13-A00F-0504C2D53437}"/>
              </a:ext>
            </a:extLst>
          </p:cNvPr>
          <p:cNvCxnSpPr>
            <a:cxnSpLocks/>
          </p:cNvCxnSpPr>
          <p:nvPr/>
        </p:nvCxnSpPr>
        <p:spPr>
          <a:xfrm flipV="1">
            <a:off x="11101336" y="6316528"/>
            <a:ext cx="0" cy="18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Přímá spojnice se šipkou 27">
            <a:extLst>
              <a:ext uri="{FF2B5EF4-FFF2-40B4-BE49-F238E27FC236}">
                <a16:creationId xmlns:a16="http://schemas.microsoft.com/office/drawing/2014/main" id="{6E6E98AC-E933-4CAF-8BBA-44933239B313}"/>
              </a:ext>
            </a:extLst>
          </p:cNvPr>
          <p:cNvCxnSpPr>
            <a:cxnSpLocks/>
          </p:cNvCxnSpPr>
          <p:nvPr/>
        </p:nvCxnSpPr>
        <p:spPr>
          <a:xfrm>
            <a:off x="6980645" y="605941"/>
            <a:ext cx="0" cy="18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Přímá spojnice se šipkou 28">
            <a:extLst>
              <a:ext uri="{FF2B5EF4-FFF2-40B4-BE49-F238E27FC236}">
                <a16:creationId xmlns:a16="http://schemas.microsoft.com/office/drawing/2014/main" id="{3FE34D95-4679-419E-BFF0-B4F911ED1DE0}"/>
              </a:ext>
            </a:extLst>
          </p:cNvPr>
          <p:cNvCxnSpPr>
            <a:cxnSpLocks/>
          </p:cNvCxnSpPr>
          <p:nvPr/>
        </p:nvCxnSpPr>
        <p:spPr>
          <a:xfrm>
            <a:off x="10645752" y="605941"/>
            <a:ext cx="0" cy="18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TextovéPole 29"/>
          <p:cNvSpPr txBox="1"/>
          <p:nvPr/>
        </p:nvSpPr>
        <p:spPr>
          <a:xfrm>
            <a:off x="5604464" y="4161400"/>
            <a:ext cx="3860308" cy="769441"/>
          </a:xfrm>
          <a:prstGeom prst="rect">
            <a:avLst/>
          </a:prstGeom>
          <a:solidFill>
            <a:srgbClr val="C00000"/>
          </a:solidFill>
        </p:spPr>
        <p:txBody>
          <a:bodyPr wrap="square" rtlCol="0">
            <a:spAutoFit/>
          </a:bodyPr>
          <a:lstStyle/>
          <a:p>
            <a:pPr algn="ctr"/>
            <a:r>
              <a:rPr lang="cs-CZ" sz="2200" b="1" dirty="0" smtClean="0">
                <a:solidFill>
                  <a:schemeClr val="bg1"/>
                </a:solidFill>
              </a:rPr>
              <a:t>Vysoké školy</a:t>
            </a:r>
          </a:p>
          <a:p>
            <a:pPr algn="ctr"/>
            <a:r>
              <a:rPr lang="cs-CZ" sz="2200" b="1" dirty="0" smtClean="0">
                <a:solidFill>
                  <a:schemeClr val="bg1"/>
                </a:solidFill>
              </a:rPr>
              <a:t>13 ohnisek, do 200 nákaz</a:t>
            </a:r>
            <a:endParaRPr lang="cs-CZ" sz="2200" b="1" dirty="0">
              <a:solidFill>
                <a:schemeClr val="bg1"/>
              </a:solidFill>
            </a:endParaRPr>
          </a:p>
        </p:txBody>
      </p:sp>
      <p:sp>
        <p:nvSpPr>
          <p:cNvPr id="3" name="Šipka dolů 2"/>
          <p:cNvSpPr/>
          <p:nvPr/>
        </p:nvSpPr>
        <p:spPr>
          <a:xfrm rot="3433787">
            <a:off x="4714211" y="4512276"/>
            <a:ext cx="854015" cy="552091"/>
          </a:xfrm>
          <a:prstGeom prst="down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88297496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ulka 7">
            <a:extLst>
              <a:ext uri="{FF2B5EF4-FFF2-40B4-BE49-F238E27FC236}">
                <a16:creationId xmlns:a16="http://schemas.microsoft.com/office/drawing/2014/main" id="{96ACC25C-63F8-4B4A-9EA7-BC0A095E86A2}"/>
              </a:ext>
            </a:extLst>
          </p:cNvPr>
          <p:cNvGraphicFramePr>
            <a:graphicFrameLocks noGrp="1"/>
          </p:cNvGraphicFramePr>
          <p:nvPr>
            <p:extLst/>
          </p:nvPr>
        </p:nvGraphicFramePr>
        <p:xfrm>
          <a:off x="3228975" y="1924049"/>
          <a:ext cx="8110818" cy="4019554"/>
        </p:xfrm>
        <a:graphic>
          <a:graphicData uri="http://schemas.openxmlformats.org/drawingml/2006/table">
            <a:tbl>
              <a:tblPr/>
              <a:tblGrid>
                <a:gridCol w="901202">
                  <a:extLst>
                    <a:ext uri="{9D8B030D-6E8A-4147-A177-3AD203B41FA5}">
                      <a16:colId xmlns:a16="http://schemas.microsoft.com/office/drawing/2014/main" val="4221850207"/>
                    </a:ext>
                  </a:extLst>
                </a:gridCol>
                <a:gridCol w="901202">
                  <a:extLst>
                    <a:ext uri="{9D8B030D-6E8A-4147-A177-3AD203B41FA5}">
                      <a16:colId xmlns:a16="http://schemas.microsoft.com/office/drawing/2014/main" val="3738264524"/>
                    </a:ext>
                  </a:extLst>
                </a:gridCol>
                <a:gridCol w="901202">
                  <a:extLst>
                    <a:ext uri="{9D8B030D-6E8A-4147-A177-3AD203B41FA5}">
                      <a16:colId xmlns:a16="http://schemas.microsoft.com/office/drawing/2014/main" val="1770608665"/>
                    </a:ext>
                  </a:extLst>
                </a:gridCol>
                <a:gridCol w="901202">
                  <a:extLst>
                    <a:ext uri="{9D8B030D-6E8A-4147-A177-3AD203B41FA5}">
                      <a16:colId xmlns:a16="http://schemas.microsoft.com/office/drawing/2014/main" val="2600664138"/>
                    </a:ext>
                  </a:extLst>
                </a:gridCol>
                <a:gridCol w="901202">
                  <a:extLst>
                    <a:ext uri="{9D8B030D-6E8A-4147-A177-3AD203B41FA5}">
                      <a16:colId xmlns:a16="http://schemas.microsoft.com/office/drawing/2014/main" val="2314821957"/>
                    </a:ext>
                  </a:extLst>
                </a:gridCol>
                <a:gridCol w="901202">
                  <a:extLst>
                    <a:ext uri="{9D8B030D-6E8A-4147-A177-3AD203B41FA5}">
                      <a16:colId xmlns:a16="http://schemas.microsoft.com/office/drawing/2014/main" val="690486789"/>
                    </a:ext>
                  </a:extLst>
                </a:gridCol>
                <a:gridCol w="901202">
                  <a:extLst>
                    <a:ext uri="{9D8B030D-6E8A-4147-A177-3AD203B41FA5}">
                      <a16:colId xmlns:a16="http://schemas.microsoft.com/office/drawing/2014/main" val="2653647129"/>
                    </a:ext>
                  </a:extLst>
                </a:gridCol>
                <a:gridCol w="901202">
                  <a:extLst>
                    <a:ext uri="{9D8B030D-6E8A-4147-A177-3AD203B41FA5}">
                      <a16:colId xmlns:a16="http://schemas.microsoft.com/office/drawing/2014/main" val="3493494558"/>
                    </a:ext>
                  </a:extLst>
                </a:gridCol>
                <a:gridCol w="901202">
                  <a:extLst>
                    <a:ext uri="{9D8B030D-6E8A-4147-A177-3AD203B41FA5}">
                      <a16:colId xmlns:a16="http://schemas.microsoft.com/office/drawing/2014/main" val="701429256"/>
                    </a:ext>
                  </a:extLst>
                </a:gridCol>
              </a:tblGrid>
              <a:tr h="287111">
                <a:tc>
                  <a:txBody>
                    <a:bodyPr/>
                    <a:lstStyle/>
                    <a:p>
                      <a:pPr algn="ctr" fontAlgn="ctr"/>
                      <a:endParaRPr lang="cs-CZ" sz="1100" b="0"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AB0B2"/>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7779"/>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8696B"/>
                    </a:solidFill>
                  </a:tcPr>
                </a:tc>
                <a:extLst>
                  <a:ext uri="{0D108BD9-81ED-4DB2-BD59-A6C34878D82A}">
                    <a16:rowId xmlns:a16="http://schemas.microsoft.com/office/drawing/2014/main" val="1226874547"/>
                  </a:ext>
                </a:extLst>
              </a:tr>
              <a:tr h="287111">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898C"/>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8789"/>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BB6B9"/>
                    </a:solidFill>
                  </a:tcPr>
                </a:tc>
                <a:extLst>
                  <a:ext uri="{0D108BD9-81ED-4DB2-BD59-A6C34878D82A}">
                    <a16:rowId xmlns:a16="http://schemas.microsoft.com/office/drawing/2014/main" val="1312703845"/>
                  </a:ext>
                </a:extLst>
              </a:tr>
              <a:tr h="287111">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E5E8"/>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BD6D9"/>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BBFC2"/>
                    </a:solidFill>
                  </a:tcPr>
                </a:tc>
                <a:extLst>
                  <a:ext uri="{0D108BD9-81ED-4DB2-BD59-A6C34878D82A}">
                    <a16:rowId xmlns:a16="http://schemas.microsoft.com/office/drawing/2014/main" val="369048976"/>
                  </a:ext>
                </a:extLst>
              </a:tr>
              <a:tr h="287111">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BD1D3"/>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8E90"/>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BD4D7"/>
                    </a:solidFill>
                  </a:tcPr>
                </a:tc>
                <a:extLst>
                  <a:ext uri="{0D108BD9-81ED-4DB2-BD59-A6C34878D82A}">
                    <a16:rowId xmlns:a16="http://schemas.microsoft.com/office/drawing/2014/main" val="77907121"/>
                  </a:ext>
                </a:extLst>
              </a:tr>
              <a:tr h="287111">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FCFF"/>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FCFF"/>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FCFF"/>
                    </a:solidFill>
                  </a:tcPr>
                </a:tc>
                <a:extLst>
                  <a:ext uri="{0D108BD9-81ED-4DB2-BD59-A6C34878D82A}">
                    <a16:rowId xmlns:a16="http://schemas.microsoft.com/office/drawing/2014/main" val="3100174293"/>
                  </a:ext>
                </a:extLst>
              </a:tr>
              <a:tr h="287111">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F8FB"/>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F4F7"/>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DEE1"/>
                    </a:solidFill>
                  </a:tcPr>
                </a:tc>
                <a:extLst>
                  <a:ext uri="{0D108BD9-81ED-4DB2-BD59-A6C34878D82A}">
                    <a16:rowId xmlns:a16="http://schemas.microsoft.com/office/drawing/2014/main" val="1640650379"/>
                  </a:ext>
                </a:extLst>
              </a:tr>
              <a:tr h="287111">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E4E7"/>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DDE0"/>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BCED1"/>
                    </a:solidFill>
                  </a:tcPr>
                </a:tc>
                <a:extLst>
                  <a:ext uri="{0D108BD9-81ED-4DB2-BD59-A6C34878D82A}">
                    <a16:rowId xmlns:a16="http://schemas.microsoft.com/office/drawing/2014/main" val="1263294228"/>
                  </a:ext>
                </a:extLst>
              </a:tr>
              <a:tr h="287111">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AA2A4"/>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8587"/>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AB2B5"/>
                    </a:solidFill>
                  </a:tcPr>
                </a:tc>
                <a:extLst>
                  <a:ext uri="{0D108BD9-81ED-4DB2-BD59-A6C34878D82A}">
                    <a16:rowId xmlns:a16="http://schemas.microsoft.com/office/drawing/2014/main" val="925734086"/>
                  </a:ext>
                </a:extLst>
              </a:tr>
              <a:tr h="287111">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AB0B2"/>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8A8D"/>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AACAF"/>
                    </a:solidFill>
                  </a:tcPr>
                </a:tc>
                <a:extLst>
                  <a:ext uri="{0D108BD9-81ED-4DB2-BD59-A6C34878D82A}">
                    <a16:rowId xmlns:a16="http://schemas.microsoft.com/office/drawing/2014/main" val="3240147083"/>
                  </a:ext>
                </a:extLst>
              </a:tr>
              <a:tr h="287111">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E9EC"/>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DADD"/>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BBFC2"/>
                    </a:solidFill>
                  </a:tcPr>
                </a:tc>
                <a:extLst>
                  <a:ext uri="{0D108BD9-81ED-4DB2-BD59-A6C34878D82A}">
                    <a16:rowId xmlns:a16="http://schemas.microsoft.com/office/drawing/2014/main" val="3346870575"/>
                  </a:ext>
                </a:extLst>
              </a:tr>
              <a:tr h="287111">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BB7BA"/>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7B7D"/>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8082"/>
                    </a:solidFill>
                  </a:tcPr>
                </a:tc>
                <a:extLst>
                  <a:ext uri="{0D108BD9-81ED-4DB2-BD59-A6C34878D82A}">
                    <a16:rowId xmlns:a16="http://schemas.microsoft.com/office/drawing/2014/main" val="2772309851"/>
                  </a:ext>
                </a:extLst>
              </a:tr>
              <a:tr h="287111">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BB7BA"/>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AADAF"/>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BBBBE"/>
                    </a:solidFill>
                  </a:tcPr>
                </a:tc>
                <a:extLst>
                  <a:ext uri="{0D108BD9-81ED-4DB2-BD59-A6C34878D82A}">
                    <a16:rowId xmlns:a16="http://schemas.microsoft.com/office/drawing/2014/main" val="1849881253"/>
                  </a:ext>
                </a:extLst>
              </a:tr>
              <a:tr h="287111">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AB1B3"/>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CDADD"/>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BC5C8"/>
                    </a:solidFill>
                  </a:tcPr>
                </a:tc>
                <a:extLst>
                  <a:ext uri="{0D108BD9-81ED-4DB2-BD59-A6C34878D82A}">
                    <a16:rowId xmlns:a16="http://schemas.microsoft.com/office/drawing/2014/main" val="1428983463"/>
                  </a:ext>
                </a:extLst>
              </a:tr>
              <a:tr h="287111">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8696B"/>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8696B"/>
                    </a:solidFill>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endParaRPr lang="cs-CZ" sz="1100" b="0"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solidFill>
                      <a:srgbClr val="F9888A"/>
                    </a:solidFill>
                  </a:tcPr>
                </a:tc>
                <a:extLst>
                  <a:ext uri="{0D108BD9-81ED-4DB2-BD59-A6C34878D82A}">
                    <a16:rowId xmlns:a16="http://schemas.microsoft.com/office/drawing/2014/main" val="406470788"/>
                  </a:ext>
                </a:extLst>
              </a:tr>
            </a:tbl>
          </a:graphicData>
        </a:graphic>
      </p:graphicFrame>
      <p:sp>
        <p:nvSpPr>
          <p:cNvPr id="2" name="Nadpis 1">
            <a:extLst>
              <a:ext uri="{FF2B5EF4-FFF2-40B4-BE49-F238E27FC236}">
                <a16:creationId xmlns:a16="http://schemas.microsoft.com/office/drawing/2014/main" id="{41CFAC55-E7BE-4475-808A-CF41E61842C2}"/>
              </a:ext>
            </a:extLst>
          </p:cNvPr>
          <p:cNvSpPr>
            <a:spLocks noGrp="1"/>
          </p:cNvSpPr>
          <p:nvPr>
            <p:ph type="title"/>
          </p:nvPr>
        </p:nvSpPr>
        <p:spPr>
          <a:xfrm>
            <a:off x="381739" y="2"/>
            <a:ext cx="6923935" cy="576000"/>
          </a:xfrm>
        </p:spPr>
        <p:txBody>
          <a:bodyPr/>
          <a:lstStyle/>
          <a:p>
            <a:r>
              <a:rPr lang="cs-CZ" dirty="0"/>
              <a:t>Nákaza COVID-19 na vysokých školách</a:t>
            </a:r>
            <a:endParaRPr lang="cs-CZ" sz="2000" dirty="0"/>
          </a:p>
        </p:txBody>
      </p:sp>
      <p:sp>
        <p:nvSpPr>
          <p:cNvPr id="3" name="Obdélník 2">
            <a:extLst>
              <a:ext uri="{FF2B5EF4-FFF2-40B4-BE49-F238E27FC236}">
                <a16:creationId xmlns:a16="http://schemas.microsoft.com/office/drawing/2014/main" id="{A6EC1AFA-7ECF-4AA8-B9C3-D4D5836E88E5}"/>
              </a:ext>
            </a:extLst>
          </p:cNvPr>
          <p:cNvSpPr/>
          <p:nvPr/>
        </p:nvSpPr>
        <p:spPr>
          <a:xfrm>
            <a:off x="738462" y="581479"/>
            <a:ext cx="10156883"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Počet nově pozitivních osob s uvedeným kolektivem „vysoká škola“ podle uvedeného povolání</a:t>
            </a:r>
            <a:endPar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8" name="TextovéPole 27">
            <a:extLst>
              <a:ext uri="{FF2B5EF4-FFF2-40B4-BE49-F238E27FC236}">
                <a16:creationId xmlns:a16="http://schemas.microsoft.com/office/drawing/2014/main" id="{C516A0C4-8796-4850-B9A2-9DE81DE648C3}"/>
              </a:ext>
            </a:extLst>
          </p:cNvPr>
          <p:cNvSpPr txBox="1"/>
          <p:nvPr/>
        </p:nvSpPr>
        <p:spPr>
          <a:xfrm>
            <a:off x="2162175" y="6564152"/>
            <a:ext cx="7077075" cy="261610"/>
          </a:xfrm>
          <a:prstGeom prst="rect">
            <a:avLst/>
          </a:prstGeom>
          <a:noFill/>
        </p:spPr>
        <p:txBody>
          <a:bodyPr wrap="square" rtlCol="0">
            <a:spAutoFit/>
          </a:bodyPr>
          <a:lstStyle/>
          <a:p>
            <a:pPr algn="ctr"/>
            <a:r>
              <a:rPr lang="cs-CZ" sz="1100" dirty="0"/>
              <a:t>Zdroj: ISIN – Informační systém infekční nemocí</a:t>
            </a:r>
            <a:endParaRPr lang="cs-CZ" sz="1100" b="1" dirty="0">
              <a:solidFill>
                <a:srgbClr val="C00000"/>
              </a:solidFill>
            </a:endParaRPr>
          </a:p>
        </p:txBody>
      </p:sp>
      <p:graphicFrame>
        <p:nvGraphicFramePr>
          <p:cNvPr id="7" name="Tabulka 6">
            <a:extLst>
              <a:ext uri="{FF2B5EF4-FFF2-40B4-BE49-F238E27FC236}">
                <a16:creationId xmlns:a16="http://schemas.microsoft.com/office/drawing/2014/main" id="{4E70CF5A-114F-4205-91B2-2508F1E22E0B}"/>
              </a:ext>
            </a:extLst>
          </p:cNvPr>
          <p:cNvGraphicFramePr>
            <a:graphicFrameLocks noGrp="1"/>
          </p:cNvGraphicFramePr>
          <p:nvPr>
            <p:extLst/>
          </p:nvPr>
        </p:nvGraphicFramePr>
        <p:xfrm>
          <a:off x="738462" y="1172010"/>
          <a:ext cx="10601327" cy="5066583"/>
        </p:xfrm>
        <a:graphic>
          <a:graphicData uri="http://schemas.openxmlformats.org/drawingml/2006/table">
            <a:tbl>
              <a:tblPr/>
              <a:tblGrid>
                <a:gridCol w="2502002">
                  <a:extLst>
                    <a:ext uri="{9D8B030D-6E8A-4147-A177-3AD203B41FA5}">
                      <a16:colId xmlns:a16="http://schemas.microsoft.com/office/drawing/2014/main" val="1148265902"/>
                    </a:ext>
                  </a:extLst>
                </a:gridCol>
                <a:gridCol w="899925">
                  <a:extLst>
                    <a:ext uri="{9D8B030D-6E8A-4147-A177-3AD203B41FA5}">
                      <a16:colId xmlns:a16="http://schemas.microsoft.com/office/drawing/2014/main" val="4204192688"/>
                    </a:ext>
                  </a:extLst>
                </a:gridCol>
                <a:gridCol w="899925">
                  <a:extLst>
                    <a:ext uri="{9D8B030D-6E8A-4147-A177-3AD203B41FA5}">
                      <a16:colId xmlns:a16="http://schemas.microsoft.com/office/drawing/2014/main" val="2832739057"/>
                    </a:ext>
                  </a:extLst>
                </a:gridCol>
                <a:gridCol w="899925">
                  <a:extLst>
                    <a:ext uri="{9D8B030D-6E8A-4147-A177-3AD203B41FA5}">
                      <a16:colId xmlns:a16="http://schemas.microsoft.com/office/drawing/2014/main" val="478386334"/>
                    </a:ext>
                  </a:extLst>
                </a:gridCol>
                <a:gridCol w="899925">
                  <a:extLst>
                    <a:ext uri="{9D8B030D-6E8A-4147-A177-3AD203B41FA5}">
                      <a16:colId xmlns:a16="http://schemas.microsoft.com/office/drawing/2014/main" val="2917192428"/>
                    </a:ext>
                  </a:extLst>
                </a:gridCol>
                <a:gridCol w="899925">
                  <a:extLst>
                    <a:ext uri="{9D8B030D-6E8A-4147-A177-3AD203B41FA5}">
                      <a16:colId xmlns:a16="http://schemas.microsoft.com/office/drawing/2014/main" val="3396260297"/>
                    </a:ext>
                  </a:extLst>
                </a:gridCol>
                <a:gridCol w="899925">
                  <a:extLst>
                    <a:ext uri="{9D8B030D-6E8A-4147-A177-3AD203B41FA5}">
                      <a16:colId xmlns:a16="http://schemas.microsoft.com/office/drawing/2014/main" val="1800737635"/>
                    </a:ext>
                  </a:extLst>
                </a:gridCol>
                <a:gridCol w="899925">
                  <a:extLst>
                    <a:ext uri="{9D8B030D-6E8A-4147-A177-3AD203B41FA5}">
                      <a16:colId xmlns:a16="http://schemas.microsoft.com/office/drawing/2014/main" val="4196771034"/>
                    </a:ext>
                  </a:extLst>
                </a:gridCol>
                <a:gridCol w="899925">
                  <a:extLst>
                    <a:ext uri="{9D8B030D-6E8A-4147-A177-3AD203B41FA5}">
                      <a16:colId xmlns:a16="http://schemas.microsoft.com/office/drawing/2014/main" val="4058463005"/>
                    </a:ext>
                  </a:extLst>
                </a:gridCol>
                <a:gridCol w="899925">
                  <a:extLst>
                    <a:ext uri="{9D8B030D-6E8A-4147-A177-3AD203B41FA5}">
                      <a16:colId xmlns:a16="http://schemas.microsoft.com/office/drawing/2014/main" val="1953591376"/>
                    </a:ext>
                  </a:extLst>
                </a:gridCol>
              </a:tblGrid>
              <a:tr h="437715">
                <a:tc>
                  <a:txBody>
                    <a:bodyPr/>
                    <a:lstStyle/>
                    <a:p>
                      <a:pPr algn="l" fontAlgn="b"/>
                      <a:endParaRPr lang="cs-CZ" sz="1400" b="0" i="0" u="none" strike="noStrike" dirty="0">
                        <a:solidFill>
                          <a:srgbClr val="000000"/>
                        </a:solidFill>
                        <a:effectLst/>
                        <a:latin typeface="Calibri" panose="020F0502020204030204" pitchFamily="34" charset="0"/>
                      </a:endParaRPr>
                    </a:p>
                  </a:txBody>
                  <a:tcPr marL="3600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lumMod val="85000"/>
                      </a:schemeClr>
                    </a:solidFill>
                  </a:tcPr>
                </a:tc>
                <a:tc gridSpan="3">
                  <a:txBody>
                    <a:bodyPr/>
                    <a:lstStyle/>
                    <a:p>
                      <a:pPr algn="ctr" fontAlgn="ctr"/>
                      <a:r>
                        <a:rPr lang="cs-CZ" sz="1400" b="1" i="0" u="none" strike="noStrike" dirty="0">
                          <a:solidFill>
                            <a:srgbClr val="000000"/>
                          </a:solidFill>
                          <a:effectLst/>
                          <a:latin typeface="Calibri" panose="020F0502020204030204" pitchFamily="34" charset="0"/>
                        </a:rPr>
                        <a:t>01/2021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85000"/>
                      </a:schemeClr>
                    </a:solidFill>
                  </a:tcPr>
                </a:tc>
                <a:tc hMerge="1">
                  <a:txBody>
                    <a:bodyPr/>
                    <a:lstStyle/>
                    <a:p>
                      <a:endParaRPr lang="cs-CZ"/>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cs-CZ" sz="1600" b="1" i="0" u="none" strike="noStrike" dirty="0">
                        <a:solidFill>
                          <a:srgbClr val="000000"/>
                        </a:solidFill>
                        <a:effectLst/>
                        <a:latin typeface="Calibri" panose="020F05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3">
                  <a:txBody>
                    <a:bodyPr/>
                    <a:lstStyle/>
                    <a:p>
                      <a:pPr algn="ctr" fontAlgn="ctr"/>
                      <a:r>
                        <a:rPr lang="cs-CZ" sz="1400" b="1" i="0" u="none" strike="noStrike" dirty="0">
                          <a:solidFill>
                            <a:srgbClr val="000000"/>
                          </a:solidFill>
                          <a:effectLst/>
                          <a:latin typeface="Calibri" panose="020F0502020204030204" pitchFamily="34" charset="0"/>
                        </a:rPr>
                        <a:t>01/2021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85000"/>
                      </a:schemeClr>
                    </a:solidFill>
                  </a:tcPr>
                </a:tc>
                <a:tc hMerge="1">
                  <a:txBody>
                    <a:bodyPr/>
                    <a:lstStyle/>
                    <a:p>
                      <a:endParaRPr lang="cs-CZ"/>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cs-CZ" sz="1600" b="1" i="0" u="none" strike="noStrike" dirty="0">
                        <a:solidFill>
                          <a:srgbClr val="000000"/>
                        </a:solidFill>
                        <a:effectLst/>
                        <a:latin typeface="Calibri" panose="020F05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3">
                  <a:txBody>
                    <a:bodyPr/>
                    <a:lstStyle/>
                    <a:p>
                      <a:pPr algn="ctr" fontAlgn="ctr"/>
                      <a:r>
                        <a:rPr lang="cs-CZ" sz="1400" b="1" i="0" u="none" strike="noStrike" dirty="0">
                          <a:solidFill>
                            <a:srgbClr val="000000"/>
                          </a:solidFill>
                          <a:effectLst/>
                          <a:latin typeface="Calibri" panose="020F0502020204030204" pitchFamily="34" charset="0"/>
                        </a:rPr>
                        <a:t>03/2021 k 28.3.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85000"/>
                      </a:schemeClr>
                    </a:solidFill>
                  </a:tcPr>
                </a:tc>
                <a:tc hMerge="1">
                  <a:txBody>
                    <a:bodyPr/>
                    <a:lstStyle/>
                    <a:p>
                      <a:endParaRPr lang="cs-CZ"/>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cs-CZ" sz="1600" b="1" i="0" u="none" strike="noStrike" dirty="0">
                        <a:solidFill>
                          <a:srgbClr val="000000"/>
                        </a:solidFill>
                        <a:effectLst/>
                        <a:latin typeface="Calibri" panose="020F05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743929684"/>
                  </a:ext>
                </a:extLst>
              </a:tr>
              <a:tr h="312828">
                <a:tc>
                  <a:txBody>
                    <a:bodyPr/>
                    <a:lstStyle/>
                    <a:p>
                      <a:pPr algn="l" fontAlgn="b"/>
                      <a:r>
                        <a:rPr lang="cs-CZ" sz="1400" b="1" i="1" u="none" strike="noStrike" dirty="0">
                          <a:solidFill>
                            <a:srgbClr val="000000"/>
                          </a:solidFill>
                          <a:effectLst/>
                          <a:latin typeface="Calibri" panose="020F0502020204030204" pitchFamily="34" charset="0"/>
                        </a:rPr>
                        <a:t>Kraj bydliště</a:t>
                      </a:r>
                    </a:p>
                  </a:txBody>
                  <a:tcPr marL="3600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400" b="0" i="0" u="none" strike="noStrike">
                          <a:solidFill>
                            <a:srgbClr val="000000"/>
                          </a:solidFill>
                          <a:effectLst/>
                          <a:latin typeface="Calibri" panose="020F0502020204030204" pitchFamily="34" charset="0"/>
                        </a:rPr>
                        <a:t>pracovníci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400" b="0" i="0" u="none" strike="noStrike">
                          <a:solidFill>
                            <a:srgbClr val="000000"/>
                          </a:solidFill>
                          <a:effectLst/>
                          <a:latin typeface="Calibri" panose="020F0502020204030204" pitchFamily="34" charset="0"/>
                        </a:rPr>
                        <a:t>studenti</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400" b="0" i="0" u="none" strike="noStrike">
                          <a:solidFill>
                            <a:srgbClr val="000000"/>
                          </a:solidFill>
                          <a:effectLst/>
                          <a:latin typeface="Calibri" panose="020F0502020204030204" pitchFamily="34" charset="0"/>
                        </a:rPr>
                        <a:t>celkem</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400" b="0" i="0" u="none" strike="noStrike">
                          <a:solidFill>
                            <a:srgbClr val="000000"/>
                          </a:solidFill>
                          <a:effectLst/>
                          <a:latin typeface="Calibri" panose="020F0502020204030204" pitchFamily="34" charset="0"/>
                        </a:rPr>
                        <a:t>pracovníci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400" b="0" i="0" u="none" strike="noStrike">
                          <a:solidFill>
                            <a:srgbClr val="000000"/>
                          </a:solidFill>
                          <a:effectLst/>
                          <a:latin typeface="Calibri" panose="020F0502020204030204" pitchFamily="34" charset="0"/>
                        </a:rPr>
                        <a:t>studenti</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400" b="0" i="0" u="none" strike="noStrike">
                          <a:solidFill>
                            <a:srgbClr val="000000"/>
                          </a:solidFill>
                          <a:effectLst/>
                          <a:latin typeface="Calibri" panose="020F0502020204030204" pitchFamily="34" charset="0"/>
                        </a:rPr>
                        <a:t>celkem</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400" b="0" i="0" u="none" strike="noStrike">
                          <a:solidFill>
                            <a:srgbClr val="000000"/>
                          </a:solidFill>
                          <a:effectLst/>
                          <a:latin typeface="Calibri" panose="020F0502020204030204" pitchFamily="34" charset="0"/>
                        </a:rPr>
                        <a:t>pracovníci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400" b="0" i="0" u="none" strike="noStrike">
                          <a:solidFill>
                            <a:srgbClr val="000000"/>
                          </a:solidFill>
                          <a:effectLst/>
                          <a:latin typeface="Calibri" panose="020F0502020204030204" pitchFamily="34" charset="0"/>
                        </a:rPr>
                        <a:t>studenti</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cs-CZ" sz="1400" b="0" i="0" u="none" strike="noStrike" dirty="0">
                          <a:solidFill>
                            <a:srgbClr val="000000"/>
                          </a:solidFill>
                          <a:effectLst/>
                          <a:latin typeface="Calibri" panose="020F0502020204030204" pitchFamily="34" charset="0"/>
                        </a:rPr>
                        <a:t>celkem</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13710681"/>
                  </a:ext>
                </a:extLst>
              </a:tr>
              <a:tr h="287736">
                <a:tc>
                  <a:txBody>
                    <a:bodyPr/>
                    <a:lstStyle/>
                    <a:p>
                      <a:pPr algn="l" fontAlgn="ctr"/>
                      <a:r>
                        <a:rPr lang="cs-CZ" sz="1400" b="1" i="0" u="none" strike="noStrike" dirty="0">
                          <a:solidFill>
                            <a:srgbClr val="000000"/>
                          </a:solidFill>
                          <a:effectLst/>
                          <a:latin typeface="Calibri" panose="020F0502020204030204" pitchFamily="34" charset="0"/>
                        </a:rPr>
                        <a:t>CZ010 Hlavní město Praha</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400" b="0" i="0" u="none" strike="noStrike">
                          <a:solidFill>
                            <a:srgbClr val="000000"/>
                          </a:solidFill>
                          <a:effectLst/>
                          <a:latin typeface="Calibri" panose="020F0502020204030204" pitchFamily="34"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111</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129</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85</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104</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117</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137</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286916820"/>
                  </a:ext>
                </a:extLst>
              </a:tr>
              <a:tr h="287736">
                <a:tc>
                  <a:txBody>
                    <a:bodyPr/>
                    <a:lstStyle/>
                    <a:p>
                      <a:pPr algn="l" fontAlgn="ctr"/>
                      <a:r>
                        <a:rPr lang="cs-CZ" sz="1400" b="1" i="0" u="none" strike="noStrike" dirty="0">
                          <a:solidFill>
                            <a:srgbClr val="000000"/>
                          </a:solidFill>
                          <a:effectLst/>
                          <a:latin typeface="Calibri" panose="020F0502020204030204" pitchFamily="34" charset="0"/>
                        </a:rPr>
                        <a:t>CZ020 Středočeský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400" b="0" i="0" u="none" strike="noStrike">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162</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171</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82</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95</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63</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76</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917158992"/>
                  </a:ext>
                </a:extLst>
              </a:tr>
              <a:tr h="287736">
                <a:tc>
                  <a:txBody>
                    <a:bodyPr/>
                    <a:lstStyle/>
                    <a:p>
                      <a:pPr algn="l" fontAlgn="ctr"/>
                      <a:r>
                        <a:rPr lang="cs-CZ" sz="1400" b="1" i="0" u="none" strike="noStrike" dirty="0">
                          <a:solidFill>
                            <a:srgbClr val="000000"/>
                          </a:solidFill>
                          <a:effectLst/>
                          <a:latin typeface="Calibri" panose="020F0502020204030204" pitchFamily="34" charset="0"/>
                        </a:rPr>
                        <a:t>CZ031 Jihočeský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4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70</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71</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42</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49</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64</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69</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419962414"/>
                  </a:ext>
                </a:extLst>
              </a:tr>
              <a:tr h="287736">
                <a:tc>
                  <a:txBody>
                    <a:bodyPr/>
                    <a:lstStyle/>
                    <a:p>
                      <a:pPr algn="l" fontAlgn="ctr"/>
                      <a:r>
                        <a:rPr lang="cs-CZ" sz="1400" b="1" i="0" u="none" strike="noStrike" dirty="0">
                          <a:solidFill>
                            <a:srgbClr val="000000"/>
                          </a:solidFill>
                          <a:effectLst/>
                          <a:latin typeface="Calibri" panose="020F0502020204030204" pitchFamily="34" charset="0"/>
                        </a:rPr>
                        <a:t>CZ032 Plzeňský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4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90</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93</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84</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91</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44</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52</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011056856"/>
                  </a:ext>
                </a:extLst>
              </a:tr>
              <a:tr h="287736">
                <a:tc>
                  <a:txBody>
                    <a:bodyPr/>
                    <a:lstStyle/>
                    <a:p>
                      <a:pPr algn="l" fontAlgn="ctr"/>
                      <a:r>
                        <a:rPr lang="cs-CZ" sz="1400" b="1" i="0" u="none" strike="noStrike">
                          <a:solidFill>
                            <a:srgbClr val="000000"/>
                          </a:solidFill>
                          <a:effectLst/>
                          <a:latin typeface="Calibri" panose="020F0502020204030204" pitchFamily="34" charset="0"/>
                        </a:rPr>
                        <a:t>CZ041 Karlovarský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400" b="0" i="0" u="none" strike="noStrike">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43</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45</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26</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27</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18</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20</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49830543"/>
                  </a:ext>
                </a:extLst>
              </a:tr>
              <a:tr h="287736">
                <a:tc>
                  <a:txBody>
                    <a:bodyPr/>
                    <a:lstStyle/>
                    <a:p>
                      <a:pPr algn="l" fontAlgn="ctr"/>
                      <a:r>
                        <a:rPr lang="cs-CZ" sz="1400" b="1" i="0" u="none" strike="noStrike" dirty="0">
                          <a:solidFill>
                            <a:srgbClr val="000000"/>
                          </a:solidFill>
                          <a:effectLst/>
                          <a:latin typeface="Calibri" panose="020F0502020204030204" pitchFamily="34" charset="0"/>
                        </a:rPr>
                        <a:t>CZ042 Ústecký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400" b="0" i="0" u="none" strike="noStrike">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48</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50</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27</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32</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42</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44</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380454374"/>
                  </a:ext>
                </a:extLst>
              </a:tr>
              <a:tr h="287736">
                <a:tc>
                  <a:txBody>
                    <a:bodyPr/>
                    <a:lstStyle/>
                    <a:p>
                      <a:pPr algn="l" fontAlgn="ctr"/>
                      <a:r>
                        <a:rPr lang="cs-CZ" sz="1400" b="1" i="0" u="none" strike="noStrike" dirty="0">
                          <a:solidFill>
                            <a:srgbClr val="000000"/>
                          </a:solidFill>
                          <a:effectLst/>
                          <a:latin typeface="Calibri" panose="020F0502020204030204" pitchFamily="34" charset="0"/>
                        </a:rPr>
                        <a:t>CZ051 Liberecký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cs-CZ" sz="1400" b="0" i="0" u="none" strike="noStrike">
                          <a:solidFill>
                            <a:srgbClr val="000000"/>
                          </a:solidFill>
                          <a:effectLst/>
                          <a:latin typeface="Calibri" panose="020F0502020204030204" pitchFamily="34"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59</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72</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39</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45</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49</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57</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561185226"/>
                  </a:ext>
                </a:extLst>
              </a:tr>
              <a:tr h="287736">
                <a:tc>
                  <a:txBody>
                    <a:bodyPr/>
                    <a:lstStyle/>
                    <a:p>
                      <a:pPr algn="l" fontAlgn="ctr"/>
                      <a:r>
                        <a:rPr lang="cs-CZ" sz="1400" b="1" i="0" u="none" strike="noStrike" dirty="0">
                          <a:solidFill>
                            <a:srgbClr val="000000"/>
                          </a:solidFill>
                          <a:effectLst/>
                          <a:latin typeface="Calibri" panose="020F0502020204030204" pitchFamily="34" charset="0"/>
                        </a:rPr>
                        <a:t>CZ052 Královéhradecký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400" b="0" i="0" u="none" strike="noStrike">
                          <a:solidFill>
                            <a:srgbClr val="000000"/>
                          </a:solidFill>
                          <a:effectLst/>
                          <a:latin typeface="Calibri" panose="020F0502020204030204" pitchFamily="34"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128</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144</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89</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96</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71</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79</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399153661"/>
                  </a:ext>
                </a:extLst>
              </a:tr>
              <a:tr h="287736">
                <a:tc>
                  <a:txBody>
                    <a:bodyPr/>
                    <a:lstStyle/>
                    <a:p>
                      <a:pPr algn="l" fontAlgn="ctr"/>
                      <a:r>
                        <a:rPr lang="cs-CZ" sz="1400" b="1" i="0" u="none" strike="noStrike" dirty="0">
                          <a:solidFill>
                            <a:srgbClr val="000000"/>
                          </a:solidFill>
                          <a:effectLst/>
                          <a:latin typeface="Calibri" panose="020F0502020204030204" pitchFamily="34" charset="0"/>
                        </a:rPr>
                        <a:t>CZ053 Pardubický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123</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129</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87</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93</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79</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84</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153448784"/>
                  </a:ext>
                </a:extLst>
              </a:tr>
              <a:tr h="287736">
                <a:tc>
                  <a:txBody>
                    <a:bodyPr/>
                    <a:lstStyle/>
                    <a:p>
                      <a:pPr algn="l" fontAlgn="ctr"/>
                      <a:r>
                        <a:rPr lang="cs-CZ" sz="1400" b="1" i="0" u="none" strike="noStrike" dirty="0">
                          <a:solidFill>
                            <a:srgbClr val="000000"/>
                          </a:solidFill>
                          <a:effectLst/>
                          <a:latin typeface="Calibri" panose="020F0502020204030204" pitchFamily="34" charset="0"/>
                        </a:rPr>
                        <a:t>CZ063 Kraj Vysočina</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400" b="0" i="0" u="none" strike="noStrike">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58</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66</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36</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47</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61</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69</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934528098"/>
                  </a:ext>
                </a:extLst>
              </a:tr>
              <a:tr h="287736">
                <a:tc>
                  <a:txBody>
                    <a:bodyPr/>
                    <a:lstStyle/>
                    <a:p>
                      <a:pPr algn="l" fontAlgn="ctr"/>
                      <a:r>
                        <a:rPr lang="cs-CZ" sz="1400" b="1" i="0" u="none" strike="noStrike" dirty="0">
                          <a:solidFill>
                            <a:srgbClr val="000000"/>
                          </a:solidFill>
                          <a:effectLst/>
                          <a:latin typeface="Calibri" panose="020F0502020204030204" pitchFamily="34" charset="0"/>
                        </a:rPr>
                        <a:t>CZ064 Jihomoravský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115</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121</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91</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102</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105</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119</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388483980"/>
                  </a:ext>
                </a:extLst>
              </a:tr>
              <a:tr h="287736">
                <a:tc>
                  <a:txBody>
                    <a:bodyPr/>
                    <a:lstStyle/>
                    <a:p>
                      <a:pPr algn="l" fontAlgn="ctr"/>
                      <a:r>
                        <a:rPr lang="cs-CZ" sz="1400" b="1" i="0" u="none" strike="noStrike" dirty="0">
                          <a:solidFill>
                            <a:srgbClr val="000000"/>
                          </a:solidFill>
                          <a:effectLst/>
                          <a:latin typeface="Calibri" panose="020F0502020204030204" pitchFamily="34" charset="0"/>
                        </a:rPr>
                        <a:t>CZ071 Olomoucký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cs-CZ" sz="14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118</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121</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70</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73</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64</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72</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329827048"/>
                  </a:ext>
                </a:extLst>
              </a:tr>
              <a:tr h="287736">
                <a:tc>
                  <a:txBody>
                    <a:bodyPr/>
                    <a:lstStyle/>
                    <a:p>
                      <a:pPr algn="l" fontAlgn="ctr"/>
                      <a:r>
                        <a:rPr lang="cs-CZ" sz="1400" b="1" i="0" u="none" strike="noStrike" dirty="0">
                          <a:solidFill>
                            <a:srgbClr val="000000"/>
                          </a:solidFill>
                          <a:effectLst/>
                          <a:latin typeface="Calibri" panose="020F0502020204030204" pitchFamily="34" charset="0"/>
                        </a:rPr>
                        <a:t>CZ072 Zlínský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122</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128</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45</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47</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59</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64</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678593777"/>
                  </a:ext>
                </a:extLst>
              </a:tr>
              <a:tr h="287736">
                <a:tc>
                  <a:txBody>
                    <a:bodyPr/>
                    <a:lstStyle/>
                    <a:p>
                      <a:pPr algn="l" fontAlgn="ctr"/>
                      <a:r>
                        <a:rPr lang="cs-CZ" sz="1400" b="1" i="0" u="none" strike="noStrike" dirty="0">
                          <a:solidFill>
                            <a:srgbClr val="000000"/>
                          </a:solidFill>
                          <a:effectLst/>
                          <a:latin typeface="Calibri" panose="020F0502020204030204" pitchFamily="34" charset="0"/>
                        </a:rPr>
                        <a:t>CZ080 Moravskoslezský kraj</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400" b="0" i="0" u="none" strike="noStrike">
                          <a:solidFill>
                            <a:srgbClr val="000000"/>
                          </a:solidFill>
                          <a:effectLst/>
                          <a:latin typeface="Calibri" panose="020F0502020204030204" pitchFamily="34"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192</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206</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102</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112</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105</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cs-CZ" sz="1400" b="0" i="0" u="none" strike="noStrike">
                          <a:solidFill>
                            <a:srgbClr val="000000"/>
                          </a:solidFill>
                          <a:effectLst/>
                          <a:latin typeface="Calibri" panose="020F0502020204030204" pitchFamily="34" charset="0"/>
                        </a:rPr>
                        <a:t>113</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60747978"/>
                  </a:ext>
                </a:extLst>
              </a:tr>
              <a:tr h="287736">
                <a:tc>
                  <a:txBody>
                    <a:bodyPr/>
                    <a:lstStyle/>
                    <a:p>
                      <a:pPr algn="l" fontAlgn="ctr"/>
                      <a:r>
                        <a:rPr lang="cs-CZ" sz="1400" b="1" i="0" u="none" strike="noStrike" dirty="0">
                          <a:solidFill>
                            <a:srgbClr val="000000"/>
                          </a:solidFill>
                          <a:effectLst/>
                          <a:latin typeface="Calibri" panose="020F0502020204030204" pitchFamily="34" charset="0"/>
                        </a:rPr>
                        <a:t>CELKEM</a:t>
                      </a: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400" b="1" i="0" u="none" strike="noStrike" dirty="0">
                          <a:solidFill>
                            <a:srgbClr val="000000"/>
                          </a:solidFill>
                          <a:effectLst/>
                          <a:latin typeface="Calibri" panose="020F0502020204030204" pitchFamily="34" charset="0"/>
                        </a:rPr>
                        <a:t>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400" b="1" i="0" u="none" strike="noStrike" dirty="0">
                          <a:solidFill>
                            <a:srgbClr val="000000"/>
                          </a:solidFill>
                          <a:effectLst/>
                          <a:latin typeface="Calibri" panose="020F0502020204030204" pitchFamily="34" charset="0"/>
                        </a:rPr>
                        <a:t>1439</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400" b="1" i="0" u="none" strike="noStrike" dirty="0">
                          <a:solidFill>
                            <a:srgbClr val="000000"/>
                          </a:solidFill>
                          <a:effectLst/>
                          <a:latin typeface="Calibri" panose="020F0502020204030204" pitchFamily="34" charset="0"/>
                        </a:rPr>
                        <a:t>1546</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400" b="1" i="0" u="none" strike="noStrike" dirty="0">
                          <a:solidFill>
                            <a:srgbClr val="000000"/>
                          </a:solidFill>
                          <a:effectLst/>
                          <a:latin typeface="Calibri" panose="020F0502020204030204" pitchFamily="34" charset="0"/>
                        </a:rPr>
                        <a:t>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400" b="1" i="0" u="none" strike="noStrike" dirty="0">
                          <a:solidFill>
                            <a:srgbClr val="000000"/>
                          </a:solidFill>
                          <a:effectLst/>
                          <a:latin typeface="Calibri" panose="020F0502020204030204" pitchFamily="34" charset="0"/>
                        </a:rPr>
                        <a:t>905</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400" b="1" i="0" u="none" strike="noStrike" dirty="0">
                          <a:solidFill>
                            <a:srgbClr val="000000"/>
                          </a:solidFill>
                          <a:effectLst/>
                          <a:latin typeface="Calibri" panose="020F0502020204030204" pitchFamily="34" charset="0"/>
                        </a:rPr>
                        <a:t>1013</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400" b="1" i="0" u="none" strike="noStrike" dirty="0">
                          <a:solidFill>
                            <a:srgbClr val="000000"/>
                          </a:solidFill>
                          <a:effectLst/>
                          <a:latin typeface="Calibri" panose="020F0502020204030204" pitchFamily="34" charset="0"/>
                        </a:rPr>
                        <a:t>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400" b="1" i="0" u="none" strike="noStrike" dirty="0">
                          <a:solidFill>
                            <a:srgbClr val="000000"/>
                          </a:solidFill>
                          <a:effectLst/>
                          <a:latin typeface="Calibri" panose="020F0502020204030204" pitchFamily="34" charset="0"/>
                        </a:rPr>
                        <a:t>941</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cs-CZ" sz="1400" b="1" i="0" u="none" strike="noStrike" dirty="0">
                          <a:solidFill>
                            <a:srgbClr val="000000"/>
                          </a:solidFill>
                          <a:effectLst/>
                          <a:latin typeface="Calibri" panose="020F0502020204030204" pitchFamily="34" charset="0"/>
                        </a:rPr>
                        <a:t>1055</a:t>
                      </a:r>
                    </a:p>
                  </a:txBody>
                  <a:tcPr marL="9525" marR="9525" marT="9525" marB="0"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942656254"/>
                  </a:ext>
                </a:extLst>
              </a:tr>
            </a:tbl>
          </a:graphicData>
        </a:graphic>
      </p:graphicFrame>
    </p:spTree>
    <p:extLst>
      <p:ext uri="{BB962C8B-B14F-4D97-AF65-F5344CB8AC3E}">
        <p14:creationId xmlns:p14="http://schemas.microsoft.com/office/powerpoint/2010/main" val="639942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CFAC55-E7BE-4475-808A-CF41E61842C2}"/>
              </a:ext>
            </a:extLst>
          </p:cNvPr>
          <p:cNvSpPr>
            <a:spLocks noGrp="1"/>
          </p:cNvSpPr>
          <p:nvPr>
            <p:ph type="title"/>
          </p:nvPr>
        </p:nvSpPr>
        <p:spPr>
          <a:xfrm>
            <a:off x="381739" y="2"/>
            <a:ext cx="6923935" cy="576000"/>
          </a:xfrm>
        </p:spPr>
        <p:txBody>
          <a:bodyPr/>
          <a:lstStyle/>
          <a:p>
            <a:r>
              <a:rPr lang="cs-CZ" dirty="0"/>
              <a:t>Nákaza COVID-19 na vysokých školách</a:t>
            </a:r>
            <a:endParaRPr lang="cs-CZ" sz="2000" dirty="0"/>
          </a:p>
        </p:txBody>
      </p:sp>
      <p:sp>
        <p:nvSpPr>
          <p:cNvPr id="3" name="Obdélník 2">
            <a:extLst>
              <a:ext uri="{FF2B5EF4-FFF2-40B4-BE49-F238E27FC236}">
                <a16:creationId xmlns:a16="http://schemas.microsoft.com/office/drawing/2014/main" id="{A6EC1AFA-7ECF-4AA8-B9C3-D4D5836E88E5}"/>
              </a:ext>
            </a:extLst>
          </p:cNvPr>
          <p:cNvSpPr/>
          <p:nvPr/>
        </p:nvSpPr>
        <p:spPr>
          <a:xfrm>
            <a:off x="738462" y="648154"/>
            <a:ext cx="10210296"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4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Počet nově pozitivních osob s uvedeným kolektivem „vysoká škola“ podle věku</a:t>
            </a:r>
            <a:endParaRPr kumimoji="0" lang="cs-CZ" sz="2400" b="1"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8" name="TextovéPole 27">
            <a:extLst>
              <a:ext uri="{FF2B5EF4-FFF2-40B4-BE49-F238E27FC236}">
                <a16:creationId xmlns:a16="http://schemas.microsoft.com/office/drawing/2014/main" id="{C516A0C4-8796-4850-B9A2-9DE81DE648C3}"/>
              </a:ext>
            </a:extLst>
          </p:cNvPr>
          <p:cNvSpPr txBox="1"/>
          <p:nvPr/>
        </p:nvSpPr>
        <p:spPr>
          <a:xfrm>
            <a:off x="2162175" y="6564152"/>
            <a:ext cx="7077075" cy="261610"/>
          </a:xfrm>
          <a:prstGeom prst="rect">
            <a:avLst/>
          </a:prstGeom>
          <a:noFill/>
        </p:spPr>
        <p:txBody>
          <a:bodyPr wrap="square" rtlCol="0">
            <a:spAutoFit/>
          </a:bodyPr>
          <a:lstStyle/>
          <a:p>
            <a:pPr algn="ctr"/>
            <a:r>
              <a:rPr lang="cs-CZ" sz="1100" dirty="0"/>
              <a:t>Zdroj: ISIN – Informační systém infekční nemocí</a:t>
            </a:r>
            <a:endParaRPr lang="cs-CZ" sz="1100" b="1" dirty="0">
              <a:solidFill>
                <a:srgbClr val="C00000"/>
              </a:solidFill>
            </a:endParaRPr>
          </a:p>
        </p:txBody>
      </p:sp>
      <p:graphicFrame>
        <p:nvGraphicFramePr>
          <p:cNvPr id="7" name="Graf 6">
            <a:extLst>
              <a:ext uri="{FF2B5EF4-FFF2-40B4-BE49-F238E27FC236}">
                <a16:creationId xmlns:a16="http://schemas.microsoft.com/office/drawing/2014/main" id="{C98F2130-C75C-4B25-A2CF-2386EE9201CA}"/>
              </a:ext>
            </a:extLst>
          </p:cNvPr>
          <p:cNvGraphicFramePr/>
          <p:nvPr>
            <p:extLst/>
          </p:nvPr>
        </p:nvGraphicFramePr>
        <p:xfrm>
          <a:off x="264920" y="1048264"/>
          <a:ext cx="11733375" cy="534399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310941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CFAC55-E7BE-4475-808A-CF41E61842C2}"/>
              </a:ext>
            </a:extLst>
          </p:cNvPr>
          <p:cNvSpPr>
            <a:spLocks noGrp="1"/>
          </p:cNvSpPr>
          <p:nvPr>
            <p:ph type="title"/>
          </p:nvPr>
        </p:nvSpPr>
        <p:spPr>
          <a:xfrm>
            <a:off x="381739" y="2"/>
            <a:ext cx="6923935" cy="576000"/>
          </a:xfrm>
        </p:spPr>
        <p:txBody>
          <a:bodyPr/>
          <a:lstStyle/>
          <a:p>
            <a:r>
              <a:rPr lang="cs-CZ" dirty="0"/>
              <a:t>Nákaza COVID-19 na vysokých školách</a:t>
            </a:r>
            <a:endParaRPr lang="cs-CZ" sz="2000" dirty="0"/>
          </a:p>
        </p:txBody>
      </p:sp>
      <p:graphicFrame>
        <p:nvGraphicFramePr>
          <p:cNvPr id="6" name="Graf 5">
            <a:extLst>
              <a:ext uri="{FF2B5EF4-FFF2-40B4-BE49-F238E27FC236}">
                <a16:creationId xmlns:a16="http://schemas.microsoft.com/office/drawing/2014/main" id="{81C62C63-D601-4704-ACEB-25F86A1FFDA0}"/>
              </a:ext>
            </a:extLst>
          </p:cNvPr>
          <p:cNvGraphicFramePr/>
          <p:nvPr>
            <p:extLst/>
          </p:nvPr>
        </p:nvGraphicFramePr>
        <p:xfrm>
          <a:off x="377484" y="999070"/>
          <a:ext cx="10843144" cy="5565082"/>
        </p:xfrm>
        <a:graphic>
          <a:graphicData uri="http://schemas.openxmlformats.org/drawingml/2006/chart">
            <c:chart xmlns:c="http://schemas.openxmlformats.org/drawingml/2006/chart" xmlns:r="http://schemas.openxmlformats.org/officeDocument/2006/relationships" r:id="rId2"/>
          </a:graphicData>
        </a:graphic>
      </p:graphicFrame>
      <p:sp>
        <p:nvSpPr>
          <p:cNvPr id="3" name="Obdélník 2">
            <a:extLst>
              <a:ext uri="{FF2B5EF4-FFF2-40B4-BE49-F238E27FC236}">
                <a16:creationId xmlns:a16="http://schemas.microsoft.com/office/drawing/2014/main" id="{A6EC1AFA-7ECF-4AA8-B9C3-D4D5836E88E5}"/>
              </a:ext>
            </a:extLst>
          </p:cNvPr>
          <p:cNvSpPr/>
          <p:nvPr/>
        </p:nvSpPr>
        <p:spPr>
          <a:xfrm>
            <a:off x="738462" y="648154"/>
            <a:ext cx="10156883"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Počet nově pozitivních osob s uvedeným kolektivem „vysoká škola“ podle uvedeného povolání</a:t>
            </a:r>
            <a:endParaRPr kumimoji="0" lang="cs-CZ" sz="2000" b="1"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8" name="TextovéPole 27">
            <a:extLst>
              <a:ext uri="{FF2B5EF4-FFF2-40B4-BE49-F238E27FC236}">
                <a16:creationId xmlns:a16="http://schemas.microsoft.com/office/drawing/2014/main" id="{C516A0C4-8796-4850-B9A2-9DE81DE648C3}"/>
              </a:ext>
            </a:extLst>
          </p:cNvPr>
          <p:cNvSpPr txBox="1"/>
          <p:nvPr/>
        </p:nvSpPr>
        <p:spPr>
          <a:xfrm>
            <a:off x="2162175" y="6564152"/>
            <a:ext cx="7077075" cy="261610"/>
          </a:xfrm>
          <a:prstGeom prst="rect">
            <a:avLst/>
          </a:prstGeom>
          <a:noFill/>
        </p:spPr>
        <p:txBody>
          <a:bodyPr wrap="square" rtlCol="0">
            <a:spAutoFit/>
          </a:bodyPr>
          <a:lstStyle/>
          <a:p>
            <a:pPr algn="ctr"/>
            <a:r>
              <a:rPr lang="cs-CZ" sz="1100" dirty="0"/>
              <a:t>Zdroj: ISIN – Informační systém infekční nemocí</a:t>
            </a:r>
            <a:endParaRPr lang="cs-CZ" sz="1100" b="1" dirty="0">
              <a:solidFill>
                <a:srgbClr val="C00000"/>
              </a:solidFill>
            </a:endParaRPr>
          </a:p>
        </p:txBody>
      </p:sp>
    </p:spTree>
    <p:extLst>
      <p:ext uri="{BB962C8B-B14F-4D97-AF65-F5344CB8AC3E}">
        <p14:creationId xmlns:p14="http://schemas.microsoft.com/office/powerpoint/2010/main" val="298212475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625594" y="159961"/>
            <a:ext cx="1106805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6000" b="1" i="0" u="none" strike="noStrike" kern="1200" cap="none" spc="0" normalizeH="0" baseline="0" noProof="0" dirty="0" smtClean="0">
                <a:ln>
                  <a:noFill/>
                </a:ln>
                <a:solidFill>
                  <a:prstClr val="black"/>
                </a:solidFill>
                <a:effectLst/>
                <a:uLnTx/>
                <a:uFillTx/>
                <a:latin typeface="Calibri" panose="020F0502020204030204"/>
                <a:ea typeface="+mn-ea"/>
                <a:cs typeface="+mn-cs"/>
              </a:rPr>
              <a:t>Zbývající analýzy k dořešení</a:t>
            </a:r>
            <a:endParaRPr kumimoji="0" lang="cs-CZ" sz="6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ovéPole 7"/>
          <p:cNvSpPr txBox="1"/>
          <p:nvPr/>
        </p:nvSpPr>
        <p:spPr>
          <a:xfrm>
            <a:off x="131017" y="3334497"/>
            <a:ext cx="11068050" cy="707886"/>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cs-CZ" sz="4000" i="0" u="none" strike="noStrike" kern="1200" cap="none" spc="0" normalizeH="0" baseline="0" noProof="0" dirty="0" smtClean="0">
                <a:ln>
                  <a:noFill/>
                </a:ln>
                <a:solidFill>
                  <a:prstClr val="black"/>
                </a:solidFill>
                <a:effectLst/>
                <a:uLnTx/>
                <a:uFillTx/>
                <a:latin typeface="Calibri" panose="020F0502020204030204"/>
                <a:ea typeface="+mn-ea"/>
                <a:cs typeface="+mn-cs"/>
              </a:rPr>
              <a:t>Typologie prováděných testů</a:t>
            </a:r>
            <a:endParaRPr kumimoji="0" lang="cs-CZ" sz="400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xtovéPole 8"/>
          <p:cNvSpPr txBox="1"/>
          <p:nvPr/>
        </p:nvSpPr>
        <p:spPr>
          <a:xfrm>
            <a:off x="131017" y="4165494"/>
            <a:ext cx="11068050" cy="707886"/>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cs-CZ" sz="4000" i="0" u="sng" strike="noStrike" kern="1200" cap="none" spc="0" normalizeH="0" baseline="0" noProof="0" dirty="0" smtClean="0">
                <a:ln>
                  <a:noFill/>
                </a:ln>
                <a:solidFill>
                  <a:prstClr val="black"/>
                </a:solidFill>
                <a:effectLst/>
                <a:uLnTx/>
                <a:uFillTx/>
                <a:latin typeface="Calibri" panose="020F0502020204030204"/>
                <a:ea typeface="+mn-ea"/>
                <a:cs typeface="+mn-cs"/>
              </a:rPr>
              <a:t>AG – PCR</a:t>
            </a:r>
            <a:r>
              <a:rPr kumimoji="0" lang="cs-CZ" sz="4000" i="0" u="none" strike="noStrike" kern="1200" cap="none" spc="0" normalizeH="0" baseline="0" noProof="0" dirty="0" smtClean="0">
                <a:ln>
                  <a:noFill/>
                </a:ln>
                <a:solidFill>
                  <a:prstClr val="black"/>
                </a:solidFill>
                <a:effectLst/>
                <a:uLnTx/>
                <a:uFillTx/>
                <a:latin typeface="Calibri" panose="020F0502020204030204"/>
                <a:ea typeface="+mn-ea"/>
                <a:cs typeface="+mn-cs"/>
              </a:rPr>
              <a:t>: konfirmace, výsledky a shoda </a:t>
            </a:r>
            <a:endParaRPr kumimoji="0" lang="cs-CZ" sz="400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TextovéPole 9"/>
          <p:cNvSpPr txBox="1"/>
          <p:nvPr/>
        </p:nvSpPr>
        <p:spPr>
          <a:xfrm>
            <a:off x="131016" y="1761614"/>
            <a:ext cx="12144377" cy="132343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cs-CZ" sz="4000" i="0" u="none" strike="noStrike" kern="1200" cap="none" spc="0" normalizeH="0" baseline="0" noProof="0" dirty="0" smtClean="0">
                <a:ln>
                  <a:noFill/>
                </a:ln>
                <a:solidFill>
                  <a:prstClr val="black"/>
                </a:solidFill>
                <a:effectLst/>
                <a:uLnTx/>
                <a:uFillTx/>
                <a:latin typeface="Calibri" panose="020F0502020204030204"/>
              </a:rPr>
              <a:t>Detailní rozbor: školy otevřené po 1.3.</a:t>
            </a:r>
          </a:p>
          <a:p>
            <a:pPr marL="0" marR="0" lvl="0" indent="0" defTabSz="914400" rtl="0" eaLnBrk="1" fontAlgn="auto" latinLnBrk="0" hangingPunct="1">
              <a:lnSpc>
                <a:spcPct val="100000"/>
              </a:lnSpc>
              <a:spcBef>
                <a:spcPts val="0"/>
              </a:spcBef>
              <a:spcAft>
                <a:spcPts val="0"/>
              </a:spcAft>
              <a:buClrTx/>
              <a:buSzTx/>
              <a:buFontTx/>
              <a:buNone/>
              <a:tabLst/>
              <a:defRPr/>
            </a:pPr>
            <a:r>
              <a:rPr lang="cs-CZ" sz="4000" dirty="0" smtClean="0">
                <a:solidFill>
                  <a:prstClr val="black"/>
                </a:solidFill>
                <a:latin typeface="Calibri" panose="020F0502020204030204"/>
              </a:rPr>
              <a:t>Detailní rozbor: posloupnost nákaz děti - dospělí</a:t>
            </a:r>
            <a:r>
              <a:rPr kumimoji="0" lang="cs-CZ" sz="4000" i="0" u="none" strike="noStrike" kern="1200" cap="none" spc="0" normalizeH="0" baseline="0" noProof="0" dirty="0" smtClean="0">
                <a:ln>
                  <a:noFill/>
                </a:ln>
                <a:solidFill>
                  <a:prstClr val="black"/>
                </a:solidFill>
                <a:effectLst/>
                <a:uLnTx/>
                <a:uFillTx/>
                <a:latin typeface="Calibri" panose="020F0502020204030204"/>
              </a:rPr>
              <a:t> </a:t>
            </a:r>
            <a:endParaRPr kumimoji="0" lang="cs-CZ" sz="4000" i="0" u="none" strike="noStrike" kern="1200" cap="none" spc="0" normalizeH="0" baseline="0" noProof="0" dirty="0">
              <a:ln>
                <a:noFill/>
              </a:ln>
              <a:solidFill>
                <a:prstClr val="black"/>
              </a:solidFill>
              <a:effectLst/>
              <a:uLnTx/>
              <a:uFillTx/>
              <a:latin typeface="Calibri" panose="020F0502020204030204"/>
            </a:endParaRPr>
          </a:p>
        </p:txBody>
      </p:sp>
    </p:spTree>
    <p:extLst>
      <p:ext uri="{BB962C8B-B14F-4D97-AF65-F5344CB8AC3E}">
        <p14:creationId xmlns:p14="http://schemas.microsoft.com/office/powerpoint/2010/main" val="199102348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297790" y="3049810"/>
            <a:ext cx="1106805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6000" b="1" i="0" u="none" strike="noStrike" kern="1200" cap="none" spc="0" normalizeH="0" baseline="0" noProof="0" dirty="0" smtClean="0">
                <a:ln>
                  <a:noFill/>
                </a:ln>
                <a:solidFill>
                  <a:prstClr val="black"/>
                </a:solidFill>
                <a:effectLst/>
                <a:uLnTx/>
                <a:uFillTx/>
                <a:latin typeface="Calibri" panose="020F0502020204030204"/>
                <a:ea typeface="+mn-ea"/>
                <a:cs typeface="+mn-cs"/>
              </a:rPr>
              <a:t>DĚKUJI ZA POZORNOST</a:t>
            </a:r>
            <a:endParaRPr kumimoji="0" lang="cs-CZ" sz="6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05891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1CFAC55-E7BE-4475-808A-CF41E61842C2}"/>
              </a:ext>
            </a:extLst>
          </p:cNvPr>
          <p:cNvSpPr>
            <a:spLocks noGrp="1"/>
          </p:cNvSpPr>
          <p:nvPr>
            <p:ph type="title"/>
          </p:nvPr>
        </p:nvSpPr>
        <p:spPr>
          <a:xfrm>
            <a:off x="292061" y="2"/>
            <a:ext cx="7794664" cy="576000"/>
          </a:xfrm>
        </p:spPr>
        <p:txBody>
          <a:bodyPr/>
          <a:lstStyle/>
          <a:p>
            <a:r>
              <a:rPr lang="cs-CZ" dirty="0"/>
              <a:t>Identifikovaná ohniska </a:t>
            </a:r>
            <a:r>
              <a:rPr lang="cs-CZ" sz="2000" dirty="0"/>
              <a:t>nákazy COVID-19</a:t>
            </a:r>
          </a:p>
        </p:txBody>
      </p:sp>
      <p:graphicFrame>
        <p:nvGraphicFramePr>
          <p:cNvPr id="17" name="Graf 16">
            <a:extLst>
              <a:ext uri="{FF2B5EF4-FFF2-40B4-BE49-F238E27FC236}">
                <a16:creationId xmlns:a16="http://schemas.microsoft.com/office/drawing/2014/main" id="{E35F53D6-11D1-47F1-8F81-A00AE8E3A8FF}"/>
              </a:ext>
            </a:extLst>
          </p:cNvPr>
          <p:cNvGraphicFramePr/>
          <p:nvPr>
            <p:extLst>
              <p:ext uri="{D42A27DB-BD31-4B8C-83A1-F6EECF244321}">
                <p14:modId xmlns:p14="http://schemas.microsoft.com/office/powerpoint/2010/main" val="2310765086"/>
              </p:ext>
            </p:extLst>
          </p:nvPr>
        </p:nvGraphicFramePr>
        <p:xfrm>
          <a:off x="-3611" y="1244655"/>
          <a:ext cx="5400000" cy="5271872"/>
        </p:xfrm>
        <a:graphic>
          <a:graphicData uri="http://schemas.openxmlformats.org/drawingml/2006/chart">
            <c:chart xmlns:c="http://schemas.openxmlformats.org/drawingml/2006/chart" xmlns:r="http://schemas.openxmlformats.org/officeDocument/2006/relationships" r:id="rId2"/>
          </a:graphicData>
        </a:graphic>
      </p:graphicFrame>
      <p:sp>
        <p:nvSpPr>
          <p:cNvPr id="18" name="Obdélník 17">
            <a:extLst>
              <a:ext uri="{FF2B5EF4-FFF2-40B4-BE49-F238E27FC236}">
                <a16:creationId xmlns:a16="http://schemas.microsoft.com/office/drawing/2014/main" id="{AB98FBEE-915C-4DF4-8026-05F56B2D4D75}"/>
              </a:ext>
            </a:extLst>
          </p:cNvPr>
          <p:cNvSpPr/>
          <p:nvPr/>
        </p:nvSpPr>
        <p:spPr>
          <a:xfrm>
            <a:off x="447480" y="968370"/>
            <a:ext cx="3547541" cy="369332"/>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Počet pozitivních osob</a:t>
            </a:r>
          </a:p>
        </p:txBody>
      </p:sp>
      <p:cxnSp>
        <p:nvCxnSpPr>
          <p:cNvPr id="4" name="Přímá spojnice 3">
            <a:extLst>
              <a:ext uri="{FF2B5EF4-FFF2-40B4-BE49-F238E27FC236}">
                <a16:creationId xmlns:a16="http://schemas.microsoft.com/office/drawing/2014/main" id="{D9D5DB61-0D82-4B29-B7CD-ACFEE8498E46}"/>
              </a:ext>
            </a:extLst>
          </p:cNvPr>
          <p:cNvCxnSpPr/>
          <p:nvPr/>
        </p:nvCxnSpPr>
        <p:spPr>
          <a:xfrm>
            <a:off x="1266825" y="2288312"/>
            <a:ext cx="1152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19" name="Graf 18">
            <a:extLst>
              <a:ext uri="{FF2B5EF4-FFF2-40B4-BE49-F238E27FC236}">
                <a16:creationId xmlns:a16="http://schemas.microsoft.com/office/drawing/2014/main" id="{6C0E2F4E-79C3-466E-8BEC-7FDF705E2188}"/>
              </a:ext>
            </a:extLst>
          </p:cNvPr>
          <p:cNvGraphicFramePr/>
          <p:nvPr>
            <p:extLst>
              <p:ext uri="{D42A27DB-BD31-4B8C-83A1-F6EECF244321}">
                <p14:modId xmlns:p14="http://schemas.microsoft.com/office/powerpoint/2010/main" val="1689437049"/>
              </p:ext>
            </p:extLst>
          </p:nvPr>
        </p:nvGraphicFramePr>
        <p:xfrm>
          <a:off x="5520888" y="1244655"/>
          <a:ext cx="5400000" cy="5271872"/>
        </p:xfrm>
        <a:graphic>
          <a:graphicData uri="http://schemas.openxmlformats.org/drawingml/2006/chart">
            <c:chart xmlns:c="http://schemas.openxmlformats.org/drawingml/2006/chart" xmlns:r="http://schemas.openxmlformats.org/officeDocument/2006/relationships" r:id="rId3"/>
          </a:graphicData>
        </a:graphic>
      </p:graphicFrame>
      <p:sp>
        <p:nvSpPr>
          <p:cNvPr id="20" name="Obdélník 19">
            <a:extLst>
              <a:ext uri="{FF2B5EF4-FFF2-40B4-BE49-F238E27FC236}">
                <a16:creationId xmlns:a16="http://schemas.microsoft.com/office/drawing/2014/main" id="{C5CA85D3-46A4-4F24-8100-F4B1F2EDC7CE}"/>
              </a:ext>
            </a:extLst>
          </p:cNvPr>
          <p:cNvSpPr/>
          <p:nvPr/>
        </p:nvSpPr>
        <p:spPr>
          <a:xfrm>
            <a:off x="5847480" y="968370"/>
            <a:ext cx="3547541" cy="369332"/>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cs-CZ"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Počet ohnisek</a:t>
            </a:r>
          </a:p>
        </p:txBody>
      </p:sp>
      <p:cxnSp>
        <p:nvCxnSpPr>
          <p:cNvPr id="21" name="Přímá spojnice 20">
            <a:extLst>
              <a:ext uri="{FF2B5EF4-FFF2-40B4-BE49-F238E27FC236}">
                <a16:creationId xmlns:a16="http://schemas.microsoft.com/office/drawing/2014/main" id="{D7BDA03C-2543-49EA-BC96-1373C7B8D896}"/>
              </a:ext>
            </a:extLst>
          </p:cNvPr>
          <p:cNvCxnSpPr/>
          <p:nvPr/>
        </p:nvCxnSpPr>
        <p:spPr>
          <a:xfrm>
            <a:off x="6663000" y="1743075"/>
            <a:ext cx="1152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22" name="Obdélník 21">
            <a:extLst>
              <a:ext uri="{FF2B5EF4-FFF2-40B4-BE49-F238E27FC236}">
                <a16:creationId xmlns:a16="http://schemas.microsoft.com/office/drawing/2014/main" id="{FF2475D1-D7DF-48F3-BAE9-0CAA16629FF7}"/>
              </a:ext>
            </a:extLst>
          </p:cNvPr>
          <p:cNvSpPr/>
          <p:nvPr/>
        </p:nvSpPr>
        <p:spPr>
          <a:xfrm>
            <a:off x="2886251" y="585810"/>
            <a:ext cx="6229350" cy="400110"/>
          </a:xfrm>
          <a:prstGeom prst="rect">
            <a:avLst/>
          </a:prstGeom>
        </p:spPr>
        <p:txBody>
          <a:bodyPr wrap="square">
            <a:spAutoFit/>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cs-CZ"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Celkový přehled za období *  </a:t>
            </a:r>
            <a:r>
              <a:rPr kumimoji="0" lang="cs-CZ" sz="2000" b="1" i="0" u="none" strike="noStrike" kern="1200" cap="none" spc="0" normalizeH="0" baseline="0" noProof="0" dirty="0">
                <a:ln>
                  <a:noFill/>
                </a:ln>
                <a:solidFill>
                  <a:srgbClr val="C00000"/>
                </a:solidFill>
                <a:effectLst/>
                <a:uLnTx/>
                <a:uFillTx/>
                <a:latin typeface="Calibri" panose="020F0502020204030204" pitchFamily="34" charset="0"/>
                <a:ea typeface="+mn-ea"/>
                <a:cs typeface="+mn-cs"/>
              </a:rPr>
              <a:t>1. 3. 2020 – </a:t>
            </a:r>
            <a:r>
              <a:rPr kumimoji="0" lang="cs-CZ" sz="2000" b="1" i="0" u="none" strike="noStrike" kern="1200" cap="none" spc="0" normalizeH="0" baseline="0" noProof="0" dirty="0" smtClean="0">
                <a:ln>
                  <a:noFill/>
                </a:ln>
                <a:solidFill>
                  <a:srgbClr val="C00000"/>
                </a:solidFill>
                <a:effectLst/>
                <a:uLnTx/>
                <a:uFillTx/>
                <a:latin typeface="Calibri" panose="020F0502020204030204" pitchFamily="34" charset="0"/>
                <a:ea typeface="+mn-ea"/>
                <a:cs typeface="+mn-cs"/>
              </a:rPr>
              <a:t>28. </a:t>
            </a:r>
            <a:r>
              <a:rPr kumimoji="0" lang="cs-CZ" sz="2000" b="1" i="0" u="none" strike="noStrike" kern="1200" cap="none" spc="0" normalizeH="0" baseline="0" noProof="0" dirty="0">
                <a:ln>
                  <a:noFill/>
                </a:ln>
                <a:solidFill>
                  <a:srgbClr val="C00000"/>
                </a:solidFill>
                <a:effectLst/>
                <a:uLnTx/>
                <a:uFillTx/>
                <a:latin typeface="Calibri" panose="020F0502020204030204" pitchFamily="34" charset="0"/>
                <a:ea typeface="+mn-ea"/>
                <a:cs typeface="+mn-cs"/>
              </a:rPr>
              <a:t>3. 2021</a:t>
            </a:r>
          </a:p>
        </p:txBody>
      </p:sp>
      <p:sp>
        <p:nvSpPr>
          <p:cNvPr id="23" name="TextovéPole 22">
            <a:extLst>
              <a:ext uri="{FF2B5EF4-FFF2-40B4-BE49-F238E27FC236}">
                <a16:creationId xmlns:a16="http://schemas.microsoft.com/office/drawing/2014/main" id="{4B8E8071-3C8F-408F-84F3-2A100D7E98FE}"/>
              </a:ext>
            </a:extLst>
          </p:cNvPr>
          <p:cNvSpPr txBox="1"/>
          <p:nvPr/>
        </p:nvSpPr>
        <p:spPr>
          <a:xfrm>
            <a:off x="10854017" y="925812"/>
            <a:ext cx="105223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1" i="1" u="none" strike="noStrike" kern="1200" cap="none" spc="0" normalizeH="0" baseline="0" noProof="0" dirty="0">
                <a:ln>
                  <a:noFill/>
                </a:ln>
                <a:solidFill>
                  <a:srgbClr val="000000"/>
                </a:solidFill>
                <a:effectLst/>
                <a:uLnTx/>
                <a:uFillTx/>
                <a:latin typeface="Arial" panose="020B0604020202020204"/>
                <a:ea typeface="+mn-ea"/>
                <a:cs typeface="+mn-cs"/>
              </a:rPr>
              <a:t>Průměrný počet osob na ohnisko</a:t>
            </a:r>
            <a:endParaRPr kumimoji="0" lang="cs-CZ" sz="1200" b="1" i="1" u="none" strike="noStrike" kern="1200" cap="none" spc="0" normalizeH="0" baseline="0" noProof="0" dirty="0">
              <a:ln>
                <a:noFill/>
              </a:ln>
              <a:solidFill>
                <a:srgbClr val="C00000"/>
              </a:solidFill>
              <a:effectLst/>
              <a:uLnTx/>
              <a:uFillTx/>
              <a:latin typeface="Arial" panose="020B0604020202020204"/>
              <a:ea typeface="+mn-ea"/>
              <a:cs typeface="+mn-cs"/>
            </a:endParaRPr>
          </a:p>
        </p:txBody>
      </p:sp>
      <p:sp>
        <p:nvSpPr>
          <p:cNvPr id="14" name="TextovéPole 13">
            <a:extLst>
              <a:ext uri="{FF2B5EF4-FFF2-40B4-BE49-F238E27FC236}">
                <a16:creationId xmlns:a16="http://schemas.microsoft.com/office/drawing/2014/main" id="{1040B379-6160-4DD7-8738-C5237A86AA56}"/>
              </a:ext>
            </a:extLst>
          </p:cNvPr>
          <p:cNvSpPr txBox="1"/>
          <p:nvPr/>
        </p:nvSpPr>
        <p:spPr>
          <a:xfrm>
            <a:off x="9716313" y="6557490"/>
            <a:ext cx="2442087"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Zdroj: </a:t>
            </a:r>
            <a:r>
              <a:rPr kumimoji="0" lang="cs-CZ" sz="1200" b="0" i="0" u="none" strike="noStrike" kern="1200" cap="none" spc="0" normalizeH="0" baseline="0" noProof="0" dirty="0" err="1">
                <a:ln>
                  <a:noFill/>
                </a:ln>
                <a:solidFill>
                  <a:srgbClr val="000000"/>
                </a:solidFill>
                <a:effectLst/>
                <a:uLnTx/>
                <a:uFillTx/>
                <a:latin typeface="Arial" panose="020B0604020202020204"/>
                <a:ea typeface="+mn-ea"/>
                <a:cs typeface="+mn-cs"/>
              </a:rPr>
              <a:t>Covid</a:t>
            </a: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cs-CZ" sz="1200" b="0" i="0" u="none" strike="noStrike" kern="1200" cap="none" spc="0" normalizeH="0" baseline="0" noProof="0" dirty="0" err="1">
                <a:ln>
                  <a:noFill/>
                </a:ln>
                <a:solidFill>
                  <a:srgbClr val="000000"/>
                </a:solidFill>
                <a:effectLst/>
                <a:uLnTx/>
                <a:uFillTx/>
                <a:latin typeface="Arial" panose="020B0604020202020204"/>
                <a:ea typeface="+mn-ea"/>
                <a:cs typeface="+mn-cs"/>
              </a:rPr>
              <a:t>Forms</a:t>
            </a:r>
            <a:r>
              <a:rPr kumimoji="0" lang="cs-CZ" sz="1200" b="0" i="0" u="none" strike="noStrike" kern="1200" cap="none" spc="0" normalizeH="0" baseline="0" noProof="0" dirty="0">
                <a:ln>
                  <a:noFill/>
                </a:ln>
                <a:solidFill>
                  <a:srgbClr val="000000"/>
                </a:solidFill>
                <a:effectLst/>
                <a:uLnTx/>
                <a:uFillTx/>
                <a:latin typeface="Arial" panose="020B0604020202020204"/>
                <a:ea typeface="+mn-ea"/>
                <a:cs typeface="+mn-cs"/>
              </a:rPr>
              <a:t> – Události</a:t>
            </a:r>
            <a:endParaRPr kumimoji="0" lang="cs-CZ" sz="1200" b="1" i="0" u="none" strike="noStrike" kern="1200" cap="none" spc="0" normalizeH="0" baseline="0" noProof="0" dirty="0">
              <a:ln>
                <a:noFill/>
              </a:ln>
              <a:solidFill>
                <a:srgbClr val="C00000"/>
              </a:solidFill>
              <a:effectLst/>
              <a:uLnTx/>
              <a:uFillTx/>
              <a:latin typeface="Arial" panose="020B0604020202020204"/>
              <a:ea typeface="+mn-ea"/>
              <a:cs typeface="+mn-cs"/>
            </a:endParaRPr>
          </a:p>
        </p:txBody>
      </p:sp>
      <p:graphicFrame>
        <p:nvGraphicFramePr>
          <p:cNvPr id="6" name="Tabulka 5">
            <a:extLst>
              <a:ext uri="{FF2B5EF4-FFF2-40B4-BE49-F238E27FC236}">
                <a16:creationId xmlns:a16="http://schemas.microsoft.com/office/drawing/2014/main" id="{578B0C99-1D20-4492-9FAA-7632D4E52BBC}"/>
              </a:ext>
            </a:extLst>
          </p:cNvPr>
          <p:cNvGraphicFramePr>
            <a:graphicFrameLocks noGrp="1"/>
          </p:cNvGraphicFramePr>
          <p:nvPr>
            <p:extLst>
              <p:ext uri="{D42A27DB-BD31-4B8C-83A1-F6EECF244321}">
                <p14:modId xmlns:p14="http://schemas.microsoft.com/office/powerpoint/2010/main" val="1421435448"/>
              </p:ext>
            </p:extLst>
          </p:nvPr>
        </p:nvGraphicFramePr>
        <p:xfrm>
          <a:off x="10920887" y="1572129"/>
          <a:ext cx="899637" cy="4884074"/>
        </p:xfrm>
        <a:graphic>
          <a:graphicData uri="http://schemas.openxmlformats.org/drawingml/2006/table">
            <a:tbl>
              <a:tblPr/>
              <a:tblGrid>
                <a:gridCol w="899637">
                  <a:extLst>
                    <a:ext uri="{9D8B030D-6E8A-4147-A177-3AD203B41FA5}">
                      <a16:colId xmlns:a16="http://schemas.microsoft.com/office/drawing/2014/main" val="491463631"/>
                    </a:ext>
                  </a:extLst>
                </a:gridCol>
              </a:tblGrid>
              <a:tr h="187849">
                <a:tc>
                  <a:txBody>
                    <a:bodyPr/>
                    <a:lstStyle/>
                    <a:p>
                      <a:pPr algn="ctr" fontAlgn="ctr"/>
                      <a:r>
                        <a:rPr lang="cs-CZ" sz="1200" b="1" i="1" u="none" strike="noStrike">
                          <a:solidFill>
                            <a:srgbClr val="000000"/>
                          </a:solidFill>
                          <a:effectLst/>
                          <a:latin typeface="Calibri" panose="020F0502020204030204" pitchFamily="34" charset="0"/>
                        </a:rPr>
                        <a:t>6,4</a:t>
                      </a:r>
                    </a:p>
                  </a:txBody>
                  <a:tcPr marL="9525" marR="9525" marT="0" marB="0" anchor="ctr">
                    <a:lnL>
                      <a:noFill/>
                    </a:lnL>
                    <a:lnR>
                      <a:noFill/>
                    </a:lnR>
                    <a:lnT>
                      <a:noFill/>
                    </a:lnT>
                    <a:lnB>
                      <a:noFill/>
                    </a:lnB>
                    <a:solidFill>
                      <a:srgbClr val="6AC07B"/>
                    </a:solidFill>
                  </a:tcPr>
                </a:tc>
                <a:extLst>
                  <a:ext uri="{0D108BD9-81ED-4DB2-BD59-A6C34878D82A}">
                    <a16:rowId xmlns:a16="http://schemas.microsoft.com/office/drawing/2014/main" val="1264304185"/>
                  </a:ext>
                </a:extLst>
              </a:tr>
              <a:tr h="187849">
                <a:tc>
                  <a:txBody>
                    <a:bodyPr/>
                    <a:lstStyle/>
                    <a:p>
                      <a:pPr algn="ctr" fontAlgn="ctr"/>
                      <a:r>
                        <a:rPr lang="cs-CZ" sz="1200" b="1" i="1" u="none" strike="noStrike">
                          <a:solidFill>
                            <a:srgbClr val="000000"/>
                          </a:solidFill>
                          <a:effectLst/>
                          <a:latin typeface="Calibri" panose="020F0502020204030204" pitchFamily="34" charset="0"/>
                        </a:rPr>
                        <a:t>15,9</a:t>
                      </a:r>
                    </a:p>
                  </a:txBody>
                  <a:tcPr marL="9525" marR="9525" marT="0" marB="0" anchor="ctr">
                    <a:lnL>
                      <a:noFill/>
                    </a:lnL>
                    <a:lnR>
                      <a:noFill/>
                    </a:lnR>
                    <a:lnT>
                      <a:noFill/>
                    </a:lnT>
                    <a:lnB>
                      <a:noFill/>
                    </a:lnB>
                    <a:solidFill>
                      <a:srgbClr val="FFEA84"/>
                    </a:solidFill>
                  </a:tcPr>
                </a:tc>
                <a:extLst>
                  <a:ext uri="{0D108BD9-81ED-4DB2-BD59-A6C34878D82A}">
                    <a16:rowId xmlns:a16="http://schemas.microsoft.com/office/drawing/2014/main" val="3980845616"/>
                  </a:ext>
                </a:extLst>
              </a:tr>
              <a:tr h="187849">
                <a:tc>
                  <a:txBody>
                    <a:bodyPr/>
                    <a:lstStyle/>
                    <a:p>
                      <a:pPr algn="ctr" fontAlgn="ctr"/>
                      <a:r>
                        <a:rPr lang="cs-CZ" sz="1200" b="1" i="1" u="none" strike="noStrike">
                          <a:solidFill>
                            <a:srgbClr val="000000"/>
                          </a:solidFill>
                          <a:effectLst/>
                          <a:latin typeface="Calibri" panose="020F0502020204030204" pitchFamily="34" charset="0"/>
                        </a:rPr>
                        <a:t>14,9</a:t>
                      </a:r>
                    </a:p>
                  </a:txBody>
                  <a:tcPr marL="9525" marR="9525" marT="0" marB="0" anchor="ctr">
                    <a:lnL>
                      <a:noFill/>
                    </a:lnL>
                    <a:lnR>
                      <a:noFill/>
                    </a:lnR>
                    <a:lnT>
                      <a:noFill/>
                    </a:lnT>
                    <a:lnB>
                      <a:noFill/>
                    </a:lnB>
                    <a:solidFill>
                      <a:srgbClr val="FFEB84"/>
                    </a:solidFill>
                  </a:tcPr>
                </a:tc>
                <a:extLst>
                  <a:ext uri="{0D108BD9-81ED-4DB2-BD59-A6C34878D82A}">
                    <a16:rowId xmlns:a16="http://schemas.microsoft.com/office/drawing/2014/main" val="2415709881"/>
                  </a:ext>
                </a:extLst>
              </a:tr>
              <a:tr h="187849">
                <a:tc>
                  <a:txBody>
                    <a:bodyPr/>
                    <a:lstStyle/>
                    <a:p>
                      <a:pPr algn="ctr" fontAlgn="ctr"/>
                      <a:r>
                        <a:rPr lang="cs-CZ" sz="1200" b="1" i="1" u="none" strike="noStrike">
                          <a:solidFill>
                            <a:srgbClr val="000000"/>
                          </a:solidFill>
                          <a:effectLst/>
                          <a:latin typeface="Calibri" panose="020F0502020204030204" pitchFamily="34" charset="0"/>
                        </a:rPr>
                        <a:t>27,0</a:t>
                      </a:r>
                    </a:p>
                  </a:txBody>
                  <a:tcPr marL="9525" marR="9525" marT="0" marB="0" anchor="ctr">
                    <a:lnL>
                      <a:noFill/>
                    </a:lnL>
                    <a:lnR>
                      <a:noFill/>
                    </a:lnR>
                    <a:lnT>
                      <a:noFill/>
                    </a:lnT>
                    <a:lnB>
                      <a:noFill/>
                    </a:lnB>
                    <a:solidFill>
                      <a:srgbClr val="FFE182"/>
                    </a:solidFill>
                  </a:tcPr>
                </a:tc>
                <a:extLst>
                  <a:ext uri="{0D108BD9-81ED-4DB2-BD59-A6C34878D82A}">
                    <a16:rowId xmlns:a16="http://schemas.microsoft.com/office/drawing/2014/main" val="1125573197"/>
                  </a:ext>
                </a:extLst>
              </a:tr>
              <a:tr h="187849">
                <a:tc>
                  <a:txBody>
                    <a:bodyPr/>
                    <a:lstStyle/>
                    <a:p>
                      <a:pPr algn="ctr" fontAlgn="ctr"/>
                      <a:r>
                        <a:rPr lang="cs-CZ" sz="1200" b="1" i="1" u="none" strike="noStrike">
                          <a:solidFill>
                            <a:srgbClr val="000000"/>
                          </a:solidFill>
                          <a:effectLst/>
                          <a:latin typeface="Calibri" panose="020F0502020204030204" pitchFamily="34" charset="0"/>
                        </a:rPr>
                        <a:t>11,8</a:t>
                      </a:r>
                    </a:p>
                  </a:txBody>
                  <a:tcPr marL="9525" marR="9525" marT="0" marB="0" anchor="ctr">
                    <a:lnL>
                      <a:noFill/>
                    </a:lnL>
                    <a:lnR>
                      <a:noFill/>
                    </a:lnR>
                    <a:lnT>
                      <a:noFill/>
                    </a:lnT>
                    <a:lnB>
                      <a:noFill/>
                    </a:lnB>
                    <a:solidFill>
                      <a:srgbClr val="D5DE81"/>
                    </a:solidFill>
                  </a:tcPr>
                </a:tc>
                <a:extLst>
                  <a:ext uri="{0D108BD9-81ED-4DB2-BD59-A6C34878D82A}">
                    <a16:rowId xmlns:a16="http://schemas.microsoft.com/office/drawing/2014/main" val="1117206022"/>
                  </a:ext>
                </a:extLst>
              </a:tr>
              <a:tr h="187849">
                <a:tc>
                  <a:txBody>
                    <a:bodyPr/>
                    <a:lstStyle/>
                    <a:p>
                      <a:pPr algn="ctr" fontAlgn="ctr"/>
                      <a:r>
                        <a:rPr lang="cs-CZ" sz="1200" b="1" i="1" u="none" strike="noStrike">
                          <a:solidFill>
                            <a:srgbClr val="000000"/>
                          </a:solidFill>
                          <a:effectLst/>
                          <a:latin typeface="Calibri" panose="020F0502020204030204" pitchFamily="34" charset="0"/>
                        </a:rPr>
                        <a:t>14,6</a:t>
                      </a:r>
                    </a:p>
                  </a:txBody>
                  <a:tcPr marL="9525" marR="9525" marT="0" marB="0" anchor="ctr">
                    <a:lnL>
                      <a:noFill/>
                    </a:lnL>
                    <a:lnR>
                      <a:noFill/>
                    </a:lnR>
                    <a:lnT>
                      <a:noFill/>
                    </a:lnT>
                    <a:lnB>
                      <a:noFill/>
                    </a:lnB>
                    <a:solidFill>
                      <a:srgbClr val="FFEB84"/>
                    </a:solidFill>
                  </a:tcPr>
                </a:tc>
                <a:extLst>
                  <a:ext uri="{0D108BD9-81ED-4DB2-BD59-A6C34878D82A}">
                    <a16:rowId xmlns:a16="http://schemas.microsoft.com/office/drawing/2014/main" val="1024142286"/>
                  </a:ext>
                </a:extLst>
              </a:tr>
              <a:tr h="187849">
                <a:tc>
                  <a:txBody>
                    <a:bodyPr/>
                    <a:lstStyle/>
                    <a:p>
                      <a:pPr algn="ctr" fontAlgn="ctr"/>
                      <a:r>
                        <a:rPr lang="cs-CZ" sz="1200" b="1" i="1" u="none" strike="noStrike">
                          <a:solidFill>
                            <a:srgbClr val="000000"/>
                          </a:solidFill>
                          <a:effectLst/>
                          <a:latin typeface="Calibri" panose="020F0502020204030204" pitchFamily="34" charset="0"/>
                        </a:rPr>
                        <a:t>24,5</a:t>
                      </a:r>
                    </a:p>
                  </a:txBody>
                  <a:tcPr marL="9525" marR="9525" marT="0" marB="0" anchor="ctr">
                    <a:lnL>
                      <a:noFill/>
                    </a:lnL>
                    <a:lnR>
                      <a:noFill/>
                    </a:lnR>
                    <a:lnT>
                      <a:noFill/>
                    </a:lnT>
                    <a:lnB>
                      <a:noFill/>
                    </a:lnB>
                    <a:solidFill>
                      <a:srgbClr val="FFE383"/>
                    </a:solidFill>
                  </a:tcPr>
                </a:tc>
                <a:extLst>
                  <a:ext uri="{0D108BD9-81ED-4DB2-BD59-A6C34878D82A}">
                    <a16:rowId xmlns:a16="http://schemas.microsoft.com/office/drawing/2014/main" val="2353014265"/>
                  </a:ext>
                </a:extLst>
              </a:tr>
              <a:tr h="187849">
                <a:tc>
                  <a:txBody>
                    <a:bodyPr/>
                    <a:lstStyle/>
                    <a:p>
                      <a:pPr algn="ctr" fontAlgn="ctr"/>
                      <a:r>
                        <a:rPr lang="cs-CZ" sz="1200" b="1" i="1" u="none" strike="noStrike">
                          <a:solidFill>
                            <a:srgbClr val="000000"/>
                          </a:solidFill>
                          <a:effectLst/>
                          <a:latin typeface="Calibri" panose="020F0502020204030204" pitchFamily="34" charset="0"/>
                        </a:rPr>
                        <a:t>175,1</a:t>
                      </a:r>
                    </a:p>
                  </a:txBody>
                  <a:tcPr marL="9525" marR="9525" marT="0" marB="0" anchor="ctr">
                    <a:lnL>
                      <a:noFill/>
                    </a:lnL>
                    <a:lnR>
                      <a:noFill/>
                    </a:lnR>
                    <a:lnT>
                      <a:noFill/>
                    </a:lnT>
                    <a:lnB>
                      <a:noFill/>
                    </a:lnB>
                    <a:solidFill>
                      <a:srgbClr val="F8696B"/>
                    </a:solidFill>
                  </a:tcPr>
                </a:tc>
                <a:extLst>
                  <a:ext uri="{0D108BD9-81ED-4DB2-BD59-A6C34878D82A}">
                    <a16:rowId xmlns:a16="http://schemas.microsoft.com/office/drawing/2014/main" val="403662782"/>
                  </a:ext>
                </a:extLst>
              </a:tr>
              <a:tr h="187849">
                <a:tc>
                  <a:txBody>
                    <a:bodyPr/>
                    <a:lstStyle/>
                    <a:p>
                      <a:pPr algn="ctr" fontAlgn="ctr"/>
                      <a:r>
                        <a:rPr lang="cs-CZ" sz="1200" b="1" i="1" u="none" strike="noStrike">
                          <a:solidFill>
                            <a:srgbClr val="000000"/>
                          </a:solidFill>
                          <a:effectLst/>
                          <a:latin typeface="Calibri" panose="020F0502020204030204" pitchFamily="34" charset="0"/>
                        </a:rPr>
                        <a:t>13,3</a:t>
                      </a:r>
                    </a:p>
                  </a:txBody>
                  <a:tcPr marL="9525" marR="9525" marT="0" marB="0" anchor="ctr">
                    <a:lnL>
                      <a:noFill/>
                    </a:lnL>
                    <a:lnR>
                      <a:noFill/>
                    </a:lnR>
                    <a:lnT>
                      <a:noFill/>
                    </a:lnT>
                    <a:lnB>
                      <a:noFill/>
                    </a:lnB>
                    <a:solidFill>
                      <a:srgbClr val="F2E783"/>
                    </a:solidFill>
                  </a:tcPr>
                </a:tc>
                <a:extLst>
                  <a:ext uri="{0D108BD9-81ED-4DB2-BD59-A6C34878D82A}">
                    <a16:rowId xmlns:a16="http://schemas.microsoft.com/office/drawing/2014/main" val="344050604"/>
                  </a:ext>
                </a:extLst>
              </a:tr>
              <a:tr h="187849">
                <a:tc>
                  <a:txBody>
                    <a:bodyPr/>
                    <a:lstStyle/>
                    <a:p>
                      <a:pPr algn="ctr" fontAlgn="ctr"/>
                      <a:r>
                        <a:rPr lang="cs-CZ" sz="1200" b="1" i="1" u="none" strike="noStrike">
                          <a:solidFill>
                            <a:srgbClr val="000000"/>
                          </a:solidFill>
                          <a:effectLst/>
                          <a:latin typeface="Calibri" panose="020F0502020204030204" pitchFamily="34" charset="0"/>
                        </a:rPr>
                        <a:t>21,5</a:t>
                      </a:r>
                    </a:p>
                  </a:txBody>
                  <a:tcPr marL="9525" marR="9525" marT="0" marB="0" anchor="ctr">
                    <a:lnL>
                      <a:noFill/>
                    </a:lnL>
                    <a:lnR>
                      <a:noFill/>
                    </a:lnR>
                    <a:lnT>
                      <a:noFill/>
                    </a:lnT>
                    <a:lnB>
                      <a:noFill/>
                    </a:lnB>
                    <a:solidFill>
                      <a:srgbClr val="FFE583"/>
                    </a:solidFill>
                  </a:tcPr>
                </a:tc>
                <a:extLst>
                  <a:ext uri="{0D108BD9-81ED-4DB2-BD59-A6C34878D82A}">
                    <a16:rowId xmlns:a16="http://schemas.microsoft.com/office/drawing/2014/main" val="27641975"/>
                  </a:ext>
                </a:extLst>
              </a:tr>
              <a:tr h="187849">
                <a:tc>
                  <a:txBody>
                    <a:bodyPr/>
                    <a:lstStyle/>
                    <a:p>
                      <a:pPr algn="ctr" fontAlgn="ctr"/>
                      <a:r>
                        <a:rPr lang="cs-CZ" sz="1200" b="1" i="1" u="none" strike="noStrike">
                          <a:solidFill>
                            <a:srgbClr val="000000"/>
                          </a:solidFill>
                          <a:effectLst/>
                          <a:latin typeface="Calibri" panose="020F0502020204030204" pitchFamily="34" charset="0"/>
                        </a:rPr>
                        <a:t>10,0</a:t>
                      </a:r>
                    </a:p>
                  </a:txBody>
                  <a:tcPr marL="9525" marR="9525" marT="0" marB="0" anchor="ctr">
                    <a:lnL>
                      <a:noFill/>
                    </a:lnL>
                    <a:lnR>
                      <a:noFill/>
                    </a:lnR>
                    <a:lnT>
                      <a:noFill/>
                    </a:lnT>
                    <a:lnB>
                      <a:noFill/>
                    </a:lnB>
                    <a:solidFill>
                      <a:srgbClr val="B1D47F"/>
                    </a:solidFill>
                  </a:tcPr>
                </a:tc>
                <a:extLst>
                  <a:ext uri="{0D108BD9-81ED-4DB2-BD59-A6C34878D82A}">
                    <a16:rowId xmlns:a16="http://schemas.microsoft.com/office/drawing/2014/main" val="4288832729"/>
                  </a:ext>
                </a:extLst>
              </a:tr>
              <a:tr h="187849">
                <a:tc>
                  <a:txBody>
                    <a:bodyPr/>
                    <a:lstStyle/>
                    <a:p>
                      <a:pPr algn="ctr" fontAlgn="ctr"/>
                      <a:r>
                        <a:rPr lang="cs-CZ" sz="1200" b="1" i="1" u="none" strike="noStrike">
                          <a:solidFill>
                            <a:srgbClr val="000000"/>
                          </a:solidFill>
                          <a:effectLst/>
                          <a:latin typeface="Calibri" panose="020F0502020204030204" pitchFamily="34" charset="0"/>
                        </a:rPr>
                        <a:t>7,0</a:t>
                      </a:r>
                    </a:p>
                  </a:txBody>
                  <a:tcPr marL="9525" marR="9525" marT="0" marB="0" anchor="ctr">
                    <a:lnL>
                      <a:noFill/>
                    </a:lnL>
                    <a:lnR>
                      <a:noFill/>
                    </a:lnR>
                    <a:lnT>
                      <a:noFill/>
                    </a:lnT>
                    <a:lnB>
                      <a:noFill/>
                    </a:lnB>
                    <a:solidFill>
                      <a:srgbClr val="76C37C"/>
                    </a:solidFill>
                  </a:tcPr>
                </a:tc>
                <a:extLst>
                  <a:ext uri="{0D108BD9-81ED-4DB2-BD59-A6C34878D82A}">
                    <a16:rowId xmlns:a16="http://schemas.microsoft.com/office/drawing/2014/main" val="97786237"/>
                  </a:ext>
                </a:extLst>
              </a:tr>
              <a:tr h="187849">
                <a:tc>
                  <a:txBody>
                    <a:bodyPr/>
                    <a:lstStyle/>
                    <a:p>
                      <a:pPr algn="ctr" fontAlgn="ctr"/>
                      <a:r>
                        <a:rPr lang="cs-CZ" sz="1200" b="1" i="1" u="none" strike="noStrike">
                          <a:solidFill>
                            <a:srgbClr val="000000"/>
                          </a:solidFill>
                          <a:effectLst/>
                          <a:latin typeface="Calibri" panose="020F0502020204030204" pitchFamily="34" charset="0"/>
                        </a:rPr>
                        <a:t>13,0</a:t>
                      </a:r>
                    </a:p>
                  </a:txBody>
                  <a:tcPr marL="9525" marR="9525" marT="0" marB="0" anchor="ctr">
                    <a:lnL>
                      <a:noFill/>
                    </a:lnL>
                    <a:lnR>
                      <a:noFill/>
                    </a:lnR>
                    <a:lnT>
                      <a:noFill/>
                    </a:lnT>
                    <a:lnB>
                      <a:noFill/>
                    </a:lnB>
                    <a:solidFill>
                      <a:srgbClr val="EBE582"/>
                    </a:solidFill>
                  </a:tcPr>
                </a:tc>
                <a:extLst>
                  <a:ext uri="{0D108BD9-81ED-4DB2-BD59-A6C34878D82A}">
                    <a16:rowId xmlns:a16="http://schemas.microsoft.com/office/drawing/2014/main" val="2145074851"/>
                  </a:ext>
                </a:extLst>
              </a:tr>
              <a:tr h="187849">
                <a:tc>
                  <a:txBody>
                    <a:bodyPr/>
                    <a:lstStyle/>
                    <a:p>
                      <a:pPr algn="ctr" fontAlgn="ctr"/>
                      <a:r>
                        <a:rPr lang="cs-CZ" sz="1200" b="1" i="1" u="none" strike="noStrike" dirty="0">
                          <a:solidFill>
                            <a:srgbClr val="000000"/>
                          </a:solidFill>
                          <a:effectLst/>
                          <a:latin typeface="Calibri" panose="020F0502020204030204" pitchFamily="34" charset="0"/>
                        </a:rPr>
                        <a:t>6,0</a:t>
                      </a:r>
                    </a:p>
                  </a:txBody>
                  <a:tcPr marL="9525" marR="9525" marT="0" marB="0" anchor="ctr">
                    <a:lnL>
                      <a:noFill/>
                    </a:lnL>
                    <a:lnR>
                      <a:noFill/>
                    </a:lnR>
                    <a:lnT>
                      <a:noFill/>
                    </a:lnT>
                    <a:lnB>
                      <a:noFill/>
                    </a:lnB>
                    <a:solidFill>
                      <a:srgbClr val="63BE7B"/>
                    </a:solidFill>
                  </a:tcPr>
                </a:tc>
                <a:extLst>
                  <a:ext uri="{0D108BD9-81ED-4DB2-BD59-A6C34878D82A}">
                    <a16:rowId xmlns:a16="http://schemas.microsoft.com/office/drawing/2014/main" val="2723063418"/>
                  </a:ext>
                </a:extLst>
              </a:tr>
              <a:tr h="187849">
                <a:tc>
                  <a:txBody>
                    <a:bodyPr/>
                    <a:lstStyle/>
                    <a:p>
                      <a:pPr algn="ctr" fontAlgn="ctr"/>
                      <a:endParaRPr lang="cs-CZ" sz="1200" b="1" i="1" u="none" strike="noStrike">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485569866"/>
                  </a:ext>
                </a:extLst>
              </a:tr>
              <a:tr h="187849">
                <a:tc>
                  <a:txBody>
                    <a:bodyPr/>
                    <a:lstStyle/>
                    <a:p>
                      <a:pPr algn="ctr" fontAlgn="ctr"/>
                      <a:endParaRPr lang="cs-CZ" sz="1200" b="1" i="1" u="none" strike="noStrike">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111620175"/>
                  </a:ext>
                </a:extLst>
              </a:tr>
              <a:tr h="187849">
                <a:tc>
                  <a:txBody>
                    <a:bodyPr/>
                    <a:lstStyle/>
                    <a:p>
                      <a:pPr algn="ctr" fontAlgn="ctr"/>
                      <a:endParaRPr lang="cs-CZ" sz="1200" b="1" i="1" u="none" strike="noStrike">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4272526870"/>
                  </a:ext>
                </a:extLst>
              </a:tr>
              <a:tr h="187849">
                <a:tc>
                  <a:txBody>
                    <a:bodyPr/>
                    <a:lstStyle/>
                    <a:p>
                      <a:pPr algn="ctr" fontAlgn="ctr"/>
                      <a:endParaRPr lang="cs-CZ" sz="1200" b="1" i="1" u="none" strike="noStrike">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3131972408"/>
                  </a:ext>
                </a:extLst>
              </a:tr>
              <a:tr h="187849">
                <a:tc>
                  <a:txBody>
                    <a:bodyPr/>
                    <a:lstStyle/>
                    <a:p>
                      <a:pPr algn="ctr" fontAlgn="ctr"/>
                      <a:endParaRPr lang="cs-CZ" sz="1200" b="1" i="1" u="none" strike="noStrike">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602721241"/>
                  </a:ext>
                </a:extLst>
              </a:tr>
              <a:tr h="187849">
                <a:tc>
                  <a:txBody>
                    <a:bodyPr/>
                    <a:lstStyle/>
                    <a:p>
                      <a:pPr algn="ctr" fontAlgn="ctr"/>
                      <a:endParaRPr lang="cs-CZ" sz="1200" b="1" i="1" u="none" strike="noStrike">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1507083590"/>
                  </a:ext>
                </a:extLst>
              </a:tr>
              <a:tr h="187849">
                <a:tc>
                  <a:txBody>
                    <a:bodyPr/>
                    <a:lstStyle/>
                    <a:p>
                      <a:pPr algn="ctr" fontAlgn="ctr"/>
                      <a:endParaRPr lang="cs-CZ" sz="1200" b="1" i="1" u="none" strike="noStrike">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3371710512"/>
                  </a:ext>
                </a:extLst>
              </a:tr>
              <a:tr h="187849">
                <a:tc>
                  <a:txBody>
                    <a:bodyPr/>
                    <a:lstStyle/>
                    <a:p>
                      <a:pPr algn="ctr" fontAlgn="ctr"/>
                      <a:endParaRPr lang="cs-CZ" sz="1200" b="1" i="1" u="none" strike="noStrike">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1420857497"/>
                  </a:ext>
                </a:extLst>
              </a:tr>
              <a:tr h="187849">
                <a:tc>
                  <a:txBody>
                    <a:bodyPr/>
                    <a:lstStyle/>
                    <a:p>
                      <a:pPr algn="ctr" fontAlgn="ctr"/>
                      <a:endParaRPr lang="cs-CZ" sz="1200" b="1" i="1" u="none" strike="noStrike">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1428449555"/>
                  </a:ext>
                </a:extLst>
              </a:tr>
              <a:tr h="187849">
                <a:tc>
                  <a:txBody>
                    <a:bodyPr/>
                    <a:lstStyle/>
                    <a:p>
                      <a:pPr algn="ctr" fontAlgn="ctr"/>
                      <a:endParaRPr lang="cs-CZ" sz="1200" b="1" i="1" u="none" strike="noStrike">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2001566473"/>
                  </a:ext>
                </a:extLst>
              </a:tr>
              <a:tr h="187849">
                <a:tc>
                  <a:txBody>
                    <a:bodyPr/>
                    <a:lstStyle/>
                    <a:p>
                      <a:pPr algn="ctr" fontAlgn="ctr"/>
                      <a:endParaRPr lang="cs-CZ" sz="1200" b="1" i="1" u="none" strike="noStrike">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3157971178"/>
                  </a:ext>
                </a:extLst>
              </a:tr>
              <a:tr h="187849">
                <a:tc>
                  <a:txBody>
                    <a:bodyPr/>
                    <a:lstStyle/>
                    <a:p>
                      <a:pPr algn="ctr" fontAlgn="ctr"/>
                      <a:endParaRPr lang="cs-CZ" sz="1200" b="1" i="1" u="none" strike="noStrike" dirty="0">
                        <a:solidFill>
                          <a:srgbClr val="000000"/>
                        </a:solidFill>
                        <a:effectLst/>
                        <a:latin typeface="Calibri" panose="020F0502020204030204" pitchFamily="34" charset="0"/>
                      </a:endParaRPr>
                    </a:p>
                  </a:txBody>
                  <a:tcPr marL="9525" marR="9525" marT="0" marB="0" anchor="ctr">
                    <a:lnL>
                      <a:noFill/>
                    </a:lnL>
                    <a:lnR>
                      <a:noFill/>
                    </a:lnR>
                    <a:lnT>
                      <a:noFill/>
                    </a:lnT>
                    <a:lnB>
                      <a:noFill/>
                    </a:lnB>
                  </a:tcPr>
                </a:tc>
                <a:extLst>
                  <a:ext uri="{0D108BD9-81ED-4DB2-BD59-A6C34878D82A}">
                    <a16:rowId xmlns:a16="http://schemas.microsoft.com/office/drawing/2014/main" val="3075259817"/>
                  </a:ext>
                </a:extLst>
              </a:tr>
            </a:tbl>
          </a:graphicData>
        </a:graphic>
      </p:graphicFrame>
      <p:sp>
        <p:nvSpPr>
          <p:cNvPr id="15" name="Obdélník 14">
            <a:extLst>
              <a:ext uri="{FF2B5EF4-FFF2-40B4-BE49-F238E27FC236}">
                <a16:creationId xmlns:a16="http://schemas.microsoft.com/office/drawing/2014/main" id="{0D54AFEA-BB95-4615-A0A1-4BABD7F8619F}"/>
              </a:ext>
            </a:extLst>
          </p:cNvPr>
          <p:cNvSpPr/>
          <p:nvPr/>
        </p:nvSpPr>
        <p:spPr>
          <a:xfrm>
            <a:off x="4228460" y="6557489"/>
            <a:ext cx="3414717" cy="276999"/>
          </a:xfrm>
          <a:prstGeom prst="rect">
            <a:avLst/>
          </a:prstGeom>
        </p:spPr>
        <p:txBody>
          <a:bodyPr wrap="none">
            <a:spAutoFit/>
          </a:bodyPr>
          <a:lstStyle/>
          <a:p>
            <a:pPr lvl="0">
              <a:defRPr/>
            </a:pPr>
            <a:r>
              <a:rPr kumimoji="0" lang="cs-CZ" sz="1200" b="1" i="0" u="none" strike="noStrike" kern="1200" cap="none" spc="0" normalizeH="0" baseline="0" noProof="0" dirty="0">
                <a:ln>
                  <a:noFill/>
                </a:ln>
                <a:solidFill>
                  <a:srgbClr val="000000"/>
                </a:solidFill>
                <a:effectLst/>
                <a:uLnTx/>
                <a:uFillTx/>
                <a:latin typeface="Arial" panose="020B0604020202020204"/>
                <a:ea typeface="+mn-ea"/>
                <a:cs typeface="+mn-cs"/>
              </a:rPr>
              <a:t>* </a:t>
            </a:r>
            <a:r>
              <a:rPr lang="cs-CZ" sz="1200" b="1" dirty="0">
                <a:solidFill>
                  <a:srgbClr val="000000"/>
                </a:solidFill>
              </a:rPr>
              <a:t>Od 1. 3. přerušení veškeré prezenční výuky</a:t>
            </a:r>
          </a:p>
        </p:txBody>
      </p:sp>
    </p:spTree>
    <p:extLst>
      <p:ext uri="{BB962C8B-B14F-4D97-AF65-F5344CB8AC3E}">
        <p14:creationId xmlns:p14="http://schemas.microsoft.com/office/powerpoint/2010/main" val="11439612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451808" y="0"/>
            <a:ext cx="1106805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3200" b="1" i="0" u="none" strike="noStrike" kern="1200" cap="none" spc="0" normalizeH="0" baseline="0" noProof="0" dirty="0">
                <a:ln>
                  <a:noFill/>
                </a:ln>
                <a:solidFill>
                  <a:prstClr val="black"/>
                </a:solidFill>
                <a:effectLst/>
                <a:uLnTx/>
                <a:uFillTx/>
                <a:latin typeface="Calibri" panose="020F0502020204030204"/>
                <a:ea typeface="+mn-ea"/>
                <a:cs typeface="+mn-cs"/>
              </a:rPr>
              <a:t>Vývoj počtu ohnisek nákazy ve školských zařízeních v čase odráží změny v přijatých protiepidemických</a:t>
            </a:r>
            <a:r>
              <a:rPr kumimoji="0" lang="cs-CZ" sz="32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cs-CZ" sz="3200" b="1" i="0" u="none" strike="noStrike" kern="1200" cap="none" spc="0" normalizeH="0" baseline="0" noProof="0" dirty="0">
                <a:ln>
                  <a:noFill/>
                </a:ln>
                <a:solidFill>
                  <a:prstClr val="black"/>
                </a:solidFill>
                <a:effectLst/>
                <a:uLnTx/>
                <a:uFillTx/>
                <a:latin typeface="Calibri" panose="020F0502020204030204"/>
                <a:ea typeface="+mn-ea"/>
                <a:cs typeface="+mn-cs"/>
              </a:rPr>
              <a:t>opatřeních</a:t>
            </a:r>
            <a:endParaRPr kumimoji="0" lang="cs-CZ"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ovéPole 6"/>
          <p:cNvSpPr txBox="1"/>
          <p:nvPr/>
        </p:nvSpPr>
        <p:spPr>
          <a:xfrm>
            <a:off x="124688" y="1901236"/>
            <a:ext cx="11866029" cy="4924425"/>
          </a:xfrm>
          <a:prstGeom prst="rect">
            <a:avLst/>
          </a:prstGeom>
          <a:noFill/>
        </p:spPr>
        <p:txBody>
          <a:bodyPr wrap="square" rtlCol="0">
            <a:spAutoFit/>
          </a:bodyPr>
          <a:lstStyle/>
          <a:p>
            <a:pPr lvl="0" algn="ctr">
              <a:defRPr/>
            </a:pPr>
            <a:r>
              <a:rPr lang="cs-CZ" sz="2400" b="1" dirty="0" smtClean="0">
                <a:solidFill>
                  <a:srgbClr val="C00000"/>
                </a:solidFill>
                <a:latin typeface="Calibri" panose="020F0502020204030204"/>
              </a:rPr>
              <a:t>Po </a:t>
            </a:r>
            <a:r>
              <a:rPr lang="cs-CZ" sz="2400" b="1" dirty="0">
                <a:solidFill>
                  <a:srgbClr val="C00000"/>
                </a:solidFill>
                <a:latin typeface="Calibri" panose="020F0502020204030204"/>
              </a:rPr>
              <a:t>uzavření škol (kromě mateřských) od  14.10. došlo k poklesu </a:t>
            </a:r>
          </a:p>
          <a:p>
            <a:pPr lvl="0" algn="ctr">
              <a:defRPr/>
            </a:pPr>
            <a:r>
              <a:rPr lang="cs-CZ" sz="2400" b="1" dirty="0" smtClean="0">
                <a:solidFill>
                  <a:srgbClr val="C00000"/>
                </a:solidFill>
                <a:latin typeface="Calibri" panose="020F0502020204030204"/>
              </a:rPr>
              <a:t>nákaz </a:t>
            </a:r>
            <a:r>
              <a:rPr lang="cs-CZ" sz="2400" b="1" dirty="0">
                <a:solidFill>
                  <a:srgbClr val="C00000"/>
                </a:solidFill>
                <a:latin typeface="Calibri" panose="020F0502020204030204"/>
              </a:rPr>
              <a:t>v základních a středních školách, po návratu části dětí a studentů do škol od 18.11. a 30.11. byl registrován nárůst v základních školách i středních školách. Následně, po poklesu v období vánočních prázdnin, byl na začátku roku 2021 opět pozorován nárůst v MŠ a ZŠ. Počet ohnisek v MŠ a ZŠ postupně narůstal až k velmi vysokým hodnotám registrovaným v únoru (více než 600 identifikovaných ohnisek s více než 2 500 nakaženými osobami). </a:t>
            </a:r>
            <a:endParaRPr lang="cs-CZ" sz="2400" b="1" dirty="0" smtClean="0">
              <a:solidFill>
                <a:srgbClr val="C00000"/>
              </a:solidFill>
              <a:latin typeface="Calibri" panose="020F0502020204030204"/>
            </a:endParaRPr>
          </a:p>
          <a:p>
            <a:pPr lvl="0" algn="ctr">
              <a:defRPr/>
            </a:pPr>
            <a:endParaRPr lang="cs-CZ" sz="3400" b="1" dirty="0" smtClean="0">
              <a:solidFill>
                <a:srgbClr val="C00000"/>
              </a:solidFill>
              <a:latin typeface="Calibri" panose="020F0502020204030204"/>
            </a:endParaRPr>
          </a:p>
          <a:p>
            <a:pPr lvl="0" algn="ctr">
              <a:defRPr/>
            </a:pPr>
            <a:r>
              <a:rPr lang="cs-CZ" sz="3400" b="1" dirty="0" smtClean="0">
                <a:solidFill>
                  <a:srgbClr val="C00000"/>
                </a:solidFill>
                <a:latin typeface="Calibri" panose="020F0502020204030204"/>
              </a:rPr>
              <a:t>Po uzavření téměř veškeré prezenční výuky po 1.3. počty ohnisek i nakažených zásadně poklesly, v týdnu po </a:t>
            </a:r>
            <a:r>
              <a:rPr lang="cs-CZ" sz="3400" b="1" dirty="0" smtClean="0">
                <a:solidFill>
                  <a:srgbClr val="C00000"/>
                </a:solidFill>
                <a:latin typeface="Calibri" panose="020F0502020204030204"/>
              </a:rPr>
              <a:t>15.3</a:t>
            </a:r>
            <a:r>
              <a:rPr lang="cs-CZ" sz="3400" b="1" dirty="0" smtClean="0">
                <a:solidFill>
                  <a:srgbClr val="C00000"/>
                </a:solidFill>
                <a:latin typeface="Calibri" panose="020F0502020204030204"/>
              </a:rPr>
              <a:t>. je registrováno </a:t>
            </a:r>
          </a:p>
          <a:p>
            <a:pPr lvl="0" algn="ctr">
              <a:defRPr/>
            </a:pPr>
            <a:r>
              <a:rPr lang="cs-CZ" sz="3400" b="1" dirty="0" smtClean="0">
                <a:solidFill>
                  <a:srgbClr val="C00000"/>
                </a:solidFill>
                <a:latin typeface="Calibri" panose="020F0502020204030204"/>
              </a:rPr>
              <a:t>25 </a:t>
            </a:r>
            <a:r>
              <a:rPr lang="cs-CZ" sz="3400" b="1" dirty="0" smtClean="0">
                <a:solidFill>
                  <a:srgbClr val="C00000"/>
                </a:solidFill>
                <a:latin typeface="Calibri" panose="020F0502020204030204"/>
              </a:rPr>
              <a:t>malých ohnisek s celkem </a:t>
            </a:r>
            <a:r>
              <a:rPr lang="cs-CZ" sz="3400" b="1" dirty="0" smtClean="0">
                <a:solidFill>
                  <a:srgbClr val="C00000"/>
                </a:solidFill>
                <a:latin typeface="Calibri" panose="020F0502020204030204"/>
              </a:rPr>
              <a:t>208 </a:t>
            </a:r>
            <a:r>
              <a:rPr lang="cs-CZ" sz="3400" b="1" dirty="0" smtClean="0">
                <a:solidFill>
                  <a:srgbClr val="C00000"/>
                </a:solidFill>
                <a:latin typeface="Calibri" panose="020F0502020204030204"/>
              </a:rPr>
              <a:t>nakaženými osobami </a:t>
            </a:r>
          </a:p>
          <a:p>
            <a:pPr lvl="0" algn="ctr">
              <a:defRPr/>
            </a:pPr>
            <a:r>
              <a:rPr lang="cs-CZ" sz="3400" b="1" dirty="0" smtClean="0">
                <a:solidFill>
                  <a:srgbClr val="C00000"/>
                </a:solidFill>
                <a:latin typeface="Calibri" panose="020F0502020204030204"/>
              </a:rPr>
              <a:t>(z toho </a:t>
            </a:r>
            <a:r>
              <a:rPr lang="cs-CZ" sz="3400" b="1" dirty="0" smtClean="0">
                <a:solidFill>
                  <a:srgbClr val="C00000"/>
                </a:solidFill>
                <a:latin typeface="Calibri" panose="020F0502020204030204"/>
              </a:rPr>
              <a:t>21 </a:t>
            </a:r>
            <a:r>
              <a:rPr lang="cs-CZ" sz="3400" b="1" dirty="0" smtClean="0">
                <a:solidFill>
                  <a:srgbClr val="C00000"/>
                </a:solidFill>
                <a:latin typeface="Calibri" panose="020F0502020204030204"/>
              </a:rPr>
              <a:t>výskytů v </a:t>
            </a:r>
            <a:r>
              <a:rPr lang="cs-CZ" sz="3400" b="1" dirty="0" smtClean="0">
                <a:solidFill>
                  <a:srgbClr val="C00000"/>
                </a:solidFill>
                <a:latin typeface="Calibri" panose="020F0502020204030204"/>
              </a:rPr>
              <a:t>MŠ, i zpětně dohlášených).</a:t>
            </a:r>
            <a:endParaRPr kumimoji="0" lang="cs-CZ" sz="3400" b="0" i="0" u="none" strike="noStrike" kern="1200" cap="none" spc="0" normalizeH="0" baseline="0" noProof="0" dirty="0">
              <a:ln>
                <a:noFill/>
              </a:ln>
              <a:solidFill>
                <a:srgbClr val="C00000"/>
              </a:solidFill>
              <a:effectLst/>
              <a:uLnTx/>
              <a:uFillTx/>
              <a:latin typeface="Calibri" panose="020F0502020204030204"/>
            </a:endParaRPr>
          </a:p>
        </p:txBody>
      </p:sp>
      <p:sp>
        <p:nvSpPr>
          <p:cNvPr id="5" name="Šipka dolů 4"/>
          <p:cNvSpPr/>
          <p:nvPr/>
        </p:nvSpPr>
        <p:spPr>
          <a:xfrm>
            <a:off x="5438145" y="1073860"/>
            <a:ext cx="1095375" cy="827376"/>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cs-CZ"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48832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EFAB_EXPORTMODE" val="4"/>
</p:tagLst>
</file>

<file path=ppt/tags/tag1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0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0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0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10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104.xml><?xml version="1.0" encoding="utf-8"?>
<p:tagLst xmlns:a="http://schemas.openxmlformats.org/drawingml/2006/main" xmlns:r="http://schemas.openxmlformats.org/officeDocument/2006/relationships" xmlns:p="http://schemas.openxmlformats.org/presentationml/2006/main">
  <p:tag name="SLIDEFAB_RESIZEMODE" val="2"/>
  <p:tag name="SLIDEFAB_EXPORTMODE" val="2"/>
</p:tagLst>
</file>

<file path=ppt/tags/tag10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0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0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0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0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1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11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11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1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3.xml><?xml version="1.0" encoding="utf-8"?>
<p:tagLst xmlns:a="http://schemas.openxmlformats.org/drawingml/2006/main" xmlns:r="http://schemas.openxmlformats.org/officeDocument/2006/relationships" xmlns:p="http://schemas.openxmlformats.org/presentationml/2006/main">
  <p:tag name="SLIDEFAB_RESIZEMODE" val="2"/>
  <p:tag name="SLIDEFAB_EXPORTMODE" val="2"/>
</p:tagLst>
</file>

<file path=ppt/tags/tag1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15.xml><?xml version="1.0" encoding="utf-8"?>
<p:tagLst xmlns:a="http://schemas.openxmlformats.org/drawingml/2006/main" xmlns:r="http://schemas.openxmlformats.org/officeDocument/2006/relationships" xmlns:p="http://schemas.openxmlformats.org/presentationml/2006/main">
  <p:tag name="SLIDEFAB_RESIZEMODE" val="2"/>
  <p:tag name="SLIDEFAB_EXPORTMODE" val="2"/>
</p:tagLst>
</file>

<file path=ppt/tags/tag1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3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3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3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3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3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3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36.xml><?xml version="1.0" encoding="utf-8"?>
<p:tagLst xmlns:a="http://schemas.openxmlformats.org/drawingml/2006/main" xmlns:r="http://schemas.openxmlformats.org/officeDocument/2006/relationships" xmlns:p="http://schemas.openxmlformats.org/presentationml/2006/main">
  <p:tag name="SLIDEFAB_RESIZEMODE" val="2"/>
  <p:tag name="SLIDEFAB_EXPORTMODE" val="2"/>
</p:tagLst>
</file>

<file path=ppt/tags/tag3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38.xml><?xml version="1.0" encoding="utf-8"?>
<p:tagLst xmlns:a="http://schemas.openxmlformats.org/drawingml/2006/main" xmlns:r="http://schemas.openxmlformats.org/officeDocument/2006/relationships" xmlns:p="http://schemas.openxmlformats.org/presentationml/2006/main">
  <p:tag name="SLIDEFAB_RESIZEMODE" val="2"/>
  <p:tag name="SLIDEFAB_EXPORTMODE" val="2"/>
</p:tagLst>
</file>

<file path=ppt/tags/tag3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4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41.xml><?xml version="1.0" encoding="utf-8"?>
<p:tagLst xmlns:a="http://schemas.openxmlformats.org/drawingml/2006/main" xmlns:r="http://schemas.openxmlformats.org/officeDocument/2006/relationships" xmlns:p="http://schemas.openxmlformats.org/presentationml/2006/main">
  <p:tag name="SLIDEFAB_EXPORTMODE" val="4"/>
</p:tagLst>
</file>

<file path=ppt/tags/tag4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4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4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4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4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4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4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49.xml><?xml version="1.0" encoding="utf-8"?>
<p:tagLst xmlns:a="http://schemas.openxmlformats.org/drawingml/2006/main" xmlns:r="http://schemas.openxmlformats.org/officeDocument/2006/relationships" xmlns:p="http://schemas.openxmlformats.org/presentationml/2006/main">
  <p:tag name="SLIDEFAB_EXPORTMODE" val="4"/>
</p:tagLst>
</file>

<file path=ppt/tags/tag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5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5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5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5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5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5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5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5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5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5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6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6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6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6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64.xml><?xml version="1.0" encoding="utf-8"?>
<p:tagLst xmlns:a="http://schemas.openxmlformats.org/drawingml/2006/main" xmlns:r="http://schemas.openxmlformats.org/officeDocument/2006/relationships" xmlns:p="http://schemas.openxmlformats.org/presentationml/2006/main">
  <p:tag name="SLIDEFAB_EXPORTMODE" val="7"/>
</p:tagLst>
</file>

<file path=ppt/tags/tag6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66.xml><?xml version="1.0" encoding="utf-8"?>
<p:tagLst xmlns:a="http://schemas.openxmlformats.org/drawingml/2006/main" xmlns:r="http://schemas.openxmlformats.org/officeDocument/2006/relationships" xmlns:p="http://schemas.openxmlformats.org/presentationml/2006/main">
  <p:tag name="SLIDEFAB_EXPORTMODE" val="7"/>
</p:tagLst>
</file>

<file path=ppt/tags/tag6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6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6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7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7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7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7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7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7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7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7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7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7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8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9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9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9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9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9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95.xml><?xml version="1.0" encoding="utf-8"?>
<p:tagLst xmlns:a="http://schemas.openxmlformats.org/drawingml/2006/main" xmlns:r="http://schemas.openxmlformats.org/officeDocument/2006/relationships" xmlns:p="http://schemas.openxmlformats.org/presentationml/2006/main">
  <p:tag name="SLIDEFAB_RESIZEMODE" val="2"/>
  <p:tag name="SLIDEFAB_EXPORTMODE" val="2"/>
</p:tagLst>
</file>

<file path=ppt/tags/tag9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9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9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9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heme/theme1.xml><?xml version="1.0" encoding="utf-8"?>
<a:theme xmlns:a="http://schemas.openxmlformats.org/drawingml/2006/main" name="Motiv Office">
  <a:themeElements>
    <a:clrScheme name="COVID barvy">
      <a:dk1>
        <a:srgbClr val="000000"/>
      </a:dk1>
      <a:lt1>
        <a:srgbClr val="FFFFFF"/>
      </a:lt1>
      <a:dk2>
        <a:srgbClr val="D31145"/>
      </a:dk2>
      <a:lt2>
        <a:srgbClr val="FFFFFF"/>
      </a:lt2>
      <a:accent1>
        <a:srgbClr val="D31145"/>
      </a:accent1>
      <a:accent2>
        <a:srgbClr val="305983"/>
      </a:accent2>
      <a:accent3>
        <a:srgbClr val="00CD61"/>
      </a:accent3>
      <a:accent4>
        <a:srgbClr val="4010B7"/>
      </a:accent4>
      <a:accent5>
        <a:srgbClr val="E8EAEA"/>
      </a:accent5>
      <a:accent6>
        <a:srgbClr val="690923"/>
      </a:accent6>
      <a:hlink>
        <a:srgbClr val="FFFFFF"/>
      </a:hlink>
      <a:folHlink>
        <a:srgbClr val="FF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VID-web-sablona.potx" id="{C38994A9-F061-444B-9E05-9BEC267D622E}" vid="{A910D504-DA16-416F-8B23-CC286EF2F513}"/>
    </a:ext>
  </a:extLst>
</a:theme>
</file>

<file path=ppt/theme/theme2.xml><?xml version="1.0" encoding="utf-8"?>
<a:theme xmlns:a="http://schemas.openxmlformats.org/drawingml/2006/main" name="1_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Motiv Office">
  <a:themeElements>
    <a:clrScheme name="COVID barvy">
      <a:dk1>
        <a:srgbClr val="000000"/>
      </a:dk1>
      <a:lt1>
        <a:srgbClr val="FFFFFF"/>
      </a:lt1>
      <a:dk2>
        <a:srgbClr val="D31145"/>
      </a:dk2>
      <a:lt2>
        <a:srgbClr val="FFFFFF"/>
      </a:lt2>
      <a:accent1>
        <a:srgbClr val="D31145"/>
      </a:accent1>
      <a:accent2>
        <a:srgbClr val="305983"/>
      </a:accent2>
      <a:accent3>
        <a:srgbClr val="00CD61"/>
      </a:accent3>
      <a:accent4>
        <a:srgbClr val="4010B7"/>
      </a:accent4>
      <a:accent5>
        <a:srgbClr val="E8EAEA"/>
      </a:accent5>
      <a:accent6>
        <a:srgbClr val="690923"/>
      </a:accent6>
      <a:hlink>
        <a:srgbClr val="FFFFFF"/>
      </a:hlink>
      <a:folHlink>
        <a:srgbClr val="FF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VID-web-sablona.potx" id="{C38994A9-F061-444B-9E05-9BEC267D622E}" vid="{A910D504-DA16-416F-8B23-CC286EF2F513}"/>
    </a:ext>
  </a:extLst>
</a:theme>
</file>

<file path=ppt/theme/theme4.xml><?xml version="1.0" encoding="utf-8"?>
<a:theme xmlns:a="http://schemas.openxmlformats.org/drawingml/2006/main" name="9_Motiv Office">
  <a:themeElements>
    <a:clrScheme name="COVID barvy">
      <a:dk1>
        <a:srgbClr val="000000"/>
      </a:dk1>
      <a:lt1>
        <a:srgbClr val="FFFFFF"/>
      </a:lt1>
      <a:dk2>
        <a:srgbClr val="D31145"/>
      </a:dk2>
      <a:lt2>
        <a:srgbClr val="FFFFFF"/>
      </a:lt2>
      <a:accent1>
        <a:srgbClr val="D31145"/>
      </a:accent1>
      <a:accent2>
        <a:srgbClr val="305983"/>
      </a:accent2>
      <a:accent3>
        <a:srgbClr val="00CD61"/>
      </a:accent3>
      <a:accent4>
        <a:srgbClr val="4010B7"/>
      </a:accent4>
      <a:accent5>
        <a:srgbClr val="E8EAEA"/>
      </a:accent5>
      <a:accent6>
        <a:srgbClr val="690923"/>
      </a:accent6>
      <a:hlink>
        <a:srgbClr val="FFFFFF"/>
      </a:hlink>
      <a:folHlink>
        <a:srgbClr val="FF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VID-web-sablona.potx" id="{C38994A9-F061-444B-9E05-9BEC267D622E}" vid="{A910D504-DA16-416F-8B23-CC286EF2F513}"/>
    </a:ext>
  </a:extLst>
</a:theme>
</file>

<file path=ppt/theme/theme5.xml><?xml version="1.0" encoding="utf-8"?>
<a:theme xmlns:a="http://schemas.openxmlformats.org/drawingml/2006/main" name="2_Motiv Office">
  <a:themeElements>
    <a:clrScheme name="COVID barvy">
      <a:dk1>
        <a:srgbClr val="000000"/>
      </a:dk1>
      <a:lt1>
        <a:srgbClr val="FFFFFF"/>
      </a:lt1>
      <a:dk2>
        <a:srgbClr val="D31145"/>
      </a:dk2>
      <a:lt2>
        <a:srgbClr val="FFFFFF"/>
      </a:lt2>
      <a:accent1>
        <a:srgbClr val="D31145"/>
      </a:accent1>
      <a:accent2>
        <a:srgbClr val="305983"/>
      </a:accent2>
      <a:accent3>
        <a:srgbClr val="00CD61"/>
      </a:accent3>
      <a:accent4>
        <a:srgbClr val="4010B7"/>
      </a:accent4>
      <a:accent5>
        <a:srgbClr val="E8EAEA"/>
      </a:accent5>
      <a:accent6>
        <a:srgbClr val="690923"/>
      </a:accent6>
      <a:hlink>
        <a:srgbClr val="FFFFFF"/>
      </a:hlink>
      <a:folHlink>
        <a:srgbClr val="FF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zentace2" id="{2F500C3B-2BAF-4CA5-849A-B1EC376A25DB}" vid="{C99570C5-ACCF-4382-8246-136F83C28052}"/>
    </a:ext>
  </a:extLst>
</a:theme>
</file>

<file path=ppt/theme/theme6.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1098</TotalTime>
  <Words>13610</Words>
  <Application>Microsoft Office PowerPoint</Application>
  <PresentationFormat>Širokoúhlá obrazovka</PresentationFormat>
  <Paragraphs>4385</Paragraphs>
  <Slides>75</Slides>
  <Notes>12</Notes>
  <HiddenSlides>0</HiddenSlides>
  <MMClips>0</MMClips>
  <ScaleCrop>false</ScaleCrop>
  <HeadingPairs>
    <vt:vector size="6" baseType="variant">
      <vt:variant>
        <vt:lpstr>Použitá písma</vt:lpstr>
      </vt:variant>
      <vt:variant>
        <vt:i4>6</vt:i4>
      </vt:variant>
      <vt:variant>
        <vt:lpstr>Motiv</vt:lpstr>
      </vt:variant>
      <vt:variant>
        <vt:i4>5</vt:i4>
      </vt:variant>
      <vt:variant>
        <vt:lpstr>Nadpisy snímků</vt:lpstr>
      </vt:variant>
      <vt:variant>
        <vt:i4>75</vt:i4>
      </vt:variant>
    </vt:vector>
  </HeadingPairs>
  <TitlesOfParts>
    <vt:vector size="86" baseType="lpstr">
      <vt:lpstr>Arial</vt:lpstr>
      <vt:lpstr>Arial (Základní text)</vt:lpstr>
      <vt:lpstr>Arial Black</vt:lpstr>
      <vt:lpstr>Calibri</vt:lpstr>
      <vt:lpstr>Calibri Light</vt:lpstr>
      <vt:lpstr>Roboto</vt:lpstr>
      <vt:lpstr>Motiv Office</vt:lpstr>
      <vt:lpstr>1_Motiv Office</vt:lpstr>
      <vt:lpstr>7_Motiv Office</vt:lpstr>
      <vt:lpstr>9_Motiv Office</vt:lpstr>
      <vt:lpstr>2_Motiv Office</vt:lpstr>
      <vt:lpstr>Stav a vývoj epidemie COVID-19  v dostupných datech</vt:lpstr>
      <vt:lpstr>Prezentace aplikace PowerPoint</vt:lpstr>
      <vt:lpstr>Úvod – zdroje dat a koncepce analýz </vt:lpstr>
      <vt:lpstr>Identifikovaná ohniska  ve školských zařízeních</vt:lpstr>
      <vt:lpstr>Prezentace aplikace PowerPoint</vt:lpstr>
      <vt:lpstr>Identifikovaná ohniska nákazy COVID-19</vt:lpstr>
      <vt:lpstr>Identifikovaná ohniska nákazy COVID-19</vt:lpstr>
      <vt:lpstr>Identifikovaná ohniska nákazy COVID-19</vt:lpstr>
      <vt:lpstr>Prezentace aplikace PowerPoint</vt:lpstr>
      <vt:lpstr>Školská zařízení jako ohniska nákazy COVID-19</vt:lpstr>
      <vt:lpstr>Školská zařízení jako ohniska COVID-19: vývoj v čase</vt:lpstr>
      <vt:lpstr>Identifikovaná ohniska nákazy: mateřské školy* </vt:lpstr>
      <vt:lpstr>Identifikovaná ohniska nákazy: základní školy* </vt:lpstr>
      <vt:lpstr>Školská zařízení jako ohniska COVID-19</vt:lpstr>
      <vt:lpstr>Prezentace aplikace PowerPoint</vt:lpstr>
      <vt:lpstr>Prezentace aplikace PowerPoint</vt:lpstr>
      <vt:lpstr>Školská zařízení jako ohniska nákazy COVID-19</vt:lpstr>
      <vt:lpstr>Školská zařízení jako ohniska nákazy COVID-19</vt:lpstr>
      <vt:lpstr>Stav a vývoj epidemie COVID-19  v dostupných datech</vt:lpstr>
      <vt:lpstr>Prezentace aplikace PowerPoint</vt:lpstr>
      <vt:lpstr>Počty nově diagnostikovaných pacientů: týdenní vývoj v ČR</vt:lpstr>
      <vt:lpstr>Prezentace aplikace PowerPoint</vt:lpstr>
      <vt:lpstr>14 denní počet nových případů (na 100 000 obyv.) v ORP – časový vývoj</vt:lpstr>
      <vt:lpstr>14 denní počet nových případů (na 100 000 obyv.) v ORP</vt:lpstr>
      <vt:lpstr>14denní incidence na 100 tisíc obyvatel</vt:lpstr>
      <vt:lpstr>14denní incidence na 100 tisíc obyvatel</vt:lpstr>
      <vt:lpstr>14denní incidence na 100 tisíc obyvatel</vt:lpstr>
      <vt:lpstr>Prezentace aplikace PowerPoint</vt:lpstr>
      <vt:lpstr>14 denní počet nových případů dětí 3 - 10 let (na 100 000 obyv.)</vt:lpstr>
      <vt:lpstr>14 denní počet nových případů dětí 3 - 10 let (na 100 000 obyv.)</vt:lpstr>
      <vt:lpstr>Vývoj v nejvíce zatížených regionech ČR </vt:lpstr>
      <vt:lpstr>14denní incidence dětí 3–10 let na 100 tis. dětí 3–10 let</vt:lpstr>
      <vt:lpstr>14denní incidence dětí 3–10 let na 100 tis. dětí 3–10 let</vt:lpstr>
      <vt:lpstr>14denní incidence dětí 3–10 let na 100 tis. dětí 3–10 let</vt:lpstr>
      <vt:lpstr>Rizikové hodnoty ukazatelů</vt:lpstr>
      <vt:lpstr>Nákaza COVID-19 u pedagogů a pracovníků ve školství – individuální záznamy</vt:lpstr>
      <vt:lpstr>Prezentace aplikace PowerPoint</vt:lpstr>
      <vt:lpstr>Počty nově COVID pozitivních pedagogů a pracovníků ve školství</vt:lpstr>
      <vt:lpstr>Počty COVID-19 pozitivních pedagogů* dle typu testu</vt:lpstr>
      <vt:lpstr>Počty testů pedagogů* na 100 000 v populaci v čase</vt:lpstr>
      <vt:lpstr>Počet AG testů u pedagogů*</vt:lpstr>
      <vt:lpstr>Prezentace aplikace PowerPoint</vt:lpstr>
      <vt:lpstr>COVID-19 u pedagogů a dalších pracovníků ve školství</vt:lpstr>
      <vt:lpstr>COVID-19 pozitivní pedagogové a další pracovníci ve školství</vt:lpstr>
      <vt:lpstr>COVID-19 pozitivní pedagogové a další pracovníci ve školství</vt:lpstr>
      <vt:lpstr>COVID-19 u vybraných významných zaměstnání</vt:lpstr>
      <vt:lpstr>COVID-19 pozitivní pedagogové a další pracovníci ve školství</vt:lpstr>
      <vt:lpstr>COVID-19 pozitivní pedagogové a další pracovníci ve školství</vt:lpstr>
      <vt:lpstr>Nákaza COVID-19 u pedagogů a pracovníků ve školství – individuální záznamy</vt:lpstr>
      <vt:lpstr>Stav očkování v ČR – dispečink 28. 03. 2021</vt:lpstr>
      <vt:lpstr>Prioritní skupiny pro očkování – aplikované dávky v čase</vt:lpstr>
      <vt:lpstr>Vakcinace dle kategorií: osoby </vt:lpstr>
      <vt:lpstr>Osoby se dvěma dávkami dle kategorií  </vt:lpstr>
      <vt:lpstr>Nákaza COVID-19 u dětí – individuální záznamy</vt:lpstr>
      <vt:lpstr>Prezentace aplikace PowerPoint</vt:lpstr>
      <vt:lpstr>Počty COVID-19 pozitivních dětí na 100 000 v populaci v čase</vt:lpstr>
      <vt:lpstr>Počty nově diagnostikovaných osob ve věku 3-5 let</vt:lpstr>
      <vt:lpstr>Počty nově diagnostikovaných osob ve věku 6-10 let</vt:lpstr>
      <vt:lpstr>Počty testů dětí na 100 000 v populaci v čase: všechny testy</vt:lpstr>
      <vt:lpstr>Počty nově COVID-19 pozitivních na 100 testů u dětí v čase</vt:lpstr>
      <vt:lpstr>Relativní pozitivita testů u dětí v čase: všechny testy</vt:lpstr>
      <vt:lpstr>Relativní pozitivita testů u dětí v čase: diagnostické testy</vt:lpstr>
      <vt:lpstr>Relativní pozitivita testů u dětí v čase: epidemiologické testy</vt:lpstr>
      <vt:lpstr>Datová a informační základna  pro management pandemie COVID-19</vt:lpstr>
      <vt:lpstr>Datové zdroje trasování</vt:lpstr>
      <vt:lpstr>Počet pozitivních kontaktů v roce 2021 u pozitivních do 19 let</vt:lpstr>
      <vt:lpstr>Počet pozitivních kontaktů dle věku a pohlaví u pozitivních do 19 let</vt:lpstr>
      <vt:lpstr>Profil pozitivních do 19 let dle počtu pozitivních kontaktů:  4+ pozitivní kontakty</vt:lpstr>
      <vt:lpstr>Datová a informační základna  pro management pandemie COVID-19</vt:lpstr>
      <vt:lpstr>Identifikovaná ohniska ve školách – vývoj v čase</vt:lpstr>
      <vt:lpstr>Nákaza COVID-19 na vysokých školách</vt:lpstr>
      <vt:lpstr>Nákaza COVID-19 na vysokých školách</vt:lpstr>
      <vt:lpstr>Nákaza COVID-19 na vysokých školách</vt:lpstr>
      <vt:lpstr>Prezentace aplikace PowerPoint</vt:lpstr>
      <vt:lpstr>Prezentace aplikace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Stav a vývoj epidemie COVID-19  v dostupných datech</dc:title>
  <dc:creator>Mužík Jan RNDr. Ph.D.</dc:creator>
  <cp:lastModifiedBy>Ladislav Dušek</cp:lastModifiedBy>
  <cp:revision>69</cp:revision>
  <dcterms:created xsi:type="dcterms:W3CDTF">2021-03-08T20:37:39Z</dcterms:created>
  <dcterms:modified xsi:type="dcterms:W3CDTF">2021-03-31T06:34:17Z</dcterms:modified>
</cp:coreProperties>
</file>